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8"/>
  </p:notesMasterIdLst>
  <p:sldIdLst>
    <p:sldId id="269" r:id="rId2"/>
    <p:sldId id="276" r:id="rId3"/>
    <p:sldId id="282" r:id="rId4"/>
    <p:sldId id="300" r:id="rId5"/>
    <p:sldId id="298" r:id="rId6"/>
    <p:sldId id="291" r:id="rId7"/>
    <p:sldId id="299" r:id="rId8"/>
    <p:sldId id="284" r:id="rId9"/>
    <p:sldId id="301" r:id="rId10"/>
    <p:sldId id="302" r:id="rId11"/>
    <p:sldId id="303" r:id="rId12"/>
    <p:sldId id="292" r:id="rId13"/>
    <p:sldId id="296" r:id="rId14"/>
    <p:sldId id="293" r:id="rId15"/>
    <p:sldId id="295" r:id="rId16"/>
    <p:sldId id="304" r:id="rId17"/>
  </p:sldIdLst>
  <p:sldSz cx="12192000" cy="6858000"/>
  <p:notesSz cx="6858000" cy="9144000"/>
  <p:embeddedFontLst>
    <p:embeddedFont>
      <p:font typeface="等线" panose="02010600030101010101" pitchFamily="2" charset="-122"/>
      <p:regular r:id="rId19"/>
      <p:bold r:id="rId20"/>
    </p:embeddedFont>
    <p:embeddedFont>
      <p:font typeface="等线 Light" panose="02010600030101010101" pitchFamily="2" charset="-122"/>
      <p:regular r:id="rId21"/>
    </p:embeddedFont>
    <p:embeddedFont>
      <p:font typeface="方正清刻本悦宋简体" panose="02000000000000000000" pitchFamily="2" charset="-122"/>
      <p:regular r:id="rId22"/>
    </p:embeddedFont>
    <p:embeddedFont>
      <p:font typeface="方正小标宋简体" panose="02000000000000000000" pitchFamily="2" charset="-122"/>
      <p:regular r:id="rId23"/>
    </p:embeddedFont>
    <p:embeddedFont>
      <p:font typeface="仿宋" panose="02010609060101010101" pitchFamily="49" charset="-122"/>
      <p:regular r:id="rId24"/>
    </p:embeddedFont>
    <p:embeddedFont>
      <p:font typeface="汉仪润圆-65简" panose="00020600040101010101" pitchFamily="18" charset="-122"/>
      <p:regular r:id="rId25"/>
    </p:embeddedFont>
    <p:embeddedFont>
      <p:font typeface="华文宋体" panose="02010600040101010101" pitchFamily="2" charset="-122"/>
      <p:regular r:id="rId26"/>
    </p:embeddedFont>
    <p:embeddedFont>
      <p:font typeface="楷体" panose="02010609060101010101" pitchFamily="49" charset="-122"/>
      <p:regular r:id="rId27"/>
    </p:embeddedFont>
    <p:embeddedFont>
      <p:font typeface="微软雅黑" panose="020B0503020204020204" pitchFamily="34" charset="-122"/>
      <p:regular r:id="rId28"/>
      <p:bold r:id="rId29"/>
    </p:embeddedFont>
    <p:embeddedFont>
      <p:font typeface="Cambria Math" panose="02040503050406030204" pitchFamily="18" charset="0"/>
      <p:regular r:id="rId30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展 未央" initials="展" lastIdx="1" clrIdx="0">
    <p:extLst>
      <p:ext uri="{19B8F6BF-5375-455C-9EA6-DF929625EA0E}">
        <p15:presenceInfo xmlns:p15="http://schemas.microsoft.com/office/powerpoint/2012/main" userId="e6b0a92515a3b0c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8F1F9"/>
    <a:srgbClr val="89F3FE"/>
    <a:srgbClr val="CCFFFF"/>
    <a:srgbClr val="7ECEF4"/>
    <a:srgbClr val="FFFFFF"/>
    <a:srgbClr val="C08FAC"/>
    <a:srgbClr val="F3F3F3"/>
    <a:srgbClr val="ED7D31"/>
    <a:srgbClr val="000000"/>
    <a:srgbClr val="F177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225" autoAdjust="0"/>
    <p:restoredTop sz="95029" autoAdjust="0"/>
  </p:normalViewPr>
  <p:slideViewPr>
    <p:cSldViewPr snapToGrid="0">
      <p:cViewPr varScale="1">
        <p:scale>
          <a:sx n="89" d="100"/>
          <a:sy n="89" d="100"/>
        </p:scale>
        <p:origin x="79" y="141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1581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A4BD5C-A529-48D4-AE8F-BF3361AE1A27}" type="datetimeFigureOut">
              <a:rPr lang="zh-CN" altLang="en-US" smtClean="0"/>
              <a:t>2023/3/22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71CA1E-5CB9-473F-9F69-C52F533E75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49994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CFB3BA-B18E-DEC1-3E6C-4920AFE4E2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96C1B8B-823F-2425-71B0-85CE082B45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4F92AB0-C7C0-8587-6FD3-30D04F0E97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4161D-42D6-470B-805E-5931B541BEF7}" type="datetimeFigureOut">
              <a:rPr lang="zh-CN" altLang="en-US" smtClean="0"/>
              <a:t>2023/3/22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661379A-C11E-0B4A-0FD1-486A98C02F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885E933-0268-110F-AFA0-D62C45416E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3561A-2E89-425E-A0A8-1AF7CAA4F9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4482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C3DEE9-4017-21BA-AF15-E1AEED1E7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BC19C68-5C6F-5E0E-439E-A548984F0D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C04FDBA-A8BF-4615-40D4-071E5FEE27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4161D-42D6-470B-805E-5931B541BEF7}" type="datetimeFigureOut">
              <a:rPr lang="zh-CN" altLang="en-US" smtClean="0"/>
              <a:t>2023/3/22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076B259-A67F-AB9C-CD3F-33AF2A6331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3703F1D-84A7-1844-CEE0-F6CC6F069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3561A-2E89-425E-A0A8-1AF7CAA4F9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1774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173D60B5-3F32-AD71-9045-D0FA02F9D5C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DE80A2B-ADBF-6FEE-635B-FDD1641C12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6566CB7-98BA-C868-FF9A-D23A5AAD4F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4161D-42D6-470B-805E-5931B541BEF7}" type="datetimeFigureOut">
              <a:rPr lang="zh-CN" altLang="en-US" smtClean="0"/>
              <a:t>2023/3/22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B91180C-F54D-80AC-DD6D-692325DB33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E7601E0-44E1-C0D8-BA09-EF88AD66BC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3561A-2E89-425E-A0A8-1AF7CAA4F9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7284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97B214-8B47-223A-1CF5-72D03FE86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8BEE03A-37AD-9C95-639F-068C82BF22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78C7AA2-FA3D-9C92-5A13-30D5AC600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4161D-42D6-470B-805E-5931B541BEF7}" type="datetimeFigureOut">
              <a:rPr lang="zh-CN" altLang="en-US" smtClean="0"/>
              <a:t>2023/3/22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4AF208E-5CAA-29FC-D025-A7E107CC4F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06FD161-7AEB-89B5-A6EF-6D6982276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3561A-2E89-425E-A0A8-1AF7CAA4F9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4925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3AB7A64-974B-7FF5-1FBA-71C0CB8D12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F8DE448-7135-CF17-2AAA-15114DF680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E815D61-9D72-7FE4-F1B2-8183BF9F9E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4161D-42D6-470B-805E-5931B541BEF7}" type="datetimeFigureOut">
              <a:rPr lang="zh-CN" altLang="en-US" smtClean="0"/>
              <a:t>2023/3/22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B32A689-74BB-D820-494E-8FCE39D985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AE4DC3E-2FE6-BFC6-DBFF-0D17F5F0C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3561A-2E89-425E-A0A8-1AF7CAA4F9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0746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F86FB7F-2D1B-E43D-ECB5-5AD8585F0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04AA1C3-9833-A836-7282-D8BD6C8C84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72B3DB0-6400-DEC7-2B30-FB7986C756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601E174-6AD7-6427-5CE9-A9BAF46046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4161D-42D6-470B-805E-5931B541BEF7}" type="datetimeFigureOut">
              <a:rPr lang="zh-CN" altLang="en-US" smtClean="0"/>
              <a:t>2023/3/22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B5AA43E-AD34-75D5-8FF8-4F7B9DD0CF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A8E0980-F99C-DDD3-A77F-E7C5414E7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3561A-2E89-425E-A0A8-1AF7CAA4F9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0766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E8CBFC-3DA5-69CF-5529-7A41DF27A7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3E7A754-AD40-3C36-0B05-022B19F7E1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6A85000-B40C-E9B8-9031-BB1EAB5B7A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BDF7258-004C-372D-2F1C-7A3F5C84D3A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0D973573-1120-A2A0-F0DB-1AD265A7D93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C9393FD2-AC0E-DF4D-699D-4499A4FE91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4161D-42D6-470B-805E-5931B541BEF7}" type="datetimeFigureOut">
              <a:rPr lang="zh-CN" altLang="en-US" smtClean="0"/>
              <a:t>2023/3/22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AA3F570D-1DE8-EC07-1540-CAACD23AC9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8E9C2CD7-C46B-4BFF-EE78-C6AAEA866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3561A-2E89-425E-A0A8-1AF7CAA4F9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3697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9E18C9-230E-153A-E88A-6E56F2E05D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8C6ABD0-A360-2FD9-9E5B-F2C3392847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4161D-42D6-470B-805E-5931B541BEF7}" type="datetimeFigureOut">
              <a:rPr lang="zh-CN" altLang="en-US" smtClean="0"/>
              <a:t>2023/3/22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F774B37-0D4E-65D2-D16F-6FD6B327BB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50F1C27-1813-0031-0F9F-DFA7FC5DF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3561A-2E89-425E-A0A8-1AF7CAA4F9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3174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6861B1D-2614-718F-CF47-7A8B5EA332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4161D-42D6-470B-805E-5931B541BEF7}" type="datetimeFigureOut">
              <a:rPr lang="zh-CN" altLang="en-US" smtClean="0"/>
              <a:t>2023/3/22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3A25DC33-02B2-B215-0AA3-BE312780EE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A168D3F-DB98-98CA-52C1-149A8C8475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3561A-2E89-425E-A0A8-1AF7CAA4F9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5937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DA3FFA-AFDF-C8A5-BA7E-CD7ABADEF5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350BBE7-CA90-E151-2431-F102742241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3A07E09-77AB-1537-6B25-F534ED4236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EA81297-8DC3-E11E-0231-CDE195F298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4161D-42D6-470B-805E-5931B541BEF7}" type="datetimeFigureOut">
              <a:rPr lang="zh-CN" altLang="en-US" smtClean="0"/>
              <a:t>2023/3/22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9A35E25-E4B2-75BE-3B7B-72E552916F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6119468-1629-7EF2-8699-25A1DE29C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3561A-2E89-425E-A0A8-1AF7CAA4F9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4011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D4DFE7-99DE-FD3E-5453-36D6FAB487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1499B887-3B1B-DE6A-FC03-3D8C63CEF82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EA1ACB3-8653-6CEA-1A12-7B0C7DA4D7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27C50B8-A69D-A009-5ED2-9D40FEEB2F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4161D-42D6-470B-805E-5931B541BEF7}" type="datetimeFigureOut">
              <a:rPr lang="zh-CN" altLang="en-US" smtClean="0"/>
              <a:t>2023/3/22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7E8222B-B5FA-855C-2588-3B06FA59BE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0DD61D6-F19B-BE5D-B08F-2EF5BC6B28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3561A-2E89-425E-A0A8-1AF7CAA4F9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5339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DF3EE246-BB85-D84E-CBC7-F7FB34018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F74AD51-E7A9-2FA7-385A-0AC41A7521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5F5AC51-1528-2E37-6F36-4072883B00B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04161D-42D6-470B-805E-5931B541BEF7}" type="datetimeFigureOut">
              <a:rPr lang="zh-CN" altLang="en-US" smtClean="0"/>
              <a:t>2023/3/22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C487E83-F91B-12DB-FCC0-2130541D0C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240DCE4-16B2-A875-3AE9-DFD71CC3C8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13561A-2E89-425E-A0A8-1AF7CAA4F9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48469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8.png"/><Relationship Id="rId7" Type="http://schemas.openxmlformats.org/officeDocument/2006/relationships/image" Target="NULL"/><Relationship Id="rId12" Type="http://schemas.openxmlformats.org/officeDocument/2006/relationships/image" Target="../media/image57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0.xml"/><Relationship Id="rId6" Type="http://schemas.openxmlformats.org/officeDocument/2006/relationships/image" Target="../media/image52.png"/><Relationship Id="rId11" Type="http://schemas.openxmlformats.org/officeDocument/2006/relationships/image" Target="../media/image56.png"/><Relationship Id="rId5" Type="http://schemas.openxmlformats.org/officeDocument/2006/relationships/image" Target="../media/image51.png"/><Relationship Id="rId10" Type="http://schemas.openxmlformats.org/officeDocument/2006/relationships/image" Target="../media/image55.png"/><Relationship Id="rId9" Type="http://schemas.openxmlformats.org/officeDocument/2006/relationships/image" Target="../media/image54.png"/><Relationship Id="rId14" Type="http://schemas.openxmlformats.org/officeDocument/2006/relationships/image" Target="../media/image5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66.png"/><Relationship Id="rId7" Type="http://schemas.openxmlformats.org/officeDocument/2006/relationships/image" Target="NULL"/><Relationship Id="rId12" Type="http://schemas.openxmlformats.org/officeDocument/2006/relationships/image" Target="../media/image65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1.xml"/><Relationship Id="rId6" Type="http://schemas.openxmlformats.org/officeDocument/2006/relationships/image" Target="../media/image61.png"/><Relationship Id="rId11" Type="http://schemas.openxmlformats.org/officeDocument/2006/relationships/image" Target="../media/image64.png"/><Relationship Id="rId5" Type="http://schemas.openxmlformats.org/officeDocument/2006/relationships/image" Target="../media/image60.png"/><Relationship Id="rId10" Type="http://schemas.openxmlformats.org/officeDocument/2006/relationships/image" Target="../media/image63.png"/><Relationship Id="rId9" Type="http://schemas.openxmlformats.org/officeDocument/2006/relationships/image" Target="../media/image52.png"/><Relationship Id="rId14" Type="http://schemas.openxmlformats.org/officeDocument/2006/relationships/image" Target="../media/image6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75.png"/><Relationship Id="rId7" Type="http://schemas.openxmlformats.org/officeDocument/2006/relationships/image" Target="../media/image69.png"/><Relationship Id="rId12" Type="http://schemas.openxmlformats.org/officeDocument/2006/relationships/image" Target="../media/image74.png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78.png"/><Relationship Id="rId1" Type="http://schemas.openxmlformats.org/officeDocument/2006/relationships/tags" Target="../tags/tag12.xml"/><Relationship Id="rId6" Type="http://schemas.openxmlformats.org/officeDocument/2006/relationships/image" Target="../media/image68.png"/><Relationship Id="rId11" Type="http://schemas.openxmlformats.org/officeDocument/2006/relationships/image" Target="../media/image73.png"/><Relationship Id="rId5" Type="http://schemas.openxmlformats.org/officeDocument/2006/relationships/image" Target="NULL"/><Relationship Id="rId15" Type="http://schemas.openxmlformats.org/officeDocument/2006/relationships/image" Target="../media/image77.png"/><Relationship Id="rId10" Type="http://schemas.openxmlformats.org/officeDocument/2006/relationships/image" Target="../media/image72.png"/><Relationship Id="rId9" Type="http://schemas.openxmlformats.org/officeDocument/2006/relationships/image" Target="../media/image71.png"/><Relationship Id="rId14" Type="http://schemas.openxmlformats.org/officeDocument/2006/relationships/image" Target="../media/image76.png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1.png"/><Relationship Id="rId3" Type="http://schemas.openxmlformats.org/officeDocument/2006/relationships/image" Target="../media/image49.png"/><Relationship Id="rId12" Type="http://schemas.openxmlformats.org/officeDocument/2006/relationships/image" Target="../media/image85.png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86.png"/><Relationship Id="rId1" Type="http://schemas.openxmlformats.org/officeDocument/2006/relationships/tags" Target="../tags/tag13.xml"/><Relationship Id="rId6" Type="http://schemas.openxmlformats.org/officeDocument/2006/relationships/image" Target="../media/image80.png"/><Relationship Id="rId11" Type="http://schemas.openxmlformats.org/officeDocument/2006/relationships/image" Target="../media/image84.png"/><Relationship Id="rId5" Type="http://schemas.openxmlformats.org/officeDocument/2006/relationships/image" Target="../media/image79.png"/><Relationship Id="rId15" Type="http://schemas.openxmlformats.org/officeDocument/2006/relationships/image" Target="../media/image88.png"/><Relationship Id="rId10" Type="http://schemas.openxmlformats.org/officeDocument/2006/relationships/image" Target="../media/image83.png"/><Relationship Id="rId4" Type="http://schemas.openxmlformats.org/officeDocument/2006/relationships/image" Target="../media/image50.png"/><Relationship Id="rId9" Type="http://schemas.openxmlformats.org/officeDocument/2006/relationships/image" Target="../media/image72.png"/><Relationship Id="rId14" Type="http://schemas.openxmlformats.org/officeDocument/2006/relationships/image" Target="../media/image8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7" Type="http://schemas.openxmlformats.org/officeDocument/2006/relationships/image" Target="../media/image92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4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10" Type="http://schemas.openxmlformats.org/officeDocument/2006/relationships/image" Target="../media/image95.png"/><Relationship Id="rId9" Type="http://schemas.openxmlformats.org/officeDocument/2006/relationships/image" Target="../media/image9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5.xml"/><Relationship Id="rId6" Type="http://schemas.openxmlformats.org/officeDocument/2006/relationships/image" Target="../media/image97.png"/><Relationship Id="rId11" Type="http://schemas.openxmlformats.org/officeDocument/2006/relationships/image" Target="../media/image99.png"/><Relationship Id="rId5" Type="http://schemas.openxmlformats.org/officeDocument/2006/relationships/image" Target="../media/image96.png"/><Relationship Id="rId10" Type="http://schemas.openxmlformats.org/officeDocument/2006/relationships/image" Target="../media/image98.png"/><Relationship Id="rId4" Type="http://schemas.openxmlformats.org/officeDocument/2006/relationships/image" Target="../media/image89.png"/><Relationship Id="rId9" Type="http://schemas.openxmlformats.org/officeDocument/2006/relationships/image" Target="../media/image9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13" Type="http://schemas.openxmlformats.org/officeDocument/2006/relationships/image" Target="../media/image110.png"/><Relationship Id="rId7" Type="http://schemas.openxmlformats.org/officeDocument/2006/relationships/image" Target="../media/image104.png"/><Relationship Id="rId12" Type="http://schemas.openxmlformats.org/officeDocument/2006/relationships/image" Target="../media/image109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6.xml"/><Relationship Id="rId6" Type="http://schemas.openxmlformats.org/officeDocument/2006/relationships/image" Target="../media/image103.png"/><Relationship Id="rId11" Type="http://schemas.openxmlformats.org/officeDocument/2006/relationships/image" Target="../media/image108.png"/><Relationship Id="rId5" Type="http://schemas.openxmlformats.org/officeDocument/2006/relationships/image" Target="../media/image102.png"/><Relationship Id="rId10" Type="http://schemas.openxmlformats.org/officeDocument/2006/relationships/image" Target="../media/image107.png"/><Relationship Id="rId9" Type="http://schemas.openxmlformats.org/officeDocument/2006/relationships/image" Target="../media/image10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11" Type="http://schemas.openxmlformats.org/officeDocument/2006/relationships/image" Target="../media/image6.svg"/><Relationship Id="rId10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9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7" Type="http://schemas.openxmlformats.org/officeDocument/2006/relationships/image" Target="../media/image22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9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28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7" Type="http://schemas.openxmlformats.org/officeDocument/2006/relationships/image" Target="../media/image33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9" Type="http://schemas.openxmlformats.org/officeDocument/2006/relationships/image" Target="../media/image3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29.png"/><Relationship Id="rId7" Type="http://schemas.openxmlformats.org/officeDocument/2006/relationships/image" Target="../media/image39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7" Type="http://schemas.openxmlformats.org/officeDocument/2006/relationships/image" Target="../media/image45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9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21">
            <a:extLst>
              <a:ext uri="{FF2B5EF4-FFF2-40B4-BE49-F238E27FC236}">
                <a16:creationId xmlns:a16="http://schemas.microsoft.com/office/drawing/2014/main" id="{9198C80F-89CD-BB62-A046-E187E190F0DA}"/>
              </a:ext>
            </a:extLst>
          </p:cNvPr>
          <p:cNvSpPr txBox="1"/>
          <p:nvPr/>
        </p:nvSpPr>
        <p:spPr>
          <a:xfrm>
            <a:off x="5143009" y="3031664"/>
            <a:ext cx="628609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4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第三章 复变函数的积分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5B70860-7B7F-79E8-BFCC-9CAB1906F829}"/>
              </a:ext>
            </a:extLst>
          </p:cNvPr>
          <p:cNvSpPr txBox="1"/>
          <p:nvPr/>
        </p:nvSpPr>
        <p:spPr>
          <a:xfrm>
            <a:off x="5354806" y="4209426"/>
            <a:ext cx="5862502" cy="88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dirty="0">
                <a:latin typeface="华文宋体" panose="02010600040101010101" pitchFamily="2" charset="-122"/>
                <a:ea typeface="华文宋体" panose="02010600040101010101" pitchFamily="2" charset="-122"/>
              </a:rPr>
              <a:t>复变函数的积分   柯西</a:t>
            </a:r>
            <a:r>
              <a:rPr lang="en-US" altLang="zh-CN" dirty="0">
                <a:latin typeface="华文宋体" panose="02010600040101010101" pitchFamily="2" charset="-122"/>
                <a:ea typeface="华文宋体" panose="02010600040101010101" pitchFamily="2" charset="-122"/>
              </a:rPr>
              <a:t>-</a:t>
            </a:r>
            <a:r>
              <a:rPr lang="zh-CN" altLang="en-US" dirty="0">
                <a:latin typeface="华文宋体" panose="02010600040101010101" pitchFamily="2" charset="-122"/>
                <a:ea typeface="华文宋体" panose="02010600040101010101" pitchFamily="2" charset="-122"/>
              </a:rPr>
              <a:t>古萨基本定理   原函数与不定积分</a:t>
            </a:r>
            <a:endParaRPr lang="en-US" altLang="zh-CN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dirty="0">
                <a:latin typeface="华文宋体" panose="02010600040101010101" pitchFamily="2" charset="-122"/>
                <a:ea typeface="华文宋体" panose="02010600040101010101" pitchFamily="2" charset="-122"/>
              </a:rPr>
              <a:t>复合闭路定理   柯西积分公式   高阶导数公式</a:t>
            </a:r>
            <a:endParaRPr lang="en-US" altLang="zh-CN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4B045768-D895-3AB6-17F1-0E730D6A50EA}"/>
              </a:ext>
            </a:extLst>
          </p:cNvPr>
          <p:cNvCxnSpPr>
            <a:cxnSpLocks/>
          </p:cNvCxnSpPr>
          <p:nvPr/>
        </p:nvCxnSpPr>
        <p:spPr>
          <a:xfrm>
            <a:off x="5020550" y="4005265"/>
            <a:ext cx="6531018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4FC1EA91-F8F7-91D8-20AB-953E21B71335}"/>
              </a:ext>
            </a:extLst>
          </p:cNvPr>
          <p:cNvSpPr txBox="1"/>
          <p:nvPr/>
        </p:nvSpPr>
        <p:spPr>
          <a:xfrm>
            <a:off x="6166912" y="2236230"/>
            <a:ext cx="42382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8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《</a:t>
            </a:r>
            <a:r>
              <a:rPr lang="zh-CN" altLang="en-US" sz="28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复变函数与积分变换</a:t>
            </a:r>
            <a:r>
              <a:rPr lang="en-US" altLang="zh-CN" sz="28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》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A8A54D-7560-5961-878F-98B6478071B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07" r="11796"/>
          <a:stretch/>
        </p:blipFill>
        <p:spPr>
          <a:xfrm>
            <a:off x="640432" y="784543"/>
            <a:ext cx="3643765" cy="50400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B145ED6-950B-3984-392F-B50A3E3A7BD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20" r="14009"/>
          <a:stretch/>
        </p:blipFill>
        <p:spPr>
          <a:xfrm>
            <a:off x="952894" y="1033457"/>
            <a:ext cx="3566858" cy="503999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677998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143FF26B-CC77-0DBB-021F-F6F65A8FA87C}"/>
              </a:ext>
            </a:extLst>
          </p:cNvPr>
          <p:cNvCxnSpPr/>
          <p:nvPr/>
        </p:nvCxnSpPr>
        <p:spPr>
          <a:xfrm>
            <a:off x="576364" y="1136063"/>
            <a:ext cx="11039272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DF8EA2AA-3607-76BF-CED9-450E9DC65B0B}"/>
              </a:ext>
            </a:extLst>
          </p:cNvPr>
          <p:cNvSpPr txBox="1"/>
          <p:nvPr/>
        </p:nvSpPr>
        <p:spPr>
          <a:xfrm>
            <a:off x="507460" y="1298962"/>
            <a:ext cx="1110817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我们已经知道，只要 闭合路径 在函数处处解析的区域内，解析函数沿闭合路径的积分 恒为</a:t>
            </a:r>
            <a:r>
              <a:rPr lang="en-US" altLang="zh-CN" sz="16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0</a:t>
            </a:r>
            <a:r>
              <a:rPr lang="zh-CN" altLang="en-US" sz="16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，与闭合路径的大小形状 无关。</a:t>
            </a:r>
            <a:endParaRPr lang="en-US" altLang="zh-CN" sz="1600" dirty="0">
              <a:latin typeface="方正小标宋简体" panose="02000000000000000000" pitchFamily="2" charset="-122"/>
              <a:ea typeface="方正小标宋简体" panose="02000000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然而，对于内部非处处解析</a:t>
            </a:r>
            <a:r>
              <a:rPr lang="zh-CN" altLang="en-US" sz="1600" dirty="0">
                <a:latin typeface="仿宋" panose="02010609060101010101" pitchFamily="49" charset="-122"/>
                <a:ea typeface="仿宋" panose="02010609060101010101" pitchFamily="49" charset="-122"/>
              </a:rPr>
              <a:t>（在多连通域上解析）</a:t>
            </a:r>
            <a:r>
              <a:rPr lang="zh-CN" altLang="en-US" sz="16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的函数，它沿闭合路径的积分是否还有特殊的性质？</a:t>
            </a:r>
            <a:endParaRPr lang="en-US" altLang="zh-CN" sz="1600" dirty="0">
              <a:latin typeface="方正小标宋简体" panose="02000000000000000000" pitchFamily="2" charset="-122"/>
              <a:ea typeface="方正小标宋简体" panose="02000000000000000000" pitchFamily="2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D337903-E2ED-DC93-BEF2-C2CF1660F192}"/>
              </a:ext>
            </a:extLst>
          </p:cNvPr>
          <p:cNvSpPr txBox="1"/>
          <p:nvPr/>
        </p:nvSpPr>
        <p:spPr>
          <a:xfrm>
            <a:off x="507459" y="496110"/>
            <a:ext cx="29596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复合闭路定理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879C2D3-B8E6-1595-FC88-CCA4FA82F499}"/>
              </a:ext>
            </a:extLst>
          </p:cNvPr>
          <p:cNvSpPr txBox="1"/>
          <p:nvPr/>
        </p:nvSpPr>
        <p:spPr>
          <a:xfrm>
            <a:off x="3467100" y="775741"/>
            <a:ext cx="1661160" cy="3463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6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闭路变形原理</a:t>
            </a:r>
            <a:endParaRPr lang="en-US" altLang="zh-CN" sz="1600" dirty="0"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B2F67522-3725-C68B-E6B7-123A31829914}"/>
                  </a:ext>
                </a:extLst>
              </p:cNvPr>
              <p:cNvSpPr txBox="1"/>
              <p:nvPr/>
            </p:nvSpPr>
            <p:spPr>
              <a:xfrm>
                <a:off x="576364" y="2172989"/>
                <a:ext cx="11039272" cy="296760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25000"/>
                  </a:lnSpc>
                </a:pP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 </m:t>
                    </m:r>
                  </m:oMath>
                </a14:m>
                <a:r>
                  <a:rPr lang="zh-CN" altLang="en-US" sz="16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已知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𝑓</m:t>
                    </m:r>
                    <m:d>
                      <m:d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d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𝑧</m:t>
                        </m:r>
                      </m:e>
                    </m:d>
                  </m:oMath>
                </a14:m>
                <a:r>
                  <a:rPr lang="zh-CN" altLang="en-US" sz="16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在如图的多连通域上解析（即</a:t>
                </a:r>
                <a:r>
                  <a:rPr lang="zh-CN" altLang="en-US" sz="1600" b="1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在</a:t>
                </a:r>
                <a14:m>
                  <m:oMath xmlns:m="http://schemas.openxmlformats.org/officeDocument/2006/math">
                    <m:r>
                      <a:rPr lang="en-US" altLang="zh-CN" sz="1600" b="1" i="1" dirty="0" smtClean="0"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𝑪</m:t>
                    </m:r>
                  </m:oMath>
                </a14:m>
                <a:r>
                  <a:rPr lang="zh-CN" altLang="en-US" sz="1600" b="1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内部并非处处解析</a:t>
                </a:r>
                <a:r>
                  <a:rPr lang="zh-CN" altLang="en-US" sz="16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，但</a:t>
                </a:r>
                <a:r>
                  <a:rPr lang="zh-CN" altLang="en-US" sz="1600" b="1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在</a:t>
                </a:r>
                <a14:m>
                  <m:oMath xmlns:m="http://schemas.openxmlformats.org/officeDocument/2006/math">
                    <m:r>
                      <a:rPr lang="en-US" altLang="zh-CN" sz="1600" b="1" i="1" dirty="0" smtClean="0"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𝑪</m:t>
                    </m:r>
                  </m:oMath>
                </a14:m>
                <a:r>
                  <a:rPr lang="zh-CN" altLang="en-US" sz="1600" b="1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上处处解析</a:t>
                </a:r>
                <a:r>
                  <a:rPr lang="zh-CN" altLang="en-US" sz="16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）</a:t>
                </a:r>
                <a:endParaRPr lang="en-US" altLang="zh-CN" sz="1600" dirty="0"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  <a:p>
                <a:pPr>
                  <a:lnSpc>
                    <a:spcPct val="125000"/>
                  </a:lnSpc>
                  <a:spcBef>
                    <a:spcPts val="1200"/>
                  </a:spcBef>
                </a:pP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 </m:t>
                    </m:r>
                  </m:oMath>
                </a14:m>
                <a:r>
                  <a:rPr lang="zh-CN" altLang="en-US" sz="16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若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b="0" i="1" dirty="0" smtClean="0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1600" b="0" i="1" dirty="0" smtClean="0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𝐶</m:t>
                        </m:r>
                      </m:e>
                      <m:sub>
                        <m:r>
                          <a:rPr lang="en-US" altLang="zh-CN" sz="1600" b="0" i="1" dirty="0" smtClean="0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sz="16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为如图的简单闭合曲线，它与</a:t>
                </a:r>
                <a14:m>
                  <m:oMath xmlns:m="http://schemas.openxmlformats.org/officeDocument/2006/math"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𝐶</m:t>
                    </m:r>
                    <m:r>
                      <a:rPr lang="en-US" altLang="zh-CN" sz="1600" b="0" i="1" dirty="0" smtClean="0"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,</m:t>
                    </m:r>
                    <m:sSub>
                      <m:sSubPr>
                        <m:ctrlPr>
                          <a:rPr lang="en-US" altLang="zh-CN" sz="1600" b="0" i="1" dirty="0" smtClean="0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1600" b="0" i="1" dirty="0" smtClean="0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𝑙</m:t>
                        </m:r>
                      </m:e>
                      <m:sub>
                        <m:r>
                          <a:rPr lang="en-US" altLang="zh-CN" sz="1600" b="0" i="1" dirty="0" smtClean="0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1</m:t>
                        </m:r>
                      </m:sub>
                    </m:sSub>
                    <m:r>
                      <a:rPr lang="en-US" altLang="zh-CN" sz="1600" b="0" i="1" dirty="0" smtClean="0"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,</m:t>
                    </m:r>
                    <m:sSub>
                      <m:sSubPr>
                        <m:ctrlPr>
                          <a:rPr lang="en-US" altLang="zh-CN" sz="1600" b="0" i="1" dirty="0" smtClean="0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1600" b="0" i="1" dirty="0" smtClean="0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𝑙</m:t>
                        </m:r>
                      </m:e>
                      <m:sub>
                        <m:r>
                          <a:rPr lang="en-US" altLang="zh-CN" sz="1600" b="0" i="1" dirty="0" smtClean="0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sz="16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一起组成</a:t>
                </a:r>
                <a:r>
                  <a:rPr lang="zh-CN" altLang="en-US" sz="1600" u="sng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复合简单闭曲线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Γ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𝐶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′</m:t>
                    </m:r>
                    <m:sSub>
                      <m:sSub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𝑙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𝐶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1</m:t>
                        </m:r>
                      </m:sub>
                    </m:sSub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′</m:t>
                    </m:r>
                    <m:sSub>
                      <m:sSub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𝑙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16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.</a:t>
                </a:r>
              </a:p>
              <a:p>
                <a:pPr>
                  <a:lnSpc>
                    <a:spcPct val="125000"/>
                  </a:lnSpc>
                  <a:spcBef>
                    <a:spcPts val="600"/>
                  </a:spcBef>
                </a:pP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 </m:t>
                    </m:r>
                  </m:oMath>
                </a14:m>
                <a:r>
                  <a:rPr lang="zh-CN" altLang="en-US" sz="16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此复合简单闭曲线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Γ</m:t>
                    </m:r>
                  </m:oMath>
                </a14:m>
                <a:r>
                  <a:rPr lang="zh-CN" altLang="en-US" sz="16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在其上和其内部</a:t>
                </a:r>
                <a:r>
                  <a:rPr lang="zh-CN" altLang="en-US" sz="1600" u="sng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处处解析</a:t>
                </a:r>
                <a:r>
                  <a:rPr lang="zh-CN" altLang="en-US" sz="16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，因而</a:t>
                </a:r>
                <a14:m>
                  <m:oMath xmlns:m="http://schemas.openxmlformats.org/officeDocument/2006/math">
                    <m:nary>
                      <m:naryPr>
                        <m:chr m:val="∮"/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naryPr>
                      <m:sub>
                        <m:r>
                          <m:rPr>
                            <m:sty m:val="p"/>
                            <m:brk m:alnAt="23"/>
                          </m:rPr>
                          <a:rPr lang="el-GR" altLang="zh-CN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Γ</m:t>
                        </m:r>
                      </m:sub>
                      <m:sup>
                        <m: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 </m:t>
                        </m:r>
                      </m:sup>
                      <m:e>
                        <m:r>
                          <a:rPr lang="en-US" altLang="zh-CN" sz="1600" i="1" dirty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𝑓</m:t>
                        </m:r>
                        <m:d>
                          <m:dPr>
                            <m:ctrlPr>
                              <a:rPr lang="en-US" altLang="zh-CN" sz="1600" i="1" dirty="0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</m:ctrlPr>
                          </m:dPr>
                          <m:e>
                            <m:r>
                              <a:rPr lang="en-US" altLang="zh-CN" sz="1600" i="1" dirty="0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𝑧</m:t>
                            </m:r>
                          </m:e>
                        </m:d>
                      </m:e>
                    </m:nary>
                    <m:r>
                      <m:rPr>
                        <m:sty m:val="p"/>
                      </m:rPr>
                      <a:rPr lang="en-US" altLang="zh-CN" sz="1600" i="1" dirty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dz</m:t>
                    </m:r>
                    <m:r>
                      <a:rPr lang="en-US" altLang="zh-CN" sz="1600" i="1" dirty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=0</m:t>
                    </m:r>
                  </m:oMath>
                </a14:m>
                <a:r>
                  <a:rPr lang="en-US" altLang="zh-CN" sz="16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.</a:t>
                </a:r>
              </a:p>
              <a:p>
                <a:pPr>
                  <a:lnSpc>
                    <a:spcPct val="125000"/>
                  </a:lnSpc>
                </a:pP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 </m:t>
                    </m:r>
                  </m:oMath>
                </a14:m>
                <a:r>
                  <a:rPr lang="zh-CN" altLang="en-US" sz="16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且</a:t>
                </a:r>
                <a14:m>
                  <m:oMath xmlns:m="http://schemas.openxmlformats.org/officeDocument/2006/math">
                    <m:nary>
                      <m:naryPr>
                        <m:chr m:val="∮"/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naryPr>
                      <m:sub>
                        <m:r>
                          <m:rPr>
                            <m:sty m:val="p"/>
                            <m:brk m:alnAt="23"/>
                          </m:rPr>
                          <a:rPr lang="el-GR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Γ</m:t>
                        </m:r>
                      </m:sub>
                      <m:sup>
                        <m: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 </m:t>
                        </m:r>
                      </m:sup>
                      <m:e>
                        <m:r>
                          <a:rPr lang="en-US" altLang="zh-CN" sz="1600" i="1" dirty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𝑓</m:t>
                        </m:r>
                        <m:d>
                          <m:dPr>
                            <m:ctrlPr>
                              <a:rPr lang="en-US" altLang="zh-CN" sz="1600" i="1" dirty="0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</m:ctrlPr>
                          </m:dPr>
                          <m:e>
                            <m:r>
                              <a:rPr lang="en-US" altLang="zh-CN" sz="1600" i="1" dirty="0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𝑧</m:t>
                            </m:r>
                          </m:e>
                        </m:d>
                      </m:e>
                    </m:nary>
                    <m:r>
                      <m:rPr>
                        <m:sty m:val="p"/>
                      </m:rPr>
                      <a:rPr lang="en-US" altLang="zh-CN" sz="1600" i="1" dirty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dz</m:t>
                    </m:r>
                    <m:r>
                      <a:rPr lang="en-US" altLang="zh-CN" sz="1600" b="0" i="1" dirty="0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</m:t>
                    </m:r>
                  </m:oMath>
                </a14:m>
                <a:r>
                  <a:rPr lang="en-US" altLang="zh-CN" sz="1600" dirty="0">
                    <a:ea typeface="方正小标宋简体" panose="02000000000000000000" pitchFamily="2" charset="-122"/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∮"/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b>
                      <m:sup>
                        <m: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 </m:t>
                        </m:r>
                      </m:sup>
                      <m:e>
                        <m:r>
                          <a:rPr lang="en-US" altLang="zh-CN" sz="1600" i="1" dirty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𝑓</m:t>
                        </m:r>
                        <m:d>
                          <m:dPr>
                            <m:ctrlPr>
                              <a:rPr lang="en-US" altLang="zh-CN" sz="1600" i="1" dirty="0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</m:ctrlPr>
                          </m:dPr>
                          <m:e>
                            <m:r>
                              <a:rPr lang="en-US" altLang="zh-CN" sz="1600" i="1" dirty="0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𝑧</m:t>
                            </m:r>
                          </m:e>
                        </m:d>
                      </m:e>
                    </m:nary>
                    <m:r>
                      <m:rPr>
                        <m:sty m:val="p"/>
                      </m:rPr>
                      <a:rPr lang="en-US" altLang="zh-CN" sz="1600" i="1" dirty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dz</m:t>
                    </m:r>
                    <m:r>
                      <a:rPr lang="en-US" altLang="zh-CN" sz="1600" b="0" i="1" dirty="0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+</m:t>
                    </m:r>
                  </m:oMath>
                </a14:m>
                <a:r>
                  <a:rPr lang="en-US" altLang="zh-CN" sz="1600" dirty="0">
                    <a:ea typeface="方正小标宋简体" panose="02000000000000000000" pitchFamily="2" charset="-122"/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∮"/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altLang="zh-CN" sz="1600" i="1" dirty="0">
                                <a:latin typeface="Cambria Math" panose="02040503050406030204" pitchFamily="18" charset="0"/>
                                <a:ea typeface="仿宋" panose="02010609060101010101" pitchFamily="49" charset="-122"/>
                              </a:rPr>
                            </m:ctrlPr>
                          </m:sSubPr>
                          <m:e>
                            <m:r>
                              <a:rPr lang="en-US" altLang="zh-CN" sz="1600" i="1" dirty="0">
                                <a:latin typeface="Cambria Math" panose="02040503050406030204" pitchFamily="18" charset="0"/>
                                <a:ea typeface="仿宋" panose="02010609060101010101" pitchFamily="49" charset="-122"/>
                              </a:rPr>
                              <m:t>𝑙</m:t>
                            </m:r>
                          </m:e>
                          <m:sub>
                            <m:r>
                              <a:rPr lang="en-US" altLang="zh-CN" sz="1600" i="1" dirty="0">
                                <a:latin typeface="Cambria Math" panose="02040503050406030204" pitchFamily="18" charset="0"/>
                                <a:ea typeface="仿宋" panose="02010609060101010101" pitchFamily="49" charset="-122"/>
                              </a:rPr>
                              <m:t>2</m:t>
                            </m:r>
                          </m:sub>
                        </m:sSub>
                      </m:sub>
                      <m:sup>
                        <m: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 </m:t>
                        </m:r>
                      </m:sup>
                      <m:e>
                        <m:r>
                          <a:rPr lang="en-US" altLang="zh-CN" sz="1600" i="1" dirty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𝑓</m:t>
                        </m:r>
                        <m:d>
                          <m:dPr>
                            <m:ctrlPr>
                              <a:rPr lang="en-US" altLang="zh-CN" sz="1600" i="1" dirty="0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</m:ctrlPr>
                          </m:dPr>
                          <m:e>
                            <m:r>
                              <a:rPr lang="en-US" altLang="zh-CN" sz="1600" i="1" dirty="0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𝑧</m:t>
                            </m:r>
                          </m:e>
                        </m:d>
                      </m:e>
                    </m:nary>
                    <m:r>
                      <m:rPr>
                        <m:sty m:val="p"/>
                      </m:rPr>
                      <a:rPr lang="en-US" altLang="zh-CN" sz="1600" i="1" dirty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dz</m:t>
                    </m:r>
                    <m:r>
                      <a:rPr lang="en-US" altLang="zh-CN" sz="1600" b="0" i="0" dirty="0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+</m:t>
                    </m:r>
                    <m:nary>
                      <m:naryPr>
                        <m:chr m:val="∮"/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naryPr>
                      <m:sub>
                        <m:sSubSup>
                          <m:sSubSupPr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brk m:alnAt="23"/>
                              </m:rPr>
                              <a:rPr lang="en-US" altLang="zh-CN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m:rPr>
                                <m:brk m:alnAt="23"/>
                              </m:rPr>
                              <a:rPr lang="en-US" altLang="zh-CN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m:rPr>
                                <m:brk m:alnAt="23"/>
                              </m:rPr>
                              <a:rPr lang="en-US" altLang="zh-CN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</m:sup>
                        </m:sSubSup>
                        <m:r>
                          <m:rPr>
                            <m:brk m:alnAt="23"/>
                          </m:rPr>
                          <a:rPr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b>
                      <m:sup>
                        <m: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 </m:t>
                        </m:r>
                      </m:sup>
                      <m:e>
                        <m:r>
                          <a:rPr lang="en-US" altLang="zh-CN" sz="1600" i="1" dirty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𝑓</m:t>
                        </m:r>
                        <m:d>
                          <m:dPr>
                            <m:ctrlPr>
                              <a:rPr lang="en-US" altLang="zh-CN" sz="1600" i="1" dirty="0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</m:ctrlPr>
                          </m:dPr>
                          <m:e>
                            <m:r>
                              <a:rPr lang="en-US" altLang="zh-CN" sz="1600" i="1" dirty="0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𝑧</m:t>
                            </m:r>
                          </m:e>
                        </m:d>
                      </m:e>
                    </m:nary>
                    <m:r>
                      <m:rPr>
                        <m:sty m:val="p"/>
                      </m:rPr>
                      <a:rPr lang="en-US" altLang="zh-CN" sz="1600" i="1" dirty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dz</m:t>
                    </m:r>
                    <m:r>
                      <a:rPr lang="en-US" altLang="zh-CN" sz="1600" b="0" i="1" dirty="0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+</m:t>
                    </m:r>
                    <m:nary>
                      <m:naryPr>
                        <m:chr m:val="∮"/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altLang="zh-CN" sz="1600" i="1" dirty="0">
                                <a:latin typeface="Cambria Math" panose="02040503050406030204" pitchFamily="18" charset="0"/>
                                <a:ea typeface="仿宋" panose="02010609060101010101" pitchFamily="49" charset="-122"/>
                              </a:rPr>
                            </m:ctrlPr>
                          </m:sSubPr>
                          <m:e>
                            <m:r>
                              <a:rPr lang="en-US" altLang="zh-CN" sz="1600" i="1" dirty="0">
                                <a:latin typeface="Cambria Math" panose="02040503050406030204" pitchFamily="18" charset="0"/>
                                <a:ea typeface="仿宋" panose="02010609060101010101" pitchFamily="49" charset="-122"/>
                              </a:rPr>
                              <m:t>𝑙</m:t>
                            </m:r>
                          </m:e>
                          <m:sub>
                            <m:r>
                              <a:rPr lang="en-US" altLang="zh-CN" sz="1600" b="0" i="1" dirty="0" smtClean="0">
                                <a:latin typeface="Cambria Math" panose="02040503050406030204" pitchFamily="18" charset="0"/>
                                <a:ea typeface="仿宋" panose="02010609060101010101" pitchFamily="49" charset="-122"/>
                              </a:rPr>
                              <m:t>1</m:t>
                            </m:r>
                          </m:sub>
                        </m:sSub>
                      </m:sub>
                      <m:sup>
                        <m: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 </m:t>
                        </m:r>
                      </m:sup>
                      <m:e>
                        <m:r>
                          <a:rPr lang="en-US" altLang="zh-CN" sz="1600" i="1" dirty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𝑓</m:t>
                        </m:r>
                        <m:d>
                          <m:dPr>
                            <m:ctrlPr>
                              <a:rPr lang="en-US" altLang="zh-CN" sz="1600" i="1" dirty="0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</m:ctrlPr>
                          </m:dPr>
                          <m:e>
                            <m:r>
                              <a:rPr lang="en-US" altLang="zh-CN" sz="1600" i="1" dirty="0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𝑧</m:t>
                            </m:r>
                          </m:e>
                        </m:d>
                      </m:e>
                    </m:nary>
                    <m:r>
                      <m:rPr>
                        <m:sty m:val="p"/>
                      </m:rPr>
                      <a:rPr lang="en-US" altLang="zh-CN" sz="1600" i="1" dirty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dz</m:t>
                    </m:r>
                  </m:oMath>
                </a14:m>
                <a:r>
                  <a:rPr lang="en-US" altLang="zh-CN" sz="16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.</a:t>
                </a:r>
              </a:p>
              <a:p>
                <a:pPr>
                  <a:lnSpc>
                    <a:spcPct val="125000"/>
                  </a:lnSpc>
                  <a:spcBef>
                    <a:spcPts val="1200"/>
                  </a:spcBef>
                </a:pP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 </m:t>
                    </m:r>
                  </m:oMath>
                </a14:m>
                <a:r>
                  <a:rPr lang="zh-CN" altLang="en-US" sz="16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设想两“联络线”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𝑙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1</m:t>
                        </m:r>
                      </m:sub>
                    </m:sSub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,</m:t>
                    </m:r>
                    <m:sSub>
                      <m:sSub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𝑙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sz="16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无限接近，直至重合，于是</a:t>
                </a:r>
                <a14:m>
                  <m:oMath xmlns:m="http://schemas.openxmlformats.org/officeDocument/2006/math">
                    <m:nary>
                      <m:naryPr>
                        <m:chr m:val="∮"/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altLang="zh-CN" sz="1600" i="1" dirty="0">
                                <a:latin typeface="Cambria Math" panose="02040503050406030204" pitchFamily="18" charset="0"/>
                                <a:ea typeface="仿宋" panose="02010609060101010101" pitchFamily="49" charset="-122"/>
                              </a:rPr>
                            </m:ctrlPr>
                          </m:sSubPr>
                          <m:e>
                            <m:r>
                              <a:rPr lang="en-US" altLang="zh-CN" sz="1600" i="1" dirty="0">
                                <a:latin typeface="Cambria Math" panose="02040503050406030204" pitchFamily="18" charset="0"/>
                                <a:ea typeface="仿宋" panose="02010609060101010101" pitchFamily="49" charset="-122"/>
                              </a:rPr>
                              <m:t>𝑙</m:t>
                            </m:r>
                          </m:e>
                          <m:sub>
                            <m:r>
                              <a:rPr lang="en-US" altLang="zh-CN" sz="1600" i="1" dirty="0">
                                <a:latin typeface="Cambria Math" panose="02040503050406030204" pitchFamily="18" charset="0"/>
                                <a:ea typeface="仿宋" panose="02010609060101010101" pitchFamily="49" charset="-122"/>
                              </a:rPr>
                              <m:t>1</m:t>
                            </m:r>
                          </m:sub>
                        </m:sSub>
                      </m:sub>
                      <m:sup>
                        <m: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 </m:t>
                        </m:r>
                      </m:sup>
                      <m:e>
                        <m:r>
                          <a:rPr lang="en-US" altLang="zh-CN" sz="1600" i="1" dirty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𝑓</m:t>
                        </m:r>
                        <m:d>
                          <m:dPr>
                            <m:ctrlPr>
                              <a:rPr lang="en-US" altLang="zh-CN" sz="1600" i="1" dirty="0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</m:ctrlPr>
                          </m:dPr>
                          <m:e>
                            <m:r>
                              <a:rPr lang="en-US" altLang="zh-CN" sz="1600" i="1" dirty="0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𝑧</m:t>
                            </m:r>
                          </m:e>
                        </m:d>
                      </m:e>
                    </m:nary>
                    <m:r>
                      <m:rPr>
                        <m:sty m:val="p"/>
                      </m:rPr>
                      <a:rPr lang="en-US" altLang="zh-CN" sz="1600" i="1" dirty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dz</m:t>
                    </m:r>
                    <m:r>
                      <a:rPr lang="en-US" altLang="zh-CN" sz="1600" b="0" i="1" dirty="0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+</m:t>
                    </m:r>
                    <m:nary>
                      <m:naryPr>
                        <m:chr m:val="∮"/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altLang="zh-CN" sz="1600" i="1" dirty="0">
                                <a:latin typeface="Cambria Math" panose="02040503050406030204" pitchFamily="18" charset="0"/>
                                <a:ea typeface="仿宋" panose="02010609060101010101" pitchFamily="49" charset="-122"/>
                              </a:rPr>
                            </m:ctrlPr>
                          </m:sSubPr>
                          <m:e>
                            <m:r>
                              <a:rPr lang="en-US" altLang="zh-CN" sz="1600" i="1" dirty="0">
                                <a:latin typeface="Cambria Math" panose="02040503050406030204" pitchFamily="18" charset="0"/>
                                <a:ea typeface="仿宋" panose="02010609060101010101" pitchFamily="49" charset="-122"/>
                              </a:rPr>
                              <m:t>𝑙</m:t>
                            </m:r>
                          </m:e>
                          <m:sub>
                            <m:r>
                              <a:rPr lang="en-US" altLang="zh-CN" sz="1600" b="0" i="1" dirty="0" smtClean="0">
                                <a:latin typeface="Cambria Math" panose="02040503050406030204" pitchFamily="18" charset="0"/>
                                <a:ea typeface="仿宋" panose="02010609060101010101" pitchFamily="49" charset="-122"/>
                              </a:rPr>
                              <m:t>2</m:t>
                            </m:r>
                          </m:sub>
                        </m:sSub>
                      </m:sub>
                      <m:sup>
                        <m: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 </m:t>
                        </m:r>
                      </m:sup>
                      <m:e>
                        <m:r>
                          <a:rPr lang="en-US" altLang="zh-CN" sz="1600" i="1" dirty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𝑓</m:t>
                        </m:r>
                        <m:d>
                          <m:dPr>
                            <m:ctrlPr>
                              <a:rPr lang="en-US" altLang="zh-CN" sz="1600" i="1" dirty="0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</m:ctrlPr>
                          </m:dPr>
                          <m:e>
                            <m:r>
                              <a:rPr lang="en-US" altLang="zh-CN" sz="1600" i="1" dirty="0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𝑧</m:t>
                            </m:r>
                          </m:e>
                        </m:d>
                      </m:e>
                    </m:nary>
                    <m:r>
                      <m:rPr>
                        <m:sty m:val="p"/>
                      </m:rPr>
                      <a:rPr lang="en-US" altLang="zh-CN" sz="1600" i="1" dirty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dz</m:t>
                    </m:r>
                    <m:r>
                      <a:rPr lang="en-US" altLang="zh-CN" sz="1600" b="0" i="1" dirty="0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=0</m:t>
                    </m:r>
                  </m:oMath>
                </a14:m>
                <a:r>
                  <a:rPr lang="en-US" altLang="zh-CN" sz="16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.</a:t>
                </a:r>
              </a:p>
              <a:p>
                <a:pPr>
                  <a:lnSpc>
                    <a:spcPct val="125000"/>
                  </a:lnSpc>
                </a:pP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 </m:t>
                    </m:r>
                  </m:oMath>
                </a14:m>
                <a:r>
                  <a:rPr lang="zh-CN" altLang="en-US" sz="16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且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𝐶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′</m:t>
                    </m:r>
                  </m:oMath>
                </a14:m>
                <a:r>
                  <a:rPr lang="zh-CN" altLang="en-US" sz="16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变为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𝐶</m:t>
                    </m:r>
                  </m:oMath>
                </a14:m>
                <a:r>
                  <a:rPr lang="zh-CN" altLang="en-US" sz="16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b="0" i="1" dirty="0" smtClean="0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𝐶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1</m:t>
                        </m:r>
                      </m:sub>
                    </m:sSub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′</m:t>
                    </m:r>
                  </m:oMath>
                </a14:m>
                <a:r>
                  <a:rPr lang="zh-CN" altLang="en-US" sz="16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变为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dirty="0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𝐶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sz="16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，则有</a:t>
                </a:r>
                <a14:m>
                  <m:oMath xmlns:m="http://schemas.openxmlformats.org/officeDocument/2006/math">
                    <m:nary>
                      <m:naryPr>
                        <m:chr m:val="∮"/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naryPr>
                      <m:sub>
                        <m:r>
                          <m:rPr>
                            <m:sty m:val="p"/>
                            <m:brk m:alnAt="23"/>
                          </m:rPr>
                          <a:rPr lang="el-GR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Γ</m:t>
                        </m:r>
                      </m:sub>
                      <m:sup>
                        <m: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 </m:t>
                        </m:r>
                      </m:sup>
                      <m:e>
                        <m:r>
                          <a:rPr lang="en-US" altLang="zh-CN" sz="1600" i="1" dirty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𝑓</m:t>
                        </m:r>
                        <m:d>
                          <m:dPr>
                            <m:ctrlPr>
                              <a:rPr lang="en-US" altLang="zh-CN" sz="1600" i="1" dirty="0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</m:ctrlPr>
                          </m:dPr>
                          <m:e>
                            <m:r>
                              <a:rPr lang="en-US" altLang="zh-CN" sz="1600" i="1" dirty="0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𝑧</m:t>
                            </m:r>
                          </m:e>
                        </m:d>
                      </m:e>
                    </m:nary>
                    <m:r>
                      <m:rPr>
                        <m:sty m:val="p"/>
                      </m:rPr>
                      <a:rPr lang="en-US" altLang="zh-CN" sz="1600" i="1" dirty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dz</m:t>
                    </m:r>
                    <m:r>
                      <a:rPr lang="en-US" altLang="zh-CN" sz="1600" i="1" dirty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</m:t>
                    </m:r>
                  </m:oMath>
                </a14:m>
                <a:r>
                  <a:rPr lang="en-US" altLang="zh-CN" sz="1600" dirty="0">
                    <a:ea typeface="方正小标宋简体" panose="02000000000000000000" pitchFamily="2" charset="-122"/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∮"/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sub>
                      <m:sup>
                        <m: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 </m:t>
                        </m:r>
                      </m:sup>
                      <m:e>
                        <m:r>
                          <a:rPr lang="en-US" altLang="zh-CN" sz="1600" i="1" dirty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𝑓</m:t>
                        </m:r>
                        <m:d>
                          <m:dPr>
                            <m:ctrlPr>
                              <a:rPr lang="en-US" altLang="zh-CN" sz="1600" i="1" dirty="0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</m:ctrlPr>
                          </m:dPr>
                          <m:e>
                            <m:r>
                              <a:rPr lang="en-US" altLang="zh-CN" sz="1600" i="1" dirty="0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𝑧</m:t>
                            </m:r>
                          </m:e>
                        </m:d>
                      </m:e>
                    </m:nary>
                    <m:r>
                      <m:rPr>
                        <m:sty m:val="p"/>
                      </m:rPr>
                      <a:rPr lang="en-US" altLang="zh-CN" sz="1600" i="1" dirty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dz</m:t>
                    </m:r>
                    <m:r>
                      <a:rPr lang="en-US" altLang="zh-CN" sz="1600" dirty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−</m:t>
                    </m:r>
                    <m:nary>
                      <m:naryPr>
                        <m:chr m:val="∮"/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naryPr>
                      <m:sub>
                        <m:sSubSup>
                          <m:sSubSup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brk m:alnAt="23"/>
                              </m:rPr>
                              <a:rPr lang="en-US" altLang="zh-CN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m:rPr>
                                <m:brk m:alnAt="23"/>
                              </m:rPr>
                              <a:rPr lang="en-US" altLang="zh-CN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m:rPr>
                                <m:brk m:alnAt="23"/>
                              </m:rPr>
                              <a:rPr lang="en-US" altLang="zh-CN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</m:sup>
                        </m:sSubSup>
                      </m:sub>
                      <m:sup>
                        <m: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 </m:t>
                        </m:r>
                      </m:sup>
                      <m:e>
                        <m:r>
                          <a:rPr lang="en-US" altLang="zh-CN" sz="1600" i="1" dirty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𝑓</m:t>
                        </m:r>
                        <m:d>
                          <m:dPr>
                            <m:ctrlPr>
                              <a:rPr lang="en-US" altLang="zh-CN" sz="1600" i="1" dirty="0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</m:ctrlPr>
                          </m:dPr>
                          <m:e>
                            <m:r>
                              <a:rPr lang="en-US" altLang="zh-CN" sz="1600" i="1" dirty="0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𝑧</m:t>
                            </m:r>
                          </m:e>
                        </m:d>
                      </m:e>
                    </m:nary>
                    <m:r>
                      <m:rPr>
                        <m:sty m:val="p"/>
                      </m:rPr>
                      <a:rPr lang="en-US" altLang="zh-CN" sz="1600" i="1" dirty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dz</m:t>
                    </m:r>
                    <m:r>
                      <a:rPr lang="en-US" altLang="zh-CN" sz="1600" b="0" i="1" dirty="0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=0</m:t>
                    </m:r>
                  </m:oMath>
                </a14:m>
                <a:r>
                  <a:rPr lang="zh-CN" altLang="en-US" sz="16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，</a:t>
                </a:r>
                <a:endParaRPr lang="en-US" altLang="zh-CN" sz="1600" dirty="0"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  <a:p>
                <a:pPr>
                  <a:lnSpc>
                    <a:spcPct val="125000"/>
                  </a:lnSpc>
                </a:pP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 </m:t>
                    </m:r>
                  </m:oMath>
                </a14:m>
                <a:r>
                  <a:rPr lang="zh-CN" altLang="en-US" sz="16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故</a:t>
                </a:r>
                <a14:m>
                  <m:oMath xmlns:m="http://schemas.openxmlformats.org/officeDocument/2006/math">
                    <m:nary>
                      <m:naryPr>
                        <m:chr m:val="∮"/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sub>
                      <m:sup>
                        <m: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 </m:t>
                        </m:r>
                      </m:sup>
                      <m:e>
                        <m:r>
                          <a:rPr lang="en-US" altLang="zh-CN" sz="1600" i="1" dirty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𝑓</m:t>
                        </m:r>
                        <m:d>
                          <m:dPr>
                            <m:ctrlPr>
                              <a:rPr lang="en-US" altLang="zh-CN" sz="1600" i="1" dirty="0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</m:ctrlPr>
                          </m:dPr>
                          <m:e>
                            <m:r>
                              <a:rPr lang="en-US" altLang="zh-CN" sz="1600" i="1" dirty="0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𝑧</m:t>
                            </m:r>
                          </m:e>
                        </m:d>
                      </m:e>
                    </m:nary>
                    <m:r>
                      <m:rPr>
                        <m:sty m:val="p"/>
                      </m:rPr>
                      <a:rPr lang="en-US" altLang="zh-CN" sz="1600" i="1" dirty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dz</m:t>
                    </m:r>
                    <m:r>
                      <a:rPr lang="en-US" altLang="zh-CN" sz="1600" b="0" i="0" dirty="0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=−</m:t>
                    </m:r>
                    <m:nary>
                      <m:naryPr>
                        <m:chr m:val="∮"/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naryPr>
                      <m:sub>
                        <m:sSubSup>
                          <m:sSubSup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brk m:alnAt="23"/>
                              </m:rPr>
                              <a:rPr lang="en-US" altLang="zh-CN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m:rPr>
                                <m:brk m:alnAt="23"/>
                              </m:rPr>
                              <a:rPr lang="en-US" altLang="zh-CN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m:rPr>
                                <m:brk m:alnAt="23"/>
                              </m:rPr>
                              <a:rPr lang="en-US" altLang="zh-CN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</m:sup>
                        </m:sSubSup>
                      </m:sub>
                      <m:sup>
                        <m: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 </m:t>
                        </m:r>
                      </m:sup>
                      <m:e>
                        <m:r>
                          <a:rPr lang="en-US" altLang="zh-CN" sz="1600" i="1" dirty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𝑓</m:t>
                        </m:r>
                        <m:d>
                          <m:dPr>
                            <m:ctrlPr>
                              <a:rPr lang="en-US" altLang="zh-CN" sz="1600" i="1" dirty="0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</m:ctrlPr>
                          </m:dPr>
                          <m:e>
                            <m:r>
                              <a:rPr lang="en-US" altLang="zh-CN" sz="1600" i="1" dirty="0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𝑧</m:t>
                            </m:r>
                          </m:e>
                        </m:d>
                      </m:e>
                    </m:nary>
                    <m:r>
                      <m:rPr>
                        <m:sty m:val="p"/>
                      </m:rPr>
                      <a:rPr lang="en-US" altLang="zh-CN" sz="1600" i="1" dirty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dz</m:t>
                    </m:r>
                  </m:oMath>
                </a14:m>
                <a:r>
                  <a:rPr lang="zh-CN" altLang="en-US" sz="16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，即</a:t>
                </a:r>
                <a14:m>
                  <m:oMath xmlns:m="http://schemas.openxmlformats.org/officeDocument/2006/math">
                    <m:nary>
                      <m:naryPr>
                        <m:chr m:val="∮"/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sub>
                      <m:sup>
                        <m: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 </m:t>
                        </m:r>
                      </m:sup>
                      <m:e>
                        <m:r>
                          <a:rPr lang="en-US" altLang="zh-CN" sz="1600" i="1" dirty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𝑓</m:t>
                        </m:r>
                        <m:d>
                          <m:dPr>
                            <m:ctrlPr>
                              <a:rPr lang="en-US" altLang="zh-CN" sz="1600" i="1" dirty="0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</m:ctrlPr>
                          </m:dPr>
                          <m:e>
                            <m:r>
                              <a:rPr lang="en-US" altLang="zh-CN" sz="1600" i="1" dirty="0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𝑧</m:t>
                            </m:r>
                          </m:e>
                        </m:d>
                      </m:e>
                    </m:nary>
                    <m:r>
                      <m:rPr>
                        <m:sty m:val="p"/>
                      </m:rPr>
                      <a:rPr lang="en-US" altLang="zh-CN" sz="1600" i="1" dirty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dz</m:t>
                    </m:r>
                    <m:r>
                      <a:rPr lang="en-US" altLang="zh-CN" sz="1600" dirty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</m:t>
                    </m:r>
                    <m:nary>
                      <m:naryPr>
                        <m:chr m:val="∮"/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  <m:sup>
                        <m: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 </m:t>
                        </m:r>
                      </m:sup>
                      <m:e>
                        <m:r>
                          <a:rPr lang="en-US" altLang="zh-CN" sz="1600" i="1" dirty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𝑓</m:t>
                        </m:r>
                        <m:d>
                          <m:dPr>
                            <m:ctrlPr>
                              <a:rPr lang="en-US" altLang="zh-CN" sz="1600" i="1" dirty="0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</m:ctrlPr>
                          </m:dPr>
                          <m:e>
                            <m:r>
                              <a:rPr lang="en-US" altLang="zh-CN" sz="1600" i="1" dirty="0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𝑧</m:t>
                            </m:r>
                          </m:e>
                        </m:d>
                      </m:e>
                    </m:nary>
                    <m:r>
                      <m:rPr>
                        <m:sty m:val="p"/>
                      </m:rPr>
                      <a:rPr lang="en-US" altLang="zh-CN" sz="1600" i="1" dirty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dz</m:t>
                    </m:r>
                  </m:oMath>
                </a14:m>
                <a:r>
                  <a:rPr lang="en-US" altLang="zh-CN" sz="16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.</a:t>
                </a:r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B2F67522-3725-C68B-E6B7-123A318299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364" y="2172989"/>
                <a:ext cx="11039272" cy="2967607"/>
              </a:xfrm>
              <a:prstGeom prst="rect">
                <a:avLst/>
              </a:prstGeom>
              <a:blipFill>
                <a:blip r:embed="rId5"/>
                <a:stretch>
                  <a:fillRect l="-1823" t="-1232" b="-227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5" name="组合 74">
            <a:extLst>
              <a:ext uri="{FF2B5EF4-FFF2-40B4-BE49-F238E27FC236}">
                <a16:creationId xmlns:a16="http://schemas.microsoft.com/office/drawing/2014/main" id="{414452BD-6302-B20D-5D9D-57BE081E85A8}"/>
              </a:ext>
            </a:extLst>
          </p:cNvPr>
          <p:cNvGrpSpPr/>
          <p:nvPr/>
        </p:nvGrpSpPr>
        <p:grpSpPr>
          <a:xfrm>
            <a:off x="9107445" y="4968329"/>
            <a:ext cx="1681389" cy="276999"/>
            <a:chOff x="8557023" y="5868986"/>
            <a:chExt cx="1681389" cy="276999"/>
          </a:xfrm>
        </p:grpSpPr>
        <p:sp>
          <p:nvSpPr>
            <p:cNvPr id="76" name="矩形 75">
              <a:extLst>
                <a:ext uri="{FF2B5EF4-FFF2-40B4-BE49-F238E27FC236}">
                  <a16:creationId xmlns:a16="http://schemas.microsoft.com/office/drawing/2014/main" id="{2D9C44ED-E243-836A-7FB8-5B4CD72E0F98}"/>
                </a:ext>
              </a:extLst>
            </p:cNvPr>
            <p:cNvSpPr/>
            <p:nvPr/>
          </p:nvSpPr>
          <p:spPr>
            <a:xfrm>
              <a:off x="8557023" y="5921645"/>
              <a:ext cx="409435" cy="194395"/>
            </a:xfrm>
            <a:prstGeom prst="rect">
              <a:avLst/>
            </a:prstGeom>
            <a:solidFill>
              <a:schemeClr val="accent5">
                <a:lumMod val="20000"/>
                <a:lumOff val="80000"/>
                <a:alpha val="75000"/>
              </a:scheme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文本框 76">
                  <a:extLst>
                    <a:ext uri="{FF2B5EF4-FFF2-40B4-BE49-F238E27FC236}">
                      <a16:creationId xmlns:a16="http://schemas.microsoft.com/office/drawing/2014/main" id="{A07C3D69-33C0-B6A4-3B5E-3BA7EEED5210}"/>
                    </a:ext>
                  </a:extLst>
                </p:cNvPr>
                <p:cNvSpPr txBox="1"/>
                <p:nvPr/>
              </p:nvSpPr>
              <p:spPr>
                <a:xfrm>
                  <a:off x="8985314" y="5868986"/>
                  <a:ext cx="1253098" cy="27699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zh-CN" sz="1200" b="0" i="1" smtClean="0">
                          <a:latin typeface="Cambria Math" panose="02040503050406030204" pitchFamily="18" charset="0"/>
                          <a:ea typeface="方正小标宋简体" panose="02000000000000000000" pitchFamily="2" charset="-122"/>
                        </a:rPr>
                        <m:t>𝑓</m:t>
                      </m:r>
                      <m:r>
                        <a:rPr lang="en-US" altLang="zh-CN" sz="1200" b="0" i="1" smtClean="0">
                          <a:latin typeface="Cambria Math" panose="02040503050406030204" pitchFamily="18" charset="0"/>
                          <a:ea typeface="方正小标宋简体" panose="02000000000000000000" pitchFamily="2" charset="-122"/>
                        </a:rPr>
                        <m:t>(</m:t>
                      </m:r>
                      <m:r>
                        <a:rPr lang="en-US" altLang="zh-CN" sz="1200" b="0" i="1" smtClean="0">
                          <a:latin typeface="Cambria Math" panose="02040503050406030204" pitchFamily="18" charset="0"/>
                          <a:ea typeface="方正小标宋简体" panose="02000000000000000000" pitchFamily="2" charset="-122"/>
                        </a:rPr>
                        <m:t>𝑧</m:t>
                      </m:r>
                      <m:r>
                        <a:rPr lang="en-US" altLang="zh-CN" sz="1200" b="0" i="1" smtClean="0">
                          <a:latin typeface="Cambria Math" panose="02040503050406030204" pitchFamily="18" charset="0"/>
                          <a:ea typeface="方正小标宋简体" panose="02000000000000000000" pitchFamily="2" charset="-122"/>
                        </a:rPr>
                        <m:t>)</m:t>
                      </m:r>
                    </m:oMath>
                  </a14:m>
                  <a:r>
                    <a:rPr lang="zh-CN" altLang="en-US" sz="1200" dirty="0">
                      <a:latin typeface="楷体" panose="02010609060101010101" pitchFamily="49" charset="-122"/>
                      <a:ea typeface="楷体" panose="02010609060101010101" pitchFamily="49" charset="-122"/>
                    </a:rPr>
                    <a:t>的解析区域</a:t>
                  </a:r>
                </a:p>
              </p:txBody>
            </p:sp>
          </mc:Choice>
          <mc:Fallback xmlns="">
            <p:sp>
              <p:nvSpPr>
                <p:cNvPr id="77" name="文本框 76">
                  <a:extLst>
                    <a:ext uri="{FF2B5EF4-FFF2-40B4-BE49-F238E27FC236}">
                      <a16:creationId xmlns:a16="http://schemas.microsoft.com/office/drawing/2014/main" id="{A07C3D69-33C0-B6A4-3B5E-3BA7EEED52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85314" y="5868986"/>
                  <a:ext cx="1253098" cy="276999"/>
                </a:xfrm>
                <a:prstGeom prst="rect">
                  <a:avLst/>
                </a:prstGeom>
                <a:blipFill>
                  <a:blip r:embed="rId6"/>
                  <a:stretch>
                    <a:fillRect b="-1777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2" name="组合 81">
            <a:extLst>
              <a:ext uri="{FF2B5EF4-FFF2-40B4-BE49-F238E27FC236}">
                <a16:creationId xmlns:a16="http://schemas.microsoft.com/office/drawing/2014/main" id="{43B69667-91F2-DDFE-CE8D-5892BF56883E}"/>
              </a:ext>
            </a:extLst>
          </p:cNvPr>
          <p:cNvGrpSpPr/>
          <p:nvPr/>
        </p:nvGrpSpPr>
        <p:grpSpPr>
          <a:xfrm>
            <a:off x="8432295" y="2273117"/>
            <a:ext cx="3007088" cy="2540397"/>
            <a:chOff x="6338105" y="3116999"/>
            <a:chExt cx="3007088" cy="2540397"/>
          </a:xfrm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3F88B4EF-F210-05D5-A19A-E1B09B86AAE2}"/>
                </a:ext>
              </a:extLst>
            </p:cNvPr>
            <p:cNvSpPr/>
            <p:nvPr/>
          </p:nvSpPr>
          <p:spPr>
            <a:xfrm>
              <a:off x="6338105" y="3116999"/>
              <a:ext cx="3007088" cy="2540397"/>
            </a:xfrm>
            <a:prstGeom prst="rect">
              <a:avLst/>
            </a:prstGeom>
            <a:solidFill>
              <a:schemeClr val="accent5">
                <a:lumMod val="20000"/>
                <a:lumOff val="80000"/>
                <a:alpha val="70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" name="椭圆 80">
              <a:extLst>
                <a:ext uri="{FF2B5EF4-FFF2-40B4-BE49-F238E27FC236}">
                  <a16:creationId xmlns:a16="http://schemas.microsoft.com/office/drawing/2014/main" id="{7336D61E-B38D-47E6-F977-DF7B7BEF311F}"/>
                </a:ext>
              </a:extLst>
            </p:cNvPr>
            <p:cNvSpPr/>
            <p:nvPr/>
          </p:nvSpPr>
          <p:spPr>
            <a:xfrm>
              <a:off x="7437318" y="3982866"/>
              <a:ext cx="808662" cy="80866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12188FF3-E11F-2A6A-81B3-6A6737A9D733}"/>
              </a:ext>
            </a:extLst>
          </p:cNvPr>
          <p:cNvGrpSpPr/>
          <p:nvPr/>
        </p:nvGrpSpPr>
        <p:grpSpPr>
          <a:xfrm>
            <a:off x="8196934" y="2005907"/>
            <a:ext cx="3662194" cy="2892829"/>
            <a:chOff x="5986955" y="2276616"/>
            <a:chExt cx="1878871" cy="1484152"/>
          </a:xfrm>
        </p:grpSpPr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265B8566-C99B-B636-A77E-D81D751B43C9}"/>
                </a:ext>
              </a:extLst>
            </p:cNvPr>
            <p:cNvGrpSpPr/>
            <p:nvPr/>
          </p:nvGrpSpPr>
          <p:grpSpPr>
            <a:xfrm>
              <a:off x="5986955" y="2362337"/>
              <a:ext cx="1784274" cy="1398431"/>
              <a:chOff x="6188555" y="2362337"/>
              <a:chExt cx="1784274" cy="1398431"/>
            </a:xfrm>
          </p:grpSpPr>
          <p:cxnSp>
            <p:nvCxnSpPr>
              <p:cNvPr id="10" name="直接箭头连接符 9">
                <a:extLst>
                  <a:ext uri="{FF2B5EF4-FFF2-40B4-BE49-F238E27FC236}">
                    <a16:creationId xmlns:a16="http://schemas.microsoft.com/office/drawing/2014/main" id="{69B3FF94-8285-1D09-9844-9F121A8DE5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88555" y="3071284"/>
                <a:ext cx="1784274" cy="0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" name="直接箭头连接符 10">
                <a:extLst>
                  <a:ext uri="{FF2B5EF4-FFF2-40B4-BE49-F238E27FC236}">
                    <a16:creationId xmlns:a16="http://schemas.microsoft.com/office/drawing/2014/main" id="{230E611D-AB0C-8A87-66DF-D6D0FC00F2E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080692" y="2362337"/>
                <a:ext cx="0" cy="1398431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文本框 6">
                  <a:extLst>
                    <a:ext uri="{FF2B5EF4-FFF2-40B4-BE49-F238E27FC236}">
                      <a16:creationId xmlns:a16="http://schemas.microsoft.com/office/drawing/2014/main" id="{CBD13FBC-BAAE-3FA0-6FCF-7D4E7E67287F}"/>
                    </a:ext>
                  </a:extLst>
                </p:cNvPr>
                <p:cNvSpPr txBox="1"/>
                <p:nvPr/>
              </p:nvSpPr>
              <p:spPr>
                <a:xfrm>
                  <a:off x="7603106" y="3071283"/>
                  <a:ext cx="262720" cy="1736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zh-CN" altLang="en-US" sz="1600" dirty="0"/>
                </a:p>
              </p:txBody>
            </p:sp>
          </mc:Choice>
          <mc:Fallback xmlns="">
            <p:sp>
              <p:nvSpPr>
                <p:cNvPr id="13" name="文本框 12">
                  <a:extLst>
                    <a:ext uri="{FF2B5EF4-FFF2-40B4-BE49-F238E27FC236}">
                      <a16:creationId xmlns:a16="http://schemas.microsoft.com/office/drawing/2014/main" id="{1202B652-E5C0-2121-D4C2-48EF4ECFBB3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03106" y="3071283"/>
                  <a:ext cx="262720" cy="173694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文本框 7">
                  <a:extLst>
                    <a:ext uri="{FF2B5EF4-FFF2-40B4-BE49-F238E27FC236}">
                      <a16:creationId xmlns:a16="http://schemas.microsoft.com/office/drawing/2014/main" id="{1A4D2C5E-6155-9D86-BD24-4E589F7FB8FA}"/>
                    </a:ext>
                  </a:extLst>
                </p:cNvPr>
                <p:cNvSpPr txBox="1"/>
                <p:nvPr/>
              </p:nvSpPr>
              <p:spPr>
                <a:xfrm>
                  <a:off x="6885403" y="2276616"/>
                  <a:ext cx="228735" cy="17369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zh-CN" altLang="en-US" sz="1600" dirty="0"/>
                </a:p>
              </p:txBody>
            </p:sp>
          </mc:Choice>
          <mc:Fallback xmlns="">
            <p:sp>
              <p:nvSpPr>
                <p:cNvPr id="8" name="文本框 7">
                  <a:extLst>
                    <a:ext uri="{FF2B5EF4-FFF2-40B4-BE49-F238E27FC236}">
                      <a16:creationId xmlns:a16="http://schemas.microsoft.com/office/drawing/2014/main" id="{1A4D2C5E-6155-9D86-BD24-4E589F7FB8F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85403" y="2276616"/>
                  <a:ext cx="228735" cy="173693"/>
                </a:xfrm>
                <a:prstGeom prst="rect">
                  <a:avLst/>
                </a:prstGeom>
                <a:blipFill>
                  <a:blip r:embed="rId8"/>
                  <a:stretch>
                    <a:fillRect b="-357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3" name="组合 82">
            <a:extLst>
              <a:ext uri="{FF2B5EF4-FFF2-40B4-BE49-F238E27FC236}">
                <a16:creationId xmlns:a16="http://schemas.microsoft.com/office/drawing/2014/main" id="{25EC0A9F-ECED-5E94-982F-C452FFEDB558}"/>
              </a:ext>
            </a:extLst>
          </p:cNvPr>
          <p:cNvGrpSpPr/>
          <p:nvPr/>
        </p:nvGrpSpPr>
        <p:grpSpPr>
          <a:xfrm>
            <a:off x="8837561" y="2542401"/>
            <a:ext cx="2048599" cy="1963189"/>
            <a:chOff x="5397934" y="4212054"/>
            <a:chExt cx="2048599" cy="1963189"/>
          </a:xfrm>
        </p:grpSpPr>
        <p:grpSp>
          <p:nvGrpSpPr>
            <p:cNvPr id="84" name="组合 83">
              <a:extLst>
                <a:ext uri="{FF2B5EF4-FFF2-40B4-BE49-F238E27FC236}">
                  <a16:creationId xmlns:a16="http://schemas.microsoft.com/office/drawing/2014/main" id="{AFCAB4D7-F250-B611-735B-3FCAC7354267}"/>
                </a:ext>
              </a:extLst>
            </p:cNvPr>
            <p:cNvGrpSpPr/>
            <p:nvPr/>
          </p:nvGrpSpPr>
          <p:grpSpPr>
            <a:xfrm>
              <a:off x="5540731" y="4265090"/>
              <a:ext cx="1905802" cy="1910153"/>
              <a:chOff x="8788538" y="3506298"/>
              <a:chExt cx="1905802" cy="1910153"/>
            </a:xfrm>
          </p:grpSpPr>
          <p:sp>
            <p:nvSpPr>
              <p:cNvPr id="86" name="椭圆 85">
                <a:extLst>
                  <a:ext uri="{FF2B5EF4-FFF2-40B4-BE49-F238E27FC236}">
                    <a16:creationId xmlns:a16="http://schemas.microsoft.com/office/drawing/2014/main" id="{91722132-801C-76A4-F5C2-C6655D7F94D5}"/>
                  </a:ext>
                </a:extLst>
              </p:cNvPr>
              <p:cNvSpPr/>
              <p:nvPr/>
            </p:nvSpPr>
            <p:spPr>
              <a:xfrm>
                <a:off x="8788538" y="3506298"/>
                <a:ext cx="1905802" cy="1905802"/>
              </a:xfrm>
              <a:prstGeom prst="ellipse">
                <a:avLst/>
              </a:prstGeom>
              <a:noFill/>
              <a:ln w="381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87" name="直接箭头连接符 86">
                <a:extLst>
                  <a:ext uri="{FF2B5EF4-FFF2-40B4-BE49-F238E27FC236}">
                    <a16:creationId xmlns:a16="http://schemas.microsoft.com/office/drawing/2014/main" id="{B47844B9-6833-098A-0725-51C4145529FC}"/>
                  </a:ext>
                </a:extLst>
              </p:cNvPr>
              <p:cNvCxnSpPr>
                <a:stCxn id="86" idx="6"/>
              </p:cNvCxnSpPr>
              <p:nvPr/>
            </p:nvCxnSpPr>
            <p:spPr>
              <a:xfrm flipV="1">
                <a:off x="10694340" y="4344202"/>
                <a:ext cx="0" cy="114997"/>
              </a:xfrm>
              <a:prstGeom prst="straightConnector1">
                <a:avLst/>
              </a:prstGeom>
              <a:ln w="28575">
                <a:solidFill>
                  <a:schemeClr val="accent2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直接箭头连接符 87">
                <a:extLst>
                  <a:ext uri="{FF2B5EF4-FFF2-40B4-BE49-F238E27FC236}">
                    <a16:creationId xmlns:a16="http://schemas.microsoft.com/office/drawing/2014/main" id="{A4210D78-7F98-0FED-0969-AE531AAE9BD3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9663262" y="3453359"/>
                <a:ext cx="0" cy="114997"/>
              </a:xfrm>
              <a:prstGeom prst="straightConnector1">
                <a:avLst/>
              </a:prstGeom>
              <a:ln w="28575">
                <a:solidFill>
                  <a:schemeClr val="accent2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直接箭头连接符 88">
                <a:extLst>
                  <a:ext uri="{FF2B5EF4-FFF2-40B4-BE49-F238E27FC236}">
                    <a16:creationId xmlns:a16="http://schemas.microsoft.com/office/drawing/2014/main" id="{ABCD4E4E-855A-32D7-18B9-482DB5718A48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V="1">
                <a:off x="8788538" y="4454851"/>
                <a:ext cx="0" cy="114997"/>
              </a:xfrm>
              <a:prstGeom prst="straightConnector1">
                <a:avLst/>
              </a:prstGeom>
              <a:ln w="28575">
                <a:solidFill>
                  <a:schemeClr val="accent2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直接箭头连接符 89">
                <a:extLst>
                  <a:ext uri="{FF2B5EF4-FFF2-40B4-BE49-F238E27FC236}">
                    <a16:creationId xmlns:a16="http://schemas.microsoft.com/office/drawing/2014/main" id="{97C158A3-2323-541A-007C-C92B2C453540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V="1">
                <a:off x="9762120" y="5358952"/>
                <a:ext cx="0" cy="114997"/>
              </a:xfrm>
              <a:prstGeom prst="straightConnector1">
                <a:avLst/>
              </a:prstGeom>
              <a:ln w="28575">
                <a:solidFill>
                  <a:schemeClr val="accent2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文本框 84">
                  <a:extLst>
                    <a:ext uri="{FF2B5EF4-FFF2-40B4-BE49-F238E27FC236}">
                      <a16:creationId xmlns:a16="http://schemas.microsoft.com/office/drawing/2014/main" id="{6267CCE1-DD53-5CA8-0FB4-36BCC644FB38}"/>
                    </a:ext>
                  </a:extLst>
                </p:cNvPr>
                <p:cNvSpPr txBox="1"/>
                <p:nvPr/>
              </p:nvSpPr>
              <p:spPr>
                <a:xfrm>
                  <a:off x="5397934" y="4212054"/>
                  <a:ext cx="512079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i="1" smtClean="0">
                            <a:solidFill>
                              <a:schemeClr val="accent2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zh-CN" altLang="en-US" dirty="0">
                    <a:solidFill>
                      <a:schemeClr val="accent2"/>
                    </a:solidFill>
                    <a:effectLst/>
                  </a:endParaRPr>
                </a:p>
              </p:txBody>
            </p:sp>
          </mc:Choice>
          <mc:Fallback xmlns="">
            <p:sp>
              <p:nvSpPr>
                <p:cNvPr id="85" name="文本框 84">
                  <a:extLst>
                    <a:ext uri="{FF2B5EF4-FFF2-40B4-BE49-F238E27FC236}">
                      <a16:creationId xmlns:a16="http://schemas.microsoft.com/office/drawing/2014/main" id="{6267CCE1-DD53-5CA8-0FB4-36BCC644FB3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97934" y="4212054"/>
                  <a:ext cx="512079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2" name="组合 121">
            <a:extLst>
              <a:ext uri="{FF2B5EF4-FFF2-40B4-BE49-F238E27FC236}">
                <a16:creationId xmlns:a16="http://schemas.microsoft.com/office/drawing/2014/main" id="{C80751F4-96C0-0E4F-4613-42F01FEFADEA}"/>
              </a:ext>
            </a:extLst>
          </p:cNvPr>
          <p:cNvGrpSpPr/>
          <p:nvPr/>
        </p:nvGrpSpPr>
        <p:grpSpPr>
          <a:xfrm flipH="1">
            <a:off x="9342464" y="2954655"/>
            <a:ext cx="1168614" cy="1177320"/>
            <a:chOff x="3817514" y="4651001"/>
            <a:chExt cx="1168614" cy="1177320"/>
          </a:xfrm>
        </p:grpSpPr>
        <p:sp>
          <p:nvSpPr>
            <p:cNvPr id="116" name="椭圆 115">
              <a:extLst>
                <a:ext uri="{FF2B5EF4-FFF2-40B4-BE49-F238E27FC236}">
                  <a16:creationId xmlns:a16="http://schemas.microsoft.com/office/drawing/2014/main" id="{E9813F93-7242-C0CC-373F-130A1A805A01}"/>
                </a:ext>
              </a:extLst>
            </p:cNvPr>
            <p:cNvSpPr/>
            <p:nvPr/>
          </p:nvSpPr>
          <p:spPr>
            <a:xfrm flipH="1">
              <a:off x="3817514" y="4651001"/>
              <a:ext cx="1168614" cy="1177319"/>
            </a:xfrm>
            <a:prstGeom prst="ellipse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17" name="直接箭头连接符 116">
              <a:extLst>
                <a:ext uri="{FF2B5EF4-FFF2-40B4-BE49-F238E27FC236}">
                  <a16:creationId xmlns:a16="http://schemas.microsoft.com/office/drawing/2014/main" id="{8DE6164E-6939-9D92-8F6C-AB33DEB3D0C6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4408382" y="4596242"/>
              <a:ext cx="0" cy="114997"/>
            </a:xfrm>
            <a:prstGeom prst="straightConnector1">
              <a:avLst/>
            </a:prstGeom>
            <a:ln w="28575">
              <a:solidFill>
                <a:schemeClr val="accent2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直接箭头连接符 117">
              <a:extLst>
                <a:ext uri="{FF2B5EF4-FFF2-40B4-BE49-F238E27FC236}">
                  <a16:creationId xmlns:a16="http://schemas.microsoft.com/office/drawing/2014/main" id="{86EF3887-FF8E-E441-F0D1-654419B5C33D}"/>
                </a:ext>
              </a:extLst>
            </p:cNvPr>
            <p:cNvCxnSpPr>
              <a:cxnSpLocks/>
            </p:cNvCxnSpPr>
            <p:nvPr/>
          </p:nvCxnSpPr>
          <p:spPr>
            <a:xfrm rot="10800000" flipH="1" flipV="1">
              <a:off x="4986128" y="5217022"/>
              <a:ext cx="0" cy="114997"/>
            </a:xfrm>
            <a:prstGeom prst="straightConnector1">
              <a:avLst/>
            </a:prstGeom>
            <a:ln w="28575">
              <a:solidFill>
                <a:schemeClr val="accent2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直接箭头连接符 118">
              <a:extLst>
                <a:ext uri="{FF2B5EF4-FFF2-40B4-BE49-F238E27FC236}">
                  <a16:creationId xmlns:a16="http://schemas.microsoft.com/office/drawing/2014/main" id="{A536AF0A-6174-D403-15A5-8DF53C8F25D8}"/>
                </a:ext>
              </a:extLst>
            </p:cNvPr>
            <p:cNvCxnSpPr>
              <a:cxnSpLocks/>
            </p:cNvCxnSpPr>
            <p:nvPr/>
          </p:nvCxnSpPr>
          <p:spPr>
            <a:xfrm rot="16200000" flipH="1" flipV="1">
              <a:off x="4387759" y="5770822"/>
              <a:ext cx="0" cy="114997"/>
            </a:xfrm>
            <a:prstGeom prst="straightConnector1">
              <a:avLst/>
            </a:prstGeom>
            <a:ln w="28575">
              <a:solidFill>
                <a:schemeClr val="accent2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直接箭头连接符 119">
              <a:extLst>
                <a:ext uri="{FF2B5EF4-FFF2-40B4-BE49-F238E27FC236}">
                  <a16:creationId xmlns:a16="http://schemas.microsoft.com/office/drawing/2014/main" id="{241773A1-2CF6-9CF9-D94F-EF81197E92D8}"/>
                </a:ext>
              </a:extLst>
            </p:cNvPr>
            <p:cNvCxnSpPr/>
            <p:nvPr/>
          </p:nvCxnSpPr>
          <p:spPr>
            <a:xfrm flipH="1" flipV="1">
              <a:off x="3817514" y="5176554"/>
              <a:ext cx="0" cy="114997"/>
            </a:xfrm>
            <a:prstGeom prst="straightConnector1">
              <a:avLst/>
            </a:prstGeom>
            <a:ln w="28575">
              <a:solidFill>
                <a:schemeClr val="accent2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1" name="文本框 120">
                  <a:extLst>
                    <a:ext uri="{FF2B5EF4-FFF2-40B4-BE49-F238E27FC236}">
                      <a16:creationId xmlns:a16="http://schemas.microsoft.com/office/drawing/2014/main" id="{2A3C3E76-5A0A-7F5D-6F66-64411984A728}"/>
                    </a:ext>
                  </a:extLst>
                </p:cNvPr>
                <p:cNvSpPr txBox="1"/>
                <p:nvPr/>
              </p:nvSpPr>
              <p:spPr>
                <a:xfrm flipH="1">
                  <a:off x="4387759" y="4753519"/>
                  <a:ext cx="512079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solidFill>
                                  <a:schemeClr val="accent2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smtClean="0">
                                <a:solidFill>
                                  <a:schemeClr val="accent2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accent2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dirty="0">
                    <a:solidFill>
                      <a:schemeClr val="accent2"/>
                    </a:solidFill>
                    <a:effectLst/>
                  </a:endParaRPr>
                </a:p>
              </p:txBody>
            </p:sp>
          </mc:Choice>
          <mc:Fallback xmlns="">
            <p:sp>
              <p:nvSpPr>
                <p:cNvPr id="121" name="文本框 120">
                  <a:extLst>
                    <a:ext uri="{FF2B5EF4-FFF2-40B4-BE49-F238E27FC236}">
                      <a16:creationId xmlns:a16="http://schemas.microsoft.com/office/drawing/2014/main" id="{2A3C3E76-5A0A-7F5D-6F66-64411984A7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4387759" y="4753519"/>
                  <a:ext cx="512079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30" name="空心弧 129">
            <a:extLst>
              <a:ext uri="{FF2B5EF4-FFF2-40B4-BE49-F238E27FC236}">
                <a16:creationId xmlns:a16="http://schemas.microsoft.com/office/drawing/2014/main" id="{AD93D10F-3302-B7BB-00C7-D61DEB469A03}"/>
              </a:ext>
            </a:extLst>
          </p:cNvPr>
          <p:cNvSpPr/>
          <p:nvPr/>
        </p:nvSpPr>
        <p:spPr>
          <a:xfrm rot="10800000">
            <a:off x="8976502" y="2580572"/>
            <a:ext cx="1905802" cy="1905802"/>
          </a:xfrm>
          <a:prstGeom prst="blockArc">
            <a:avLst>
              <a:gd name="adj1" fmla="val 10487739"/>
              <a:gd name="adj2" fmla="val 16635908"/>
              <a:gd name="adj3" fmla="val 16591"/>
            </a:avLst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31" name="空心弧 130">
            <a:extLst>
              <a:ext uri="{FF2B5EF4-FFF2-40B4-BE49-F238E27FC236}">
                <a16:creationId xmlns:a16="http://schemas.microsoft.com/office/drawing/2014/main" id="{9A13231C-5264-E3A1-ADF4-A2E522017D03}"/>
              </a:ext>
            </a:extLst>
          </p:cNvPr>
          <p:cNvSpPr/>
          <p:nvPr/>
        </p:nvSpPr>
        <p:spPr>
          <a:xfrm rot="10800000">
            <a:off x="8960648" y="2603735"/>
            <a:ext cx="1905802" cy="1905802"/>
          </a:xfrm>
          <a:prstGeom prst="blockArc">
            <a:avLst>
              <a:gd name="adj1" fmla="val 6731670"/>
              <a:gd name="adj2" fmla="val 16635908"/>
              <a:gd name="adj3" fmla="val 16591"/>
            </a:avLst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42" name="空心弧 141">
            <a:extLst>
              <a:ext uri="{FF2B5EF4-FFF2-40B4-BE49-F238E27FC236}">
                <a16:creationId xmlns:a16="http://schemas.microsoft.com/office/drawing/2014/main" id="{D692CCBE-C05B-8BCA-58D5-6679889B8289}"/>
              </a:ext>
            </a:extLst>
          </p:cNvPr>
          <p:cNvSpPr/>
          <p:nvPr/>
        </p:nvSpPr>
        <p:spPr>
          <a:xfrm rot="2700000">
            <a:off x="8982930" y="2598228"/>
            <a:ext cx="1905802" cy="1905802"/>
          </a:xfrm>
          <a:prstGeom prst="blockArc">
            <a:avLst>
              <a:gd name="adj1" fmla="val 16623383"/>
              <a:gd name="adj2" fmla="val 16329350"/>
              <a:gd name="adj3" fmla="val 18526"/>
            </a:avLst>
          </a:prstGeom>
          <a:solidFill>
            <a:schemeClr val="accent2">
              <a:lumMod val="20000"/>
              <a:lumOff val="8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147" name="组合 146">
            <a:extLst>
              <a:ext uri="{FF2B5EF4-FFF2-40B4-BE49-F238E27FC236}">
                <a16:creationId xmlns:a16="http://schemas.microsoft.com/office/drawing/2014/main" id="{63004ABF-DDCE-B2CE-0F90-FC58C89E5366}"/>
              </a:ext>
            </a:extLst>
          </p:cNvPr>
          <p:cNvGrpSpPr/>
          <p:nvPr/>
        </p:nvGrpSpPr>
        <p:grpSpPr>
          <a:xfrm>
            <a:off x="8860820" y="2538685"/>
            <a:ext cx="2042675" cy="1965345"/>
            <a:chOff x="8860820" y="2922608"/>
            <a:chExt cx="2042675" cy="1965345"/>
          </a:xfrm>
        </p:grpSpPr>
        <p:grpSp>
          <p:nvGrpSpPr>
            <p:cNvPr id="141" name="组合 140">
              <a:extLst>
                <a:ext uri="{FF2B5EF4-FFF2-40B4-BE49-F238E27FC236}">
                  <a16:creationId xmlns:a16="http://schemas.microsoft.com/office/drawing/2014/main" id="{71A5A25E-6740-3F05-1FDE-6F7C078262DD}"/>
                </a:ext>
              </a:extLst>
            </p:cNvPr>
            <p:cNvGrpSpPr/>
            <p:nvPr/>
          </p:nvGrpSpPr>
          <p:grpSpPr>
            <a:xfrm>
              <a:off x="8981375" y="2979494"/>
              <a:ext cx="1909430" cy="1908459"/>
              <a:chOff x="8981375" y="2979494"/>
              <a:chExt cx="1909430" cy="1908459"/>
            </a:xfrm>
          </p:grpSpPr>
          <p:sp>
            <p:nvSpPr>
              <p:cNvPr id="132" name="空心弧 131">
                <a:extLst>
                  <a:ext uri="{FF2B5EF4-FFF2-40B4-BE49-F238E27FC236}">
                    <a16:creationId xmlns:a16="http://schemas.microsoft.com/office/drawing/2014/main" id="{C4DA9D9D-90B1-01F9-EC8F-03FB520844F1}"/>
                  </a:ext>
                </a:extLst>
              </p:cNvPr>
              <p:cNvSpPr/>
              <p:nvPr/>
            </p:nvSpPr>
            <p:spPr>
              <a:xfrm rot="2700000">
                <a:off x="8982938" y="2982151"/>
                <a:ext cx="1905802" cy="1905802"/>
              </a:xfrm>
              <a:prstGeom prst="blockArc">
                <a:avLst>
                  <a:gd name="adj1" fmla="val 16571344"/>
                  <a:gd name="adj2" fmla="val 16329350"/>
                  <a:gd name="adj3" fmla="val 18526"/>
                </a:avLst>
              </a:prstGeom>
              <a:noFill/>
              <a:ln w="381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33" name="直接箭头连接符 132">
                <a:extLst>
                  <a:ext uri="{FF2B5EF4-FFF2-40B4-BE49-F238E27FC236}">
                    <a16:creationId xmlns:a16="http://schemas.microsoft.com/office/drawing/2014/main" id="{EE36E24B-0939-C657-3FD5-3710637F19EC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9923541" y="2921995"/>
                <a:ext cx="0" cy="114997"/>
              </a:xfrm>
              <a:prstGeom prst="straightConnector1">
                <a:avLst/>
              </a:prstGeom>
              <a:ln w="28575">
                <a:solidFill>
                  <a:schemeClr val="accent2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直接箭头连接符 133">
                <a:extLst>
                  <a:ext uri="{FF2B5EF4-FFF2-40B4-BE49-F238E27FC236}">
                    <a16:creationId xmlns:a16="http://schemas.microsoft.com/office/drawing/2014/main" id="{A615A793-E791-A805-8EC2-230C4A6116AD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V="1">
                <a:off x="8981375" y="3907299"/>
                <a:ext cx="0" cy="114997"/>
              </a:xfrm>
              <a:prstGeom prst="straightConnector1">
                <a:avLst/>
              </a:prstGeom>
              <a:ln w="28575">
                <a:solidFill>
                  <a:schemeClr val="accent2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直接箭头连接符 134">
                <a:extLst>
                  <a:ext uri="{FF2B5EF4-FFF2-40B4-BE49-F238E27FC236}">
                    <a16:creationId xmlns:a16="http://schemas.microsoft.com/office/drawing/2014/main" id="{983E9000-F350-DE89-9D05-83A3DAA82AC3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V="1">
                <a:off x="9960812" y="4828066"/>
                <a:ext cx="0" cy="114997"/>
              </a:xfrm>
              <a:prstGeom prst="straightConnector1">
                <a:avLst/>
              </a:prstGeom>
              <a:ln w="28575">
                <a:solidFill>
                  <a:schemeClr val="accent2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直接箭头连接符 135">
                <a:extLst>
                  <a:ext uri="{FF2B5EF4-FFF2-40B4-BE49-F238E27FC236}">
                    <a16:creationId xmlns:a16="http://schemas.microsoft.com/office/drawing/2014/main" id="{89307268-1EB8-4433-7742-23F12522ECF0}"/>
                  </a:ext>
                </a:extLst>
              </p:cNvPr>
              <p:cNvCxnSpPr/>
              <p:nvPr/>
            </p:nvCxnSpPr>
            <p:spPr>
              <a:xfrm flipV="1">
                <a:off x="10890805" y="3860786"/>
                <a:ext cx="0" cy="114997"/>
              </a:xfrm>
              <a:prstGeom prst="straightConnector1">
                <a:avLst/>
              </a:prstGeom>
              <a:ln w="28575">
                <a:solidFill>
                  <a:schemeClr val="accent2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直接箭头连接符 136">
                <a:extLst>
                  <a:ext uri="{FF2B5EF4-FFF2-40B4-BE49-F238E27FC236}">
                    <a16:creationId xmlns:a16="http://schemas.microsoft.com/office/drawing/2014/main" id="{E3D9128F-4D2D-4E4E-9E1E-336272F9051E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H="1" flipV="1">
                <a:off x="10535594" y="3907299"/>
                <a:ext cx="0" cy="114997"/>
              </a:xfrm>
              <a:prstGeom prst="straightConnector1">
                <a:avLst/>
              </a:prstGeom>
              <a:ln w="28575">
                <a:solidFill>
                  <a:schemeClr val="accent2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直接箭头连接符 137">
                <a:extLst>
                  <a:ext uri="{FF2B5EF4-FFF2-40B4-BE49-F238E27FC236}">
                    <a16:creationId xmlns:a16="http://schemas.microsoft.com/office/drawing/2014/main" id="{A332BF88-5346-0EEC-62DD-CDBF9A1D9EA9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 flipV="1">
                <a:off x="9903314" y="4476268"/>
                <a:ext cx="0" cy="114997"/>
              </a:xfrm>
              <a:prstGeom prst="straightConnector1">
                <a:avLst/>
              </a:prstGeom>
              <a:ln w="28575">
                <a:solidFill>
                  <a:schemeClr val="accent2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直接箭头连接符 138">
                <a:extLst>
                  <a:ext uri="{FF2B5EF4-FFF2-40B4-BE49-F238E27FC236}">
                    <a16:creationId xmlns:a16="http://schemas.microsoft.com/office/drawing/2014/main" id="{A5F1087F-89E1-87C0-61C4-9690DF647FBA}"/>
                  </a:ext>
                </a:extLst>
              </p:cNvPr>
              <p:cNvCxnSpPr/>
              <p:nvPr/>
            </p:nvCxnSpPr>
            <p:spPr>
              <a:xfrm flipH="1" flipV="1">
                <a:off x="9340246" y="3849799"/>
                <a:ext cx="0" cy="114997"/>
              </a:xfrm>
              <a:prstGeom prst="straightConnector1">
                <a:avLst/>
              </a:prstGeom>
              <a:ln w="28575">
                <a:solidFill>
                  <a:schemeClr val="accent2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直接箭头连接符 139">
                <a:extLst>
                  <a:ext uri="{FF2B5EF4-FFF2-40B4-BE49-F238E27FC236}">
                    <a16:creationId xmlns:a16="http://schemas.microsoft.com/office/drawing/2014/main" id="{3EBD751B-45A5-3CBC-F18C-C123FC796484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H="1" flipV="1">
                <a:off x="9968368" y="3272659"/>
                <a:ext cx="0" cy="114997"/>
              </a:xfrm>
              <a:prstGeom prst="straightConnector1">
                <a:avLst/>
              </a:prstGeom>
              <a:ln w="28575">
                <a:solidFill>
                  <a:schemeClr val="accent2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3" name="文本框 142">
                  <a:extLst>
                    <a:ext uri="{FF2B5EF4-FFF2-40B4-BE49-F238E27FC236}">
                      <a16:creationId xmlns:a16="http://schemas.microsoft.com/office/drawing/2014/main" id="{C4E3784A-F54D-0963-8BF8-1A2C66231E03}"/>
                    </a:ext>
                  </a:extLst>
                </p:cNvPr>
                <p:cNvSpPr txBox="1"/>
                <p:nvPr/>
              </p:nvSpPr>
              <p:spPr>
                <a:xfrm>
                  <a:off x="8860820" y="2922608"/>
                  <a:ext cx="512079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i="1" smtClean="0">
                            <a:solidFill>
                              <a:schemeClr val="accent2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altLang="zh-CN" b="0" i="1" smtClean="0">
                            <a:solidFill>
                              <a:schemeClr val="accent2"/>
                            </a:solidFill>
                            <a:effectLst/>
                            <a:latin typeface="Cambria Math" panose="02040503050406030204" pitchFamily="18" charset="0"/>
                          </a:rPr>
                          <m:t>′</m:t>
                        </m:r>
                      </m:oMath>
                    </m:oMathPara>
                  </a14:m>
                  <a:endParaRPr lang="zh-CN" altLang="en-US" dirty="0">
                    <a:solidFill>
                      <a:schemeClr val="accent2"/>
                    </a:solidFill>
                    <a:effectLst/>
                  </a:endParaRPr>
                </a:p>
              </p:txBody>
            </p:sp>
          </mc:Choice>
          <mc:Fallback xmlns="">
            <p:sp>
              <p:nvSpPr>
                <p:cNvPr id="143" name="文本框 142">
                  <a:extLst>
                    <a:ext uri="{FF2B5EF4-FFF2-40B4-BE49-F238E27FC236}">
                      <a16:creationId xmlns:a16="http://schemas.microsoft.com/office/drawing/2014/main" id="{C4E3784A-F54D-0963-8BF8-1A2C66231E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60820" y="2922608"/>
                  <a:ext cx="512079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4" name="文本框 143">
                  <a:extLst>
                    <a:ext uri="{FF2B5EF4-FFF2-40B4-BE49-F238E27FC236}">
                      <a16:creationId xmlns:a16="http://schemas.microsoft.com/office/drawing/2014/main" id="{0C4C2A96-424D-12A5-5D85-D2FA56C09FB5}"/>
                    </a:ext>
                  </a:extLst>
                </p:cNvPr>
                <p:cNvSpPr txBox="1"/>
                <p:nvPr/>
              </p:nvSpPr>
              <p:spPr>
                <a:xfrm flipH="1">
                  <a:off x="9484084" y="3437757"/>
                  <a:ext cx="512079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b="0" i="1" smtClean="0">
                                <a:solidFill>
                                  <a:schemeClr val="accent2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i="1" smtClean="0">
                                <a:solidFill>
                                  <a:schemeClr val="accent2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accent2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b="0" i="1" smtClean="0">
                                <a:solidFill>
                                  <a:schemeClr val="accent2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bSup>
                        <m:r>
                          <a:rPr lang="en-US" altLang="zh-CN" b="0" i="1" smtClean="0">
                            <a:solidFill>
                              <a:schemeClr val="accent2"/>
                            </a:solidFill>
                            <a:effectLst/>
                            <a:latin typeface="Cambria Math" panose="02040503050406030204" pitchFamily="18" charset="0"/>
                          </a:rPr>
                          <m:t>′</m:t>
                        </m:r>
                      </m:oMath>
                    </m:oMathPara>
                  </a14:m>
                  <a:endParaRPr lang="zh-CN" altLang="en-US" dirty="0">
                    <a:solidFill>
                      <a:schemeClr val="accent2"/>
                    </a:solidFill>
                    <a:effectLst/>
                  </a:endParaRPr>
                </a:p>
              </p:txBody>
            </p:sp>
          </mc:Choice>
          <mc:Fallback xmlns="">
            <p:sp>
              <p:nvSpPr>
                <p:cNvPr id="144" name="文本框 143">
                  <a:extLst>
                    <a:ext uri="{FF2B5EF4-FFF2-40B4-BE49-F238E27FC236}">
                      <a16:creationId xmlns:a16="http://schemas.microsoft.com/office/drawing/2014/main" id="{0C4C2A96-424D-12A5-5D85-D2FA56C09FB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9484084" y="3437757"/>
                  <a:ext cx="512079" cy="369332"/>
                </a:xfrm>
                <a:prstGeom prst="rect">
                  <a:avLst/>
                </a:prstGeom>
                <a:blipFill>
                  <a:blip r:embed="rId12"/>
                  <a:stretch>
                    <a:fillRect r="-3571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5" name="文本框 144">
                  <a:extLst>
                    <a:ext uri="{FF2B5EF4-FFF2-40B4-BE49-F238E27FC236}">
                      <a16:creationId xmlns:a16="http://schemas.microsoft.com/office/drawing/2014/main" id="{5DCE51C2-9100-44F2-24DB-07F9DF254204}"/>
                    </a:ext>
                  </a:extLst>
                </p:cNvPr>
                <p:cNvSpPr txBox="1"/>
                <p:nvPr/>
              </p:nvSpPr>
              <p:spPr>
                <a:xfrm flipH="1">
                  <a:off x="10137938" y="3096539"/>
                  <a:ext cx="512079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solidFill>
                                  <a:schemeClr val="accent2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chemeClr val="accent2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accent2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dirty="0">
                    <a:solidFill>
                      <a:schemeClr val="accent2"/>
                    </a:solidFill>
                    <a:effectLst/>
                  </a:endParaRPr>
                </a:p>
              </p:txBody>
            </p:sp>
          </mc:Choice>
          <mc:Fallback xmlns="">
            <p:sp>
              <p:nvSpPr>
                <p:cNvPr id="145" name="文本框 144">
                  <a:extLst>
                    <a:ext uri="{FF2B5EF4-FFF2-40B4-BE49-F238E27FC236}">
                      <a16:creationId xmlns:a16="http://schemas.microsoft.com/office/drawing/2014/main" id="{5DCE51C2-9100-44F2-24DB-07F9DF25420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10137938" y="3096539"/>
                  <a:ext cx="512079" cy="369332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6" name="文本框 145">
                  <a:extLst>
                    <a:ext uri="{FF2B5EF4-FFF2-40B4-BE49-F238E27FC236}">
                      <a16:creationId xmlns:a16="http://schemas.microsoft.com/office/drawing/2014/main" id="{BCC940FA-D9F2-D390-4507-840F29914B81}"/>
                    </a:ext>
                  </a:extLst>
                </p:cNvPr>
                <p:cNvSpPr txBox="1"/>
                <p:nvPr/>
              </p:nvSpPr>
              <p:spPr>
                <a:xfrm flipH="1">
                  <a:off x="10391416" y="3422514"/>
                  <a:ext cx="512079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solidFill>
                                  <a:schemeClr val="accent2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chemeClr val="accent2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accent2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dirty="0">
                    <a:solidFill>
                      <a:schemeClr val="accent2"/>
                    </a:solidFill>
                    <a:effectLst/>
                  </a:endParaRPr>
                </a:p>
              </p:txBody>
            </p:sp>
          </mc:Choice>
          <mc:Fallback xmlns="">
            <p:sp>
              <p:nvSpPr>
                <p:cNvPr id="146" name="文本框 145">
                  <a:extLst>
                    <a:ext uri="{FF2B5EF4-FFF2-40B4-BE49-F238E27FC236}">
                      <a16:creationId xmlns:a16="http://schemas.microsoft.com/office/drawing/2014/main" id="{BCC940FA-D9F2-D390-4507-840F29914B8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10391416" y="3422514"/>
                  <a:ext cx="512079" cy="369332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48" name="空心弧 147">
            <a:extLst>
              <a:ext uri="{FF2B5EF4-FFF2-40B4-BE49-F238E27FC236}">
                <a16:creationId xmlns:a16="http://schemas.microsoft.com/office/drawing/2014/main" id="{47393C7A-7EF4-F608-3E01-7F31E2455B28}"/>
              </a:ext>
            </a:extLst>
          </p:cNvPr>
          <p:cNvSpPr/>
          <p:nvPr/>
        </p:nvSpPr>
        <p:spPr>
          <a:xfrm rot="10800000">
            <a:off x="8985476" y="2588005"/>
            <a:ext cx="1905802" cy="1905802"/>
          </a:xfrm>
          <a:prstGeom prst="blockArc">
            <a:avLst>
              <a:gd name="adj1" fmla="val 20607446"/>
              <a:gd name="adj2" fmla="val 16635908"/>
              <a:gd name="adj3" fmla="val 16591"/>
            </a:avLst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149" name="组合 148">
            <a:extLst>
              <a:ext uri="{FF2B5EF4-FFF2-40B4-BE49-F238E27FC236}">
                <a16:creationId xmlns:a16="http://schemas.microsoft.com/office/drawing/2014/main" id="{53541A8A-3DAA-265E-5C0D-FEC983AC638E}"/>
              </a:ext>
            </a:extLst>
          </p:cNvPr>
          <p:cNvGrpSpPr/>
          <p:nvPr/>
        </p:nvGrpSpPr>
        <p:grpSpPr>
          <a:xfrm>
            <a:off x="576363" y="5372449"/>
            <a:ext cx="11039273" cy="392060"/>
            <a:chOff x="576363" y="2378813"/>
            <a:chExt cx="11039273" cy="392060"/>
          </a:xfrm>
        </p:grpSpPr>
        <p:sp>
          <p:nvSpPr>
            <p:cNvPr id="150" name="文本框 149">
              <a:extLst>
                <a:ext uri="{FF2B5EF4-FFF2-40B4-BE49-F238E27FC236}">
                  <a16:creationId xmlns:a16="http://schemas.microsoft.com/office/drawing/2014/main" id="{4BD39F3E-0055-6A64-9D71-297CD3661A47}"/>
                </a:ext>
              </a:extLst>
            </p:cNvPr>
            <p:cNvSpPr txBox="1"/>
            <p:nvPr/>
          </p:nvSpPr>
          <p:spPr>
            <a:xfrm>
              <a:off x="2284134" y="2403697"/>
              <a:ext cx="9331502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1600" dirty="0">
                  <a:latin typeface="仿宋" panose="02010609060101010101" pitchFamily="49" charset="-122"/>
                  <a:ea typeface="仿宋" panose="02010609060101010101" pitchFamily="49" charset="-122"/>
                </a:rPr>
                <a:t>一个</a:t>
              </a:r>
              <a:r>
                <a:rPr lang="zh-CN" altLang="en-US" sz="1600" u="sng" dirty="0">
                  <a:latin typeface="仿宋" panose="02010609060101010101" pitchFamily="49" charset="-122"/>
                  <a:ea typeface="仿宋" panose="02010609060101010101" pitchFamily="49" charset="-122"/>
                </a:rPr>
                <a:t>解析函数</a:t>
              </a:r>
              <a:r>
                <a:rPr lang="zh-CN" altLang="en-US" sz="1600" dirty="0">
                  <a:latin typeface="仿宋" panose="02010609060101010101" pitchFamily="49" charset="-122"/>
                  <a:ea typeface="仿宋" panose="02010609060101010101" pitchFamily="49" charset="-122"/>
                </a:rPr>
                <a:t>的</a:t>
              </a:r>
              <a:r>
                <a:rPr lang="zh-CN" altLang="en-US" sz="1600" b="1" dirty="0">
                  <a:latin typeface="仿宋" panose="02010609060101010101" pitchFamily="49" charset="-122"/>
                  <a:ea typeface="仿宋" panose="02010609060101010101" pitchFamily="49" charset="-122"/>
                </a:rPr>
                <a:t>曲线积分值</a:t>
              </a:r>
              <a:r>
                <a:rPr lang="zh-CN" altLang="en-US" sz="1600" dirty="0">
                  <a:latin typeface="仿宋" panose="02010609060101010101" pitchFamily="49" charset="-122"/>
                  <a:ea typeface="仿宋" panose="02010609060101010101" pitchFamily="49" charset="-122"/>
                </a:rPr>
                <a:t>，</a:t>
              </a:r>
              <a:r>
                <a:rPr lang="zh-CN" altLang="en-US" sz="1600" b="1" dirty="0">
                  <a:latin typeface="仿宋" panose="02010609060101010101" pitchFamily="49" charset="-122"/>
                  <a:ea typeface="仿宋" panose="02010609060101010101" pitchFamily="49" charset="-122"/>
                </a:rPr>
                <a:t>不因曲线在解析域内作连续变形而改变</a:t>
              </a:r>
              <a:r>
                <a:rPr lang="zh-CN" altLang="en-US" sz="1600" dirty="0">
                  <a:latin typeface="仿宋" panose="02010609060101010101" pitchFamily="49" charset="-122"/>
                  <a:ea typeface="仿宋" panose="02010609060101010101" pitchFamily="49" charset="-122"/>
                </a:rPr>
                <a:t>，只要途中不遇到不解析的点。</a:t>
              </a:r>
            </a:p>
          </p:txBody>
        </p:sp>
        <p:sp>
          <p:nvSpPr>
            <p:cNvPr id="151" name="矩形: 圆角 150">
              <a:extLst>
                <a:ext uri="{FF2B5EF4-FFF2-40B4-BE49-F238E27FC236}">
                  <a16:creationId xmlns:a16="http://schemas.microsoft.com/office/drawing/2014/main" id="{79E15B84-8F9C-7690-C466-3ED12CA31276}"/>
                </a:ext>
              </a:extLst>
            </p:cNvPr>
            <p:cNvSpPr/>
            <p:nvPr/>
          </p:nvSpPr>
          <p:spPr>
            <a:xfrm>
              <a:off x="576363" y="2378813"/>
              <a:ext cx="1482957" cy="392060"/>
            </a:xfrm>
            <a:prstGeom prst="roundRect">
              <a:avLst/>
            </a:prstGeom>
            <a:solidFill>
              <a:schemeClr val="accent2"/>
            </a:solid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b="1" dirty="0">
                  <a:solidFill>
                    <a:schemeClr val="bg1"/>
                  </a:solidFill>
                  <a:latin typeface="汉仪润圆-65简" panose="00020600040101010101" pitchFamily="18" charset="-122"/>
                  <a:ea typeface="汉仪润圆-65简" panose="00020600040101010101" pitchFamily="18" charset="-122"/>
                </a:rPr>
                <a:t>闭路变形原理</a:t>
              </a:r>
            </a:p>
          </p:txBody>
        </p:sp>
      </p:grpSp>
      <p:grpSp>
        <p:nvGrpSpPr>
          <p:cNvPr id="158" name="组合 157">
            <a:extLst>
              <a:ext uri="{FF2B5EF4-FFF2-40B4-BE49-F238E27FC236}">
                <a16:creationId xmlns:a16="http://schemas.microsoft.com/office/drawing/2014/main" id="{570D1201-CA41-17D8-9690-6C5986694BE7}"/>
              </a:ext>
            </a:extLst>
          </p:cNvPr>
          <p:cNvGrpSpPr/>
          <p:nvPr/>
        </p:nvGrpSpPr>
        <p:grpSpPr>
          <a:xfrm>
            <a:off x="10499607" y="2613327"/>
            <a:ext cx="502598" cy="508805"/>
            <a:chOff x="10505957" y="2594277"/>
            <a:chExt cx="502598" cy="508805"/>
          </a:xfrm>
        </p:grpSpPr>
        <p:cxnSp>
          <p:nvCxnSpPr>
            <p:cNvPr id="155" name="直接箭头连接符 154">
              <a:extLst>
                <a:ext uri="{FF2B5EF4-FFF2-40B4-BE49-F238E27FC236}">
                  <a16:creationId xmlns:a16="http://schemas.microsoft.com/office/drawing/2014/main" id="{6E8C54B8-5078-6037-70B1-73163921A5CE}"/>
                </a:ext>
              </a:extLst>
            </p:cNvPr>
            <p:cNvCxnSpPr>
              <a:cxnSpLocks/>
            </p:cNvCxnSpPr>
            <p:nvPr/>
          </p:nvCxnSpPr>
          <p:spPr>
            <a:xfrm>
              <a:off x="10505957" y="2594277"/>
              <a:ext cx="234464" cy="234464"/>
            </a:xfrm>
            <a:prstGeom prst="straightConnector1">
              <a:avLst/>
            </a:prstGeom>
            <a:ln w="28575">
              <a:solidFill>
                <a:srgbClr val="C0000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直接箭头连接符 156">
              <a:extLst>
                <a:ext uri="{FF2B5EF4-FFF2-40B4-BE49-F238E27FC236}">
                  <a16:creationId xmlns:a16="http://schemas.microsoft.com/office/drawing/2014/main" id="{95D19712-D389-FA5E-5AA7-3FC55212EFF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774091" y="2868618"/>
              <a:ext cx="234464" cy="234464"/>
            </a:xfrm>
            <a:prstGeom prst="straightConnector1">
              <a:avLst/>
            </a:prstGeom>
            <a:ln w="28575">
              <a:solidFill>
                <a:srgbClr val="C0000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15785290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"/>
                            </p:stCondLst>
                            <p:childTnLst>
                              <p:par>
                                <p:cTn id="7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00"/>
                            </p:stCondLst>
                            <p:childTnLst>
                              <p:par>
                                <p:cTn id="8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500"/>
                            </p:stCondLst>
                            <p:childTnLst>
                              <p:par>
                                <p:cTn id="9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500"/>
                            </p:stCondLst>
                            <p:childTnLst>
                              <p:par>
                                <p:cTn id="9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500"/>
                            </p:stCondLst>
                            <p:childTnLst>
                              <p:par>
                                <p:cTn id="116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8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1000"/>
                            </p:stCondLst>
                            <p:childTnLst>
                              <p:par>
                                <p:cTn id="1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500"/>
                            </p:stCondLst>
                            <p:childTnLst>
                              <p:par>
                                <p:cTn id="12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0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3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6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  <p:bldP spid="2" grpId="0" uiExpand="1" build="p"/>
      <p:bldP spid="130" grpId="0" animBg="1"/>
      <p:bldP spid="130" grpId="1" animBg="1"/>
      <p:bldP spid="131" grpId="0" animBg="1"/>
      <p:bldP spid="131" grpId="1" animBg="1"/>
      <p:bldP spid="142" grpId="0" animBg="1"/>
      <p:bldP spid="142" grpId="1" animBg="1"/>
      <p:bldP spid="142" grpId="2" animBg="1"/>
      <p:bldP spid="142" grpId="3" animBg="1"/>
      <p:bldP spid="148" grpId="0" animBg="1"/>
      <p:bldP spid="148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143FF26B-CC77-0DBB-021F-F6F65A8FA87C}"/>
              </a:ext>
            </a:extLst>
          </p:cNvPr>
          <p:cNvCxnSpPr/>
          <p:nvPr/>
        </p:nvCxnSpPr>
        <p:spPr>
          <a:xfrm>
            <a:off x="576364" y="1136063"/>
            <a:ext cx="11039272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DF8EA2AA-3607-76BF-CED9-450E9DC65B0B}"/>
                  </a:ext>
                </a:extLst>
              </p:cNvPr>
              <p:cNvSpPr txBox="1"/>
              <p:nvPr/>
            </p:nvSpPr>
            <p:spPr>
              <a:xfrm>
                <a:off x="507460" y="1298962"/>
                <a:ext cx="11108176" cy="28007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倘若曲线</a:t>
                </a:r>
                <a14:m>
                  <m:oMath xmlns:m="http://schemas.openxmlformats.org/officeDocument/2006/math"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𝐶</m:t>
                    </m:r>
                  </m:oMath>
                </a14:m>
                <a:r>
                  <a:rPr lang="zh-CN" altLang="en-US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内含有若干个不解析的“洞”，闭路变形原理该如何使用呢？</a:t>
                </a:r>
                <a:endParaRPr lang="en-US" altLang="zh-CN" sz="1600" dirty="0">
                  <a:latin typeface="方正小标宋简体" panose="02000000000000000000" pitchFamily="2" charset="-122"/>
                  <a:ea typeface="方正小标宋简体" panose="02000000000000000000" pitchFamily="2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设想曲线做图示的变形，使其在包围不解析区域的情况下，越来越靠近它。</a:t>
                </a:r>
                <a:endParaRPr lang="en-US" altLang="zh-CN" sz="1600" dirty="0">
                  <a:latin typeface="方正小标宋简体" panose="02000000000000000000" pitchFamily="2" charset="-122"/>
                  <a:ea typeface="方正小标宋简体" panose="02000000000000000000" pitchFamily="2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再让各个区域间的“联络线”彼此靠近，使其积分值相互抵消，</a:t>
                </a:r>
                <a:endParaRPr lang="en-US" altLang="zh-CN" sz="1600" dirty="0">
                  <a:latin typeface="方正小标宋简体" panose="02000000000000000000" pitchFamily="2" charset="-122"/>
                  <a:ea typeface="方正小标宋简体" panose="02000000000000000000" pitchFamily="2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于是我们将曲线</a:t>
                </a:r>
                <a14:m>
                  <m:oMath xmlns:m="http://schemas.openxmlformats.org/officeDocument/2006/math"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𝐶</m:t>
                    </m:r>
                  </m:oMath>
                </a14:m>
                <a:r>
                  <a:rPr lang="zh-CN" altLang="en-US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 变成了图中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𝐶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1</m:t>
                        </m:r>
                      </m:sub>
                    </m:sSub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,</m:t>
                    </m:r>
                    <m:sSub>
                      <m:sSub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𝐶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2</m:t>
                        </m:r>
                      </m:sub>
                    </m:sSub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,</m:t>
                    </m:r>
                    <m:sSub>
                      <m:sSub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𝐶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3</m:t>
                        </m:r>
                      </m:sub>
                    </m:sSub>
                  </m:oMath>
                </a14:m>
                <a:r>
                  <a:rPr lang="zh-CN" altLang="en-US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的和（方向仍不变）。</a:t>
                </a:r>
                <a:endParaRPr lang="en-US" altLang="zh-CN" sz="1600" dirty="0">
                  <a:latin typeface="方正小标宋简体" panose="02000000000000000000" pitchFamily="2" charset="-122"/>
                  <a:ea typeface="方正小标宋简体" panose="02000000000000000000" pitchFamily="2" charset="-122"/>
                </a:endParaRPr>
              </a:p>
              <a:p>
                <a:pPr>
                  <a:lnSpc>
                    <a:spcPct val="150000"/>
                  </a:lnSpc>
                  <a:spcBef>
                    <a:spcPts val="1200"/>
                  </a:spcBef>
                </a:pPr>
                <a:r>
                  <a:rPr lang="zh-CN" altLang="en-US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根据闭路变形原理，变形前后的积分值是不变的，</a:t>
                </a:r>
                <a:endParaRPr lang="en-US" altLang="zh-CN" sz="1600" dirty="0">
                  <a:latin typeface="方正小标宋简体" panose="02000000000000000000" pitchFamily="2" charset="-122"/>
                  <a:ea typeface="方正小标宋简体" panose="02000000000000000000" pitchFamily="2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这告诉我们，计算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𝑓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(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𝑧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)</m:t>
                    </m:r>
                  </m:oMath>
                </a14:m>
                <a:r>
                  <a:rPr lang="zh-CN" altLang="en-US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在</a:t>
                </a:r>
                <a14:m>
                  <m:oMath xmlns:m="http://schemas.openxmlformats.org/officeDocument/2006/math"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𝐶</m:t>
                    </m:r>
                  </m:oMath>
                </a14:m>
                <a:r>
                  <a:rPr lang="zh-CN" altLang="en-US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上的积分，等同于计算它在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𝐶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1</m:t>
                        </m:r>
                      </m:sub>
                    </m:sSub>
                    <m:r>
                      <a:rPr lang="en-US" altLang="zh-CN" sz="1600" i="1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,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𝐶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2</m:t>
                        </m:r>
                      </m:sub>
                    </m:sSub>
                    <m:r>
                      <a:rPr lang="en-US" altLang="zh-CN" sz="1600" i="1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,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𝐶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3</m:t>
                        </m:r>
                      </m:sub>
                    </m:sSub>
                  </m:oMath>
                </a14:m>
                <a:r>
                  <a:rPr lang="zh-CN" altLang="en-US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的积分的和。</a:t>
                </a:r>
                <a:endParaRPr lang="en-US" altLang="zh-CN" sz="1600" dirty="0">
                  <a:latin typeface="方正小标宋简体" panose="02000000000000000000" pitchFamily="2" charset="-122"/>
                  <a:ea typeface="方正小标宋简体" panose="02000000000000000000" pitchFamily="2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这就是所谓的 复合闭路定理。</a:t>
                </a:r>
                <a:endParaRPr lang="en-US" altLang="zh-CN" sz="1600" dirty="0">
                  <a:latin typeface="方正小标宋简体" panose="02000000000000000000" pitchFamily="2" charset="-122"/>
                  <a:ea typeface="方正小标宋简体" panose="02000000000000000000" pitchFamily="2" charset="-122"/>
                </a:endParaRP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DF8EA2AA-3607-76BF-CED9-450E9DC65B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460" y="1298962"/>
                <a:ext cx="11108176" cy="2800767"/>
              </a:xfrm>
              <a:prstGeom prst="rect">
                <a:avLst/>
              </a:prstGeom>
              <a:blipFill>
                <a:blip r:embed="rId5"/>
                <a:stretch>
                  <a:fillRect l="-274" b="-17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框 2">
            <a:extLst>
              <a:ext uri="{FF2B5EF4-FFF2-40B4-BE49-F238E27FC236}">
                <a16:creationId xmlns:a16="http://schemas.microsoft.com/office/drawing/2014/main" id="{9D337903-E2ED-DC93-BEF2-C2CF1660F192}"/>
              </a:ext>
            </a:extLst>
          </p:cNvPr>
          <p:cNvSpPr txBox="1"/>
          <p:nvPr/>
        </p:nvSpPr>
        <p:spPr>
          <a:xfrm>
            <a:off x="507459" y="496110"/>
            <a:ext cx="29596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复合闭路定理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879C2D3-B8E6-1595-FC88-CCA4FA82F499}"/>
              </a:ext>
            </a:extLst>
          </p:cNvPr>
          <p:cNvSpPr txBox="1"/>
          <p:nvPr/>
        </p:nvSpPr>
        <p:spPr>
          <a:xfrm>
            <a:off x="3467100" y="775742"/>
            <a:ext cx="24199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6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积分路径与积分的关系</a:t>
            </a:r>
            <a:endParaRPr lang="en-US" altLang="zh-CN" sz="1600" dirty="0"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grpSp>
        <p:nvGrpSpPr>
          <p:cNvPr id="149" name="组合 148">
            <a:extLst>
              <a:ext uri="{FF2B5EF4-FFF2-40B4-BE49-F238E27FC236}">
                <a16:creationId xmlns:a16="http://schemas.microsoft.com/office/drawing/2014/main" id="{53541A8A-3DAA-265E-5C0D-FEC983AC638E}"/>
              </a:ext>
            </a:extLst>
          </p:cNvPr>
          <p:cNvGrpSpPr/>
          <p:nvPr/>
        </p:nvGrpSpPr>
        <p:grpSpPr>
          <a:xfrm>
            <a:off x="576363" y="4284923"/>
            <a:ext cx="10145178" cy="797270"/>
            <a:chOff x="576363" y="2392333"/>
            <a:chExt cx="10145178" cy="79727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0" name="文本框 149">
                  <a:extLst>
                    <a:ext uri="{FF2B5EF4-FFF2-40B4-BE49-F238E27FC236}">
                      <a16:creationId xmlns:a16="http://schemas.microsoft.com/office/drawing/2014/main" id="{4BD39F3E-0055-6A64-9D71-297CD3661A47}"/>
                    </a:ext>
                  </a:extLst>
                </p:cNvPr>
                <p:cNvSpPr txBox="1"/>
                <p:nvPr/>
              </p:nvSpPr>
              <p:spPr>
                <a:xfrm>
                  <a:off x="1939096" y="2392333"/>
                  <a:ext cx="8782445" cy="79727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25000"/>
                    </a:lnSpc>
                  </a:pPr>
                  <a:r>
                    <a:rPr lang="zh-CN" altLang="en-US" sz="1600" dirty="0">
                      <a:latin typeface="仿宋" panose="02010609060101010101" pitchFamily="49" charset="-122"/>
                      <a:ea typeface="仿宋" panose="02010609060101010101" pitchFamily="49" charset="-122"/>
                    </a:rPr>
                    <a:t>若函数</a:t>
                  </a:r>
                  <a14:m>
                    <m:oMath xmlns:m="http://schemas.openxmlformats.org/officeDocument/2006/math"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方正小标宋简体" panose="02000000000000000000" pitchFamily="2" charset="-122"/>
                        </a:rPr>
                        <m:t>𝑓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方正小标宋简体" panose="02000000000000000000" pitchFamily="2" charset="-122"/>
                        </a:rPr>
                        <m:t>(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方正小标宋简体" panose="02000000000000000000" pitchFamily="2" charset="-122"/>
                        </a:rPr>
                        <m:t>𝑧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方正小标宋简体" panose="02000000000000000000" pitchFamily="2" charset="-122"/>
                        </a:rPr>
                        <m:t>)</m:t>
                      </m:r>
                    </m:oMath>
                  </a14:m>
                  <a:r>
                    <a:rPr lang="zh-CN" altLang="en-US" sz="1600" dirty="0">
                      <a:latin typeface="仿宋" panose="02010609060101010101" pitchFamily="49" charset="-122"/>
                      <a:ea typeface="仿宋" panose="02010609060101010101" pitchFamily="49" charset="-122"/>
                    </a:rPr>
                    <a:t>在多连通域</a:t>
                  </a:r>
                  <a14:m>
                    <m:oMath xmlns:m="http://schemas.openxmlformats.org/officeDocument/2006/math">
                      <m:r>
                        <a:rPr lang="en-US" altLang="zh-CN" sz="1600" i="1" dirty="0" smtClean="0">
                          <a:latin typeface="Cambria Math" panose="02040503050406030204" pitchFamily="18" charset="0"/>
                          <a:ea typeface="仿宋" panose="02010609060101010101" pitchFamily="49" charset="-122"/>
                        </a:rPr>
                        <m:t>𝐷</m:t>
                      </m:r>
                    </m:oMath>
                  </a14:m>
                  <a:r>
                    <a:rPr lang="zh-CN" altLang="en-US" sz="1600" dirty="0">
                      <a:latin typeface="仿宋" panose="02010609060101010101" pitchFamily="49" charset="-122"/>
                      <a:ea typeface="仿宋" panose="02010609060101010101" pitchFamily="49" charset="-122"/>
                    </a:rPr>
                    <a:t>内处处解析，</a:t>
                  </a:r>
                  <a:endParaRPr lang="en-US" altLang="zh-CN" sz="1600" dirty="0">
                    <a:latin typeface="仿宋" panose="02010609060101010101" pitchFamily="49" charset="-122"/>
                    <a:ea typeface="仿宋" panose="02010609060101010101" pitchFamily="49" charset="-122"/>
                  </a:endParaRPr>
                </a:p>
                <a:p>
                  <a:pPr>
                    <a:lnSpc>
                      <a:spcPct val="125000"/>
                    </a:lnSpc>
                  </a:pPr>
                  <a:r>
                    <a:rPr lang="zh-CN" altLang="en-US" sz="1600" dirty="0">
                      <a:latin typeface="仿宋" panose="02010609060101010101" pitchFamily="49" charset="-122"/>
                      <a:ea typeface="仿宋" panose="02010609060101010101" pitchFamily="49" charset="-122"/>
                    </a:rPr>
                    <a:t>且由曲线</a:t>
                  </a:r>
                  <a14:m>
                    <m:oMath xmlns:m="http://schemas.openxmlformats.org/officeDocument/2006/math">
                      <m:r>
                        <a:rPr lang="en-US" altLang="zh-CN" sz="1600" i="1" dirty="0" smtClean="0">
                          <a:latin typeface="Cambria Math" panose="02040503050406030204" pitchFamily="18" charset="0"/>
                          <a:ea typeface="仿宋" panose="02010609060101010101" pitchFamily="49" charset="-122"/>
                        </a:rPr>
                        <m:t>𝐶</m:t>
                      </m:r>
                    </m:oMath>
                  </a14:m>
                  <a:r>
                    <a:rPr lang="zh-CN" altLang="en-US" sz="1600" dirty="0">
                      <a:latin typeface="仿宋" panose="02010609060101010101" pitchFamily="49" charset="-122"/>
                      <a:ea typeface="仿宋" panose="02010609060101010101" pitchFamily="49" charset="-122"/>
                    </a:rPr>
                    <a:t>，和若干曲线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1600" i="1">
                              <a:latin typeface="Cambria Math" panose="02040503050406030204" pitchFamily="18" charset="0"/>
                              <a:ea typeface="方正小标宋简体" panose="02000000000000000000" pitchFamily="2" charset="-122"/>
                            </a:rPr>
                          </m:ctrlPr>
                        </m:sSubPr>
                        <m:e>
                          <m:r>
                            <a:rPr lang="en-US" altLang="zh-CN" sz="1600" i="1">
                              <a:latin typeface="Cambria Math" panose="02040503050406030204" pitchFamily="18" charset="0"/>
                              <a:ea typeface="方正小标宋简体" panose="02000000000000000000" pitchFamily="2" charset="-122"/>
                            </a:rPr>
                            <m:t>𝐶</m:t>
                          </m:r>
                        </m:e>
                        <m:sub>
                          <m:r>
                            <a:rPr lang="en-US" altLang="zh-CN" sz="1600" i="1">
                              <a:latin typeface="Cambria Math" panose="02040503050406030204" pitchFamily="18" charset="0"/>
                              <a:ea typeface="方正小标宋简体" panose="02000000000000000000" pitchFamily="2" charset="-122"/>
                            </a:rPr>
                            <m:t>1</m:t>
                          </m:r>
                        </m:sub>
                      </m:sSub>
                      <m:r>
                        <a:rPr lang="en-US" altLang="zh-CN" sz="1600" i="1">
                          <a:latin typeface="Cambria Math" panose="02040503050406030204" pitchFamily="18" charset="0"/>
                          <a:ea typeface="方正小标宋简体" panose="02000000000000000000" pitchFamily="2" charset="-122"/>
                        </a:rPr>
                        <m:t>,</m:t>
                      </m:r>
                      <m:sSub>
                        <m:sSubPr>
                          <m:ctrlPr>
                            <a:rPr lang="en-US" altLang="zh-CN" sz="1600" i="1">
                              <a:latin typeface="Cambria Math" panose="02040503050406030204" pitchFamily="18" charset="0"/>
                              <a:ea typeface="方正小标宋简体" panose="02000000000000000000" pitchFamily="2" charset="-122"/>
                            </a:rPr>
                          </m:ctrlPr>
                        </m:sSubPr>
                        <m:e>
                          <m:r>
                            <a:rPr lang="en-US" altLang="zh-CN" sz="1600" i="1">
                              <a:latin typeface="Cambria Math" panose="02040503050406030204" pitchFamily="18" charset="0"/>
                              <a:ea typeface="方正小标宋简体" panose="02000000000000000000" pitchFamily="2" charset="-122"/>
                            </a:rPr>
                            <m:t>𝐶</m:t>
                          </m:r>
                        </m:e>
                        <m:sub>
                          <m:r>
                            <a:rPr lang="en-US" altLang="zh-CN" sz="1600" i="1">
                              <a:latin typeface="Cambria Math" panose="02040503050406030204" pitchFamily="18" charset="0"/>
                              <a:ea typeface="方正小标宋简体" panose="02000000000000000000" pitchFamily="2" charset="-122"/>
                            </a:rPr>
                            <m:t>2</m:t>
                          </m:r>
                        </m:sub>
                      </m:sSub>
                      <m:r>
                        <a:rPr lang="en-US" altLang="zh-CN" sz="1600" i="1">
                          <a:latin typeface="Cambria Math" panose="02040503050406030204" pitchFamily="18" charset="0"/>
                          <a:ea typeface="方正小标宋简体" panose="02000000000000000000" pitchFamily="2" charset="-122"/>
                        </a:rPr>
                        <m:t>,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方正小标宋简体" panose="02000000000000000000" pitchFamily="2" charset="-122"/>
                        </a:rPr>
                        <m:t>…,</m:t>
                      </m:r>
                      <m:sSub>
                        <m:sSubPr>
                          <m:ctrlPr>
                            <a:rPr lang="en-US" altLang="zh-CN" sz="1600" i="1">
                              <a:latin typeface="Cambria Math" panose="02040503050406030204" pitchFamily="18" charset="0"/>
                              <a:ea typeface="方正小标宋简体" panose="02000000000000000000" pitchFamily="2" charset="-122"/>
                            </a:rPr>
                          </m:ctrlPr>
                        </m:sSubPr>
                        <m:e>
                          <m:r>
                            <a:rPr lang="en-US" altLang="zh-CN" sz="1600" i="1">
                              <a:latin typeface="Cambria Math" panose="02040503050406030204" pitchFamily="18" charset="0"/>
                              <a:ea typeface="方正小标宋简体" panose="02000000000000000000" pitchFamily="2" charset="-122"/>
                            </a:rPr>
                            <m:t>𝐶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  <a:ea typeface="方正小标宋简体" panose="02000000000000000000" pitchFamily="2" charset="-122"/>
                            </a:rPr>
                            <m:t>𝑛</m:t>
                          </m:r>
                        </m:sub>
                      </m:sSub>
                    </m:oMath>
                  </a14:m>
                  <a:r>
                    <a:rPr lang="zh-CN" altLang="en-US" sz="1600" dirty="0">
                      <a:latin typeface="仿宋" panose="02010609060101010101" pitchFamily="49" charset="-122"/>
                      <a:ea typeface="仿宋" panose="02010609060101010101" pitchFamily="49" charset="-122"/>
                    </a:rPr>
                    <a:t>围成的区域全含于</a:t>
                  </a:r>
                  <a14:m>
                    <m:oMath xmlns:m="http://schemas.openxmlformats.org/officeDocument/2006/math">
                      <m:r>
                        <a:rPr lang="en-US" altLang="zh-CN" sz="1600" i="1" dirty="0" smtClean="0">
                          <a:latin typeface="Cambria Math" panose="02040503050406030204" pitchFamily="18" charset="0"/>
                          <a:ea typeface="仿宋" panose="02010609060101010101" pitchFamily="49" charset="-122"/>
                        </a:rPr>
                        <m:t>𝐷</m:t>
                      </m:r>
                    </m:oMath>
                  </a14:m>
                  <a:r>
                    <a:rPr lang="zh-CN" altLang="en-US" sz="1600" dirty="0">
                      <a:latin typeface="仿宋" panose="02010609060101010101" pitchFamily="49" charset="-122"/>
                      <a:ea typeface="仿宋" panose="02010609060101010101" pitchFamily="49" charset="-122"/>
                    </a:rPr>
                    <a:t>，则</a:t>
                  </a:r>
                  <a14:m>
                    <m:oMath xmlns:m="http://schemas.openxmlformats.org/officeDocument/2006/math">
                      <m:nary>
                        <m:naryPr>
                          <m:chr m:val="∮"/>
                          <m:ctrlPr>
                            <a:rPr lang="en-US" altLang="zh-CN" sz="1600" i="1" smtClean="0">
                              <a:latin typeface="Cambria Math" panose="02040503050406030204" pitchFamily="18" charset="0"/>
                              <a:ea typeface="方正小标宋简体" panose="02000000000000000000" pitchFamily="2" charset="-122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sub>
                        <m:sup>
                          <m:r>
                            <a:rPr lang="en-US" altLang="zh-CN" sz="1600" i="1">
                              <a:latin typeface="Cambria Math" panose="02040503050406030204" pitchFamily="18" charset="0"/>
                              <a:ea typeface="方正小标宋简体" panose="02000000000000000000" pitchFamily="2" charset="-122"/>
                            </a:rPr>
                            <m:t> </m:t>
                          </m:r>
                        </m:sup>
                        <m:e>
                          <m:r>
                            <a:rPr lang="en-US" altLang="zh-CN" sz="1600" i="1" dirty="0"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CN" sz="1600" i="1" dirty="0"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</m:ctrlPr>
                            </m:dPr>
                            <m:e>
                              <m:r>
                                <a:rPr lang="en-US" altLang="zh-CN" sz="1600" i="1" dirty="0"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  <m:t>𝑧</m:t>
                              </m:r>
                            </m:e>
                          </m:d>
                        </m:e>
                      </m:nary>
                      <m:r>
                        <m:rPr>
                          <m:sty m:val="p"/>
                        </m:rPr>
                        <a:rPr lang="en-US" altLang="zh-CN" sz="1600" i="1" dirty="0"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m:t>dz</m:t>
                      </m:r>
                      <m:r>
                        <a:rPr lang="en-US" altLang="zh-CN" sz="1600" b="0" i="1" dirty="0" smtClean="0"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1600" b="0" i="1" dirty="0" smtClean="0"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1600" b="0" i="1" dirty="0" smtClean="0"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𝑖</m:t>
                          </m:r>
                          <m:r>
                            <a:rPr lang="en-US" altLang="zh-CN" sz="1600" b="0" i="1" dirty="0" smtClean="0"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=0</m:t>
                          </m:r>
                        </m:sub>
                        <m:sup>
                          <m:r>
                            <a:rPr lang="en-US" altLang="zh-CN" sz="1600" b="0" i="1" dirty="0" smtClean="0"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𝑛</m:t>
                          </m:r>
                        </m:sup>
                        <m:e>
                          <m:nary>
                            <m:naryPr>
                              <m:chr m:val="∮"/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  <a:ea typeface="方正小标宋简体" panose="02000000000000000000" pitchFamily="2" charset="-122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altLang="zh-CN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  <a:ea typeface="方正小标宋简体" panose="02000000000000000000" pitchFamily="2" charset="-122"/>
                                </a:rPr>
                                <m:t> </m:t>
                              </m:r>
                            </m:sup>
                            <m:e>
                              <m:r>
                                <a:rPr lang="en-US" altLang="zh-CN" sz="1600" i="1" dirty="0"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zh-CN" sz="1600" i="1" dirty="0"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600" i="1" dirty="0"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</a:rPr>
                                    <m:t>𝑧</m:t>
                                  </m:r>
                                </m:e>
                              </m:d>
                            </m:e>
                          </m:nary>
                          <m:r>
                            <m:rPr>
                              <m:sty m:val="p"/>
                            </m:rPr>
                            <a:rPr lang="en-US" altLang="zh-CN" sz="1600" i="1" dirty="0"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dz</m:t>
                          </m:r>
                        </m:e>
                      </m:nary>
                    </m:oMath>
                  </a14:m>
                  <a:r>
                    <a:rPr lang="en-US" altLang="zh-CN" sz="1600" dirty="0">
                      <a:latin typeface="仿宋" panose="02010609060101010101" pitchFamily="49" charset="-122"/>
                      <a:ea typeface="仿宋" panose="02010609060101010101" pitchFamily="49" charset="-122"/>
                    </a:rPr>
                    <a:t>.</a:t>
                  </a:r>
                  <a:endParaRPr lang="zh-CN" altLang="en-US" sz="1600" dirty="0">
                    <a:latin typeface="仿宋" panose="02010609060101010101" pitchFamily="49" charset="-122"/>
                    <a:ea typeface="仿宋" panose="02010609060101010101" pitchFamily="49" charset="-122"/>
                  </a:endParaRPr>
                </a:p>
              </p:txBody>
            </p:sp>
          </mc:Choice>
          <mc:Fallback xmlns="">
            <p:sp>
              <p:nvSpPr>
                <p:cNvPr id="150" name="文本框 149">
                  <a:extLst>
                    <a:ext uri="{FF2B5EF4-FFF2-40B4-BE49-F238E27FC236}">
                      <a16:creationId xmlns:a16="http://schemas.microsoft.com/office/drawing/2014/main" id="{4BD39F3E-0055-6A64-9D71-297CD3661A4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39096" y="2392333"/>
                  <a:ext cx="8782445" cy="797270"/>
                </a:xfrm>
                <a:prstGeom prst="rect">
                  <a:avLst/>
                </a:prstGeom>
                <a:blipFill>
                  <a:blip r:embed="rId6"/>
                  <a:stretch>
                    <a:fillRect l="-347" t="-10687" b="-8244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1" name="矩形: 圆角 150">
              <a:extLst>
                <a:ext uri="{FF2B5EF4-FFF2-40B4-BE49-F238E27FC236}">
                  <a16:creationId xmlns:a16="http://schemas.microsoft.com/office/drawing/2014/main" id="{79E15B84-8F9C-7690-C466-3ED12CA31276}"/>
                </a:ext>
              </a:extLst>
            </p:cNvPr>
            <p:cNvSpPr/>
            <p:nvPr/>
          </p:nvSpPr>
          <p:spPr>
            <a:xfrm>
              <a:off x="576363" y="2426935"/>
              <a:ext cx="1165351" cy="684523"/>
            </a:xfrm>
            <a:prstGeom prst="roundRect">
              <a:avLst/>
            </a:prstGeom>
            <a:solidFill>
              <a:schemeClr val="accent2"/>
            </a:solid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b="1" dirty="0">
                  <a:solidFill>
                    <a:schemeClr val="bg1"/>
                  </a:solidFill>
                  <a:latin typeface="汉仪润圆-65简" panose="00020600040101010101" pitchFamily="18" charset="-122"/>
                  <a:ea typeface="汉仪润圆-65简" panose="00020600040101010101" pitchFamily="18" charset="-122"/>
                </a:rPr>
                <a:t>复合闭路定理</a:t>
              </a:r>
            </a:p>
          </p:txBody>
        </p: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C563B2F2-EB29-8CD3-7FBD-B88226CA79FB}"/>
              </a:ext>
            </a:extLst>
          </p:cNvPr>
          <p:cNvGrpSpPr/>
          <p:nvPr/>
        </p:nvGrpSpPr>
        <p:grpSpPr>
          <a:xfrm>
            <a:off x="8432295" y="1601230"/>
            <a:ext cx="3007088" cy="2540397"/>
            <a:chOff x="2214562" y="2241383"/>
            <a:chExt cx="3007088" cy="2540397"/>
          </a:xfrm>
        </p:grpSpPr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BF590D8C-579F-1A1D-7784-1C5A53D3CD5C}"/>
                </a:ext>
              </a:extLst>
            </p:cNvPr>
            <p:cNvGrpSpPr/>
            <p:nvPr/>
          </p:nvGrpSpPr>
          <p:grpSpPr>
            <a:xfrm>
              <a:off x="2214562" y="2241383"/>
              <a:ext cx="3007088" cy="2540397"/>
              <a:chOff x="6338105" y="3116999"/>
              <a:chExt cx="3007088" cy="2540397"/>
            </a:xfrm>
          </p:grpSpPr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162AA35A-B1D1-7631-548D-94BB94A71A10}"/>
                  </a:ext>
                </a:extLst>
              </p:cNvPr>
              <p:cNvSpPr/>
              <p:nvPr/>
            </p:nvSpPr>
            <p:spPr>
              <a:xfrm>
                <a:off x="6338105" y="3116999"/>
                <a:ext cx="3007088" cy="2540397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  <a:alpha val="70000"/>
                </a:schemeClr>
              </a:solidFill>
              <a:ln>
                <a:noFill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" name="椭圆 24">
                <a:extLst>
                  <a:ext uri="{FF2B5EF4-FFF2-40B4-BE49-F238E27FC236}">
                    <a16:creationId xmlns:a16="http://schemas.microsoft.com/office/drawing/2014/main" id="{AE2DA6D1-1361-044A-4224-7D7E0F54C9F7}"/>
                  </a:ext>
                </a:extLst>
              </p:cNvPr>
              <p:cNvSpPr/>
              <p:nvPr/>
            </p:nvSpPr>
            <p:spPr>
              <a:xfrm>
                <a:off x="7148709" y="4367970"/>
                <a:ext cx="455143" cy="45514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601A1A5B-EC58-59B8-DB05-80AB017944EF}"/>
                </a:ext>
              </a:extLst>
            </p:cNvPr>
            <p:cNvSpPr/>
            <p:nvPr/>
          </p:nvSpPr>
          <p:spPr>
            <a:xfrm>
              <a:off x="3538594" y="2809612"/>
              <a:ext cx="558670" cy="55867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椭圆 26">
              <a:extLst>
                <a:ext uri="{FF2B5EF4-FFF2-40B4-BE49-F238E27FC236}">
                  <a16:creationId xmlns:a16="http://schemas.microsoft.com/office/drawing/2014/main" id="{6E62035A-8DA0-252C-23DD-CDB1BB0B7E21}"/>
                </a:ext>
              </a:extLst>
            </p:cNvPr>
            <p:cNvSpPr/>
            <p:nvPr/>
          </p:nvSpPr>
          <p:spPr>
            <a:xfrm>
              <a:off x="3817997" y="3737114"/>
              <a:ext cx="401605" cy="40160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9592D8E8-F432-362F-9572-15818812BDFC}"/>
              </a:ext>
            </a:extLst>
          </p:cNvPr>
          <p:cNvGrpSpPr/>
          <p:nvPr/>
        </p:nvGrpSpPr>
        <p:grpSpPr>
          <a:xfrm>
            <a:off x="8196934" y="1262677"/>
            <a:ext cx="3662194" cy="2892829"/>
            <a:chOff x="5986955" y="2276616"/>
            <a:chExt cx="1878871" cy="1484152"/>
          </a:xfrm>
        </p:grpSpPr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761707EF-CE8F-4602-7206-59F3EC4E3EE8}"/>
                </a:ext>
              </a:extLst>
            </p:cNvPr>
            <p:cNvGrpSpPr/>
            <p:nvPr/>
          </p:nvGrpSpPr>
          <p:grpSpPr>
            <a:xfrm>
              <a:off x="5986955" y="2362337"/>
              <a:ext cx="1784274" cy="1398431"/>
              <a:chOff x="6188555" y="2362337"/>
              <a:chExt cx="1784274" cy="1398431"/>
            </a:xfrm>
          </p:grpSpPr>
          <p:cxnSp>
            <p:nvCxnSpPr>
              <p:cNvPr id="17" name="直接箭头连接符 16">
                <a:extLst>
                  <a:ext uri="{FF2B5EF4-FFF2-40B4-BE49-F238E27FC236}">
                    <a16:creationId xmlns:a16="http://schemas.microsoft.com/office/drawing/2014/main" id="{33BA37D0-9ADF-626B-03C9-FD79213AAC3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88555" y="3071284"/>
                <a:ext cx="1784274" cy="0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" name="直接箭头连接符 17">
                <a:extLst>
                  <a:ext uri="{FF2B5EF4-FFF2-40B4-BE49-F238E27FC236}">
                    <a16:creationId xmlns:a16="http://schemas.microsoft.com/office/drawing/2014/main" id="{3C4DB342-7842-517B-454B-D558D336F0E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080692" y="2362337"/>
                <a:ext cx="0" cy="1398431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文本框 14">
                  <a:extLst>
                    <a:ext uri="{FF2B5EF4-FFF2-40B4-BE49-F238E27FC236}">
                      <a16:creationId xmlns:a16="http://schemas.microsoft.com/office/drawing/2014/main" id="{7BC835AC-E42D-99BD-BBE9-CCAFF1A82B3B}"/>
                    </a:ext>
                  </a:extLst>
                </p:cNvPr>
                <p:cNvSpPr txBox="1"/>
                <p:nvPr/>
              </p:nvSpPr>
              <p:spPr>
                <a:xfrm>
                  <a:off x="7603106" y="3071283"/>
                  <a:ext cx="262720" cy="1736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zh-CN" altLang="en-US" sz="1600" dirty="0"/>
                </a:p>
              </p:txBody>
            </p:sp>
          </mc:Choice>
          <mc:Fallback xmlns="">
            <p:sp>
              <p:nvSpPr>
                <p:cNvPr id="13" name="文本框 12">
                  <a:extLst>
                    <a:ext uri="{FF2B5EF4-FFF2-40B4-BE49-F238E27FC236}">
                      <a16:creationId xmlns:a16="http://schemas.microsoft.com/office/drawing/2014/main" id="{1202B652-E5C0-2121-D4C2-48EF4ECFBB3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03106" y="3071283"/>
                  <a:ext cx="262720" cy="173694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文本框 15">
                  <a:extLst>
                    <a:ext uri="{FF2B5EF4-FFF2-40B4-BE49-F238E27FC236}">
                      <a16:creationId xmlns:a16="http://schemas.microsoft.com/office/drawing/2014/main" id="{D233DA87-6699-62EF-31D4-E57569BD6816}"/>
                    </a:ext>
                  </a:extLst>
                </p:cNvPr>
                <p:cNvSpPr txBox="1"/>
                <p:nvPr/>
              </p:nvSpPr>
              <p:spPr>
                <a:xfrm>
                  <a:off x="6885403" y="2276616"/>
                  <a:ext cx="228735" cy="17369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zh-CN" altLang="en-US" sz="1600" dirty="0"/>
                </a:p>
              </p:txBody>
            </p:sp>
          </mc:Choice>
          <mc:Fallback xmlns="">
            <p:sp>
              <p:nvSpPr>
                <p:cNvPr id="16" name="文本框 15">
                  <a:extLst>
                    <a:ext uri="{FF2B5EF4-FFF2-40B4-BE49-F238E27FC236}">
                      <a16:creationId xmlns:a16="http://schemas.microsoft.com/office/drawing/2014/main" id="{D233DA87-6699-62EF-31D4-E57569BD681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85403" y="2276616"/>
                  <a:ext cx="228735" cy="173693"/>
                </a:xfrm>
                <a:prstGeom prst="rect">
                  <a:avLst/>
                </a:prstGeom>
                <a:blipFill>
                  <a:blip r:embed="rId8"/>
                  <a:stretch>
                    <a:fillRect b="-357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07594F69-4171-EF0D-2633-47906BA53582}"/>
              </a:ext>
            </a:extLst>
          </p:cNvPr>
          <p:cNvGrpSpPr/>
          <p:nvPr/>
        </p:nvGrpSpPr>
        <p:grpSpPr>
          <a:xfrm>
            <a:off x="9107445" y="4225099"/>
            <a:ext cx="1681389" cy="276999"/>
            <a:chOff x="8557023" y="5868986"/>
            <a:chExt cx="1681389" cy="276999"/>
          </a:xfrm>
        </p:grpSpPr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4A8DA6B4-0600-EC37-4C80-1B723F2E199C}"/>
                </a:ext>
              </a:extLst>
            </p:cNvPr>
            <p:cNvSpPr/>
            <p:nvPr/>
          </p:nvSpPr>
          <p:spPr>
            <a:xfrm>
              <a:off x="8557023" y="5921645"/>
              <a:ext cx="409435" cy="194395"/>
            </a:xfrm>
            <a:prstGeom prst="rect">
              <a:avLst/>
            </a:prstGeom>
            <a:solidFill>
              <a:schemeClr val="accent5">
                <a:lumMod val="20000"/>
                <a:lumOff val="80000"/>
                <a:alpha val="75000"/>
              </a:schemeClr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文本框 20">
                  <a:extLst>
                    <a:ext uri="{FF2B5EF4-FFF2-40B4-BE49-F238E27FC236}">
                      <a16:creationId xmlns:a16="http://schemas.microsoft.com/office/drawing/2014/main" id="{67CB767B-B78E-8E44-1C06-4B10E039559D}"/>
                    </a:ext>
                  </a:extLst>
                </p:cNvPr>
                <p:cNvSpPr txBox="1"/>
                <p:nvPr/>
              </p:nvSpPr>
              <p:spPr>
                <a:xfrm>
                  <a:off x="8985314" y="5868986"/>
                  <a:ext cx="1253098" cy="27699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zh-CN" sz="1200" b="0" i="1" smtClean="0">
                          <a:latin typeface="Cambria Math" panose="02040503050406030204" pitchFamily="18" charset="0"/>
                          <a:ea typeface="方正小标宋简体" panose="02000000000000000000" pitchFamily="2" charset="-122"/>
                        </a:rPr>
                        <m:t>𝑓</m:t>
                      </m:r>
                      <m:r>
                        <a:rPr lang="en-US" altLang="zh-CN" sz="1200" b="0" i="1" smtClean="0">
                          <a:latin typeface="Cambria Math" panose="02040503050406030204" pitchFamily="18" charset="0"/>
                          <a:ea typeface="方正小标宋简体" panose="02000000000000000000" pitchFamily="2" charset="-122"/>
                        </a:rPr>
                        <m:t>(</m:t>
                      </m:r>
                      <m:r>
                        <a:rPr lang="en-US" altLang="zh-CN" sz="1200" b="0" i="1" smtClean="0">
                          <a:latin typeface="Cambria Math" panose="02040503050406030204" pitchFamily="18" charset="0"/>
                          <a:ea typeface="方正小标宋简体" panose="02000000000000000000" pitchFamily="2" charset="-122"/>
                        </a:rPr>
                        <m:t>𝑧</m:t>
                      </m:r>
                      <m:r>
                        <a:rPr lang="en-US" altLang="zh-CN" sz="1200" b="0" i="1" smtClean="0">
                          <a:latin typeface="Cambria Math" panose="02040503050406030204" pitchFamily="18" charset="0"/>
                          <a:ea typeface="方正小标宋简体" panose="02000000000000000000" pitchFamily="2" charset="-122"/>
                        </a:rPr>
                        <m:t>)</m:t>
                      </m:r>
                    </m:oMath>
                  </a14:m>
                  <a:r>
                    <a:rPr lang="zh-CN" altLang="en-US" sz="1200" dirty="0">
                      <a:latin typeface="楷体" panose="02010609060101010101" pitchFamily="49" charset="-122"/>
                      <a:ea typeface="楷体" panose="02010609060101010101" pitchFamily="49" charset="-122"/>
                    </a:rPr>
                    <a:t>的解析区域</a:t>
                  </a:r>
                </a:p>
              </p:txBody>
            </p:sp>
          </mc:Choice>
          <mc:Fallback xmlns="">
            <p:sp>
              <p:nvSpPr>
                <p:cNvPr id="21" name="文本框 20">
                  <a:extLst>
                    <a:ext uri="{FF2B5EF4-FFF2-40B4-BE49-F238E27FC236}">
                      <a16:creationId xmlns:a16="http://schemas.microsoft.com/office/drawing/2014/main" id="{67CB767B-B78E-8E44-1C06-4B10E039559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85314" y="5868986"/>
                  <a:ext cx="1253098" cy="276999"/>
                </a:xfrm>
                <a:prstGeom prst="rect">
                  <a:avLst/>
                </a:prstGeom>
                <a:blipFill>
                  <a:blip r:embed="rId9"/>
                  <a:stretch>
                    <a:fillRect b="-1521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98251612-DFB7-31EF-6264-A0429E0071DB}"/>
              </a:ext>
            </a:extLst>
          </p:cNvPr>
          <p:cNvGrpSpPr/>
          <p:nvPr/>
        </p:nvGrpSpPr>
        <p:grpSpPr>
          <a:xfrm>
            <a:off x="8802663" y="1804580"/>
            <a:ext cx="2212237" cy="2138434"/>
            <a:chOff x="5470415" y="4265051"/>
            <a:chExt cx="1976118" cy="1910192"/>
          </a:xfrm>
        </p:grpSpPr>
        <p:grpSp>
          <p:nvGrpSpPr>
            <p:cNvPr id="31" name="组合 30">
              <a:extLst>
                <a:ext uri="{FF2B5EF4-FFF2-40B4-BE49-F238E27FC236}">
                  <a16:creationId xmlns:a16="http://schemas.microsoft.com/office/drawing/2014/main" id="{B062523E-8B19-4965-7771-05A64ED8C9BC}"/>
                </a:ext>
              </a:extLst>
            </p:cNvPr>
            <p:cNvGrpSpPr/>
            <p:nvPr/>
          </p:nvGrpSpPr>
          <p:grpSpPr>
            <a:xfrm>
              <a:off x="5540731" y="4265090"/>
              <a:ext cx="1905802" cy="1910153"/>
              <a:chOff x="8788538" y="3506298"/>
              <a:chExt cx="1905802" cy="1910153"/>
            </a:xfrm>
          </p:grpSpPr>
          <p:sp>
            <p:nvSpPr>
              <p:cNvPr id="33" name="椭圆 32">
                <a:extLst>
                  <a:ext uri="{FF2B5EF4-FFF2-40B4-BE49-F238E27FC236}">
                    <a16:creationId xmlns:a16="http://schemas.microsoft.com/office/drawing/2014/main" id="{F80E9486-DDA4-7C25-BBE7-69954E409D85}"/>
                  </a:ext>
                </a:extLst>
              </p:cNvPr>
              <p:cNvSpPr/>
              <p:nvPr/>
            </p:nvSpPr>
            <p:spPr>
              <a:xfrm>
                <a:off x="8788538" y="3506298"/>
                <a:ext cx="1905802" cy="1905802"/>
              </a:xfrm>
              <a:prstGeom prst="ellipse">
                <a:avLst/>
              </a:prstGeom>
              <a:noFill/>
              <a:ln w="381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2"/>
                  </a:solidFill>
                </a:endParaRPr>
              </a:p>
            </p:txBody>
          </p:sp>
          <p:cxnSp>
            <p:nvCxnSpPr>
              <p:cNvPr id="34" name="直接箭头连接符 33">
                <a:extLst>
                  <a:ext uri="{FF2B5EF4-FFF2-40B4-BE49-F238E27FC236}">
                    <a16:creationId xmlns:a16="http://schemas.microsoft.com/office/drawing/2014/main" id="{9BACCFB5-2DCC-5C44-9246-A9B47575063C}"/>
                  </a:ext>
                </a:extLst>
              </p:cNvPr>
              <p:cNvCxnSpPr>
                <a:stCxn id="33" idx="6"/>
              </p:cNvCxnSpPr>
              <p:nvPr/>
            </p:nvCxnSpPr>
            <p:spPr>
              <a:xfrm flipV="1">
                <a:off x="10694340" y="4344202"/>
                <a:ext cx="0" cy="114997"/>
              </a:xfrm>
              <a:prstGeom prst="straightConnector1">
                <a:avLst/>
              </a:prstGeom>
              <a:ln w="28575">
                <a:solidFill>
                  <a:schemeClr val="accent2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接箭头连接符 34">
                <a:extLst>
                  <a:ext uri="{FF2B5EF4-FFF2-40B4-BE49-F238E27FC236}">
                    <a16:creationId xmlns:a16="http://schemas.microsoft.com/office/drawing/2014/main" id="{FCEE30F8-EAC7-125B-09E8-29069F02F821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9663262" y="3453359"/>
                <a:ext cx="0" cy="114997"/>
              </a:xfrm>
              <a:prstGeom prst="straightConnector1">
                <a:avLst/>
              </a:prstGeom>
              <a:ln w="28575">
                <a:solidFill>
                  <a:schemeClr val="accent2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直接箭头连接符 35">
                <a:extLst>
                  <a:ext uri="{FF2B5EF4-FFF2-40B4-BE49-F238E27FC236}">
                    <a16:creationId xmlns:a16="http://schemas.microsoft.com/office/drawing/2014/main" id="{4B202D88-46AA-A17A-3049-728CE53A6EE8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V="1">
                <a:off x="8788538" y="4454851"/>
                <a:ext cx="0" cy="114997"/>
              </a:xfrm>
              <a:prstGeom prst="straightConnector1">
                <a:avLst/>
              </a:prstGeom>
              <a:ln w="28575">
                <a:solidFill>
                  <a:schemeClr val="accent2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直接箭头连接符 36">
                <a:extLst>
                  <a:ext uri="{FF2B5EF4-FFF2-40B4-BE49-F238E27FC236}">
                    <a16:creationId xmlns:a16="http://schemas.microsoft.com/office/drawing/2014/main" id="{A9A08088-4303-A75B-D86B-F9F334E3AF7D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V="1">
                <a:off x="9762120" y="5358952"/>
                <a:ext cx="0" cy="114997"/>
              </a:xfrm>
              <a:prstGeom prst="straightConnector1">
                <a:avLst/>
              </a:prstGeom>
              <a:ln w="28575">
                <a:solidFill>
                  <a:schemeClr val="accent2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文本框 31">
                  <a:extLst>
                    <a:ext uri="{FF2B5EF4-FFF2-40B4-BE49-F238E27FC236}">
                      <a16:creationId xmlns:a16="http://schemas.microsoft.com/office/drawing/2014/main" id="{290A6A29-A800-2276-CEC5-D1CC6F7F7FB5}"/>
                    </a:ext>
                  </a:extLst>
                </p:cNvPr>
                <p:cNvSpPr txBox="1"/>
                <p:nvPr/>
              </p:nvSpPr>
              <p:spPr>
                <a:xfrm>
                  <a:off x="5470415" y="4265051"/>
                  <a:ext cx="319286" cy="32991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i="1" smtClean="0">
                            <a:solidFill>
                              <a:schemeClr val="accent2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zh-CN" altLang="en-US" dirty="0">
                    <a:solidFill>
                      <a:schemeClr val="accent2"/>
                    </a:solidFill>
                    <a:effectLst/>
                  </a:endParaRPr>
                </a:p>
              </p:txBody>
            </p:sp>
          </mc:Choice>
          <mc:Fallback xmlns="">
            <p:sp>
              <p:nvSpPr>
                <p:cNvPr id="32" name="文本框 31">
                  <a:extLst>
                    <a:ext uri="{FF2B5EF4-FFF2-40B4-BE49-F238E27FC236}">
                      <a16:creationId xmlns:a16="http://schemas.microsoft.com/office/drawing/2014/main" id="{290A6A29-A800-2276-CEC5-D1CC6F7F7FB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70415" y="4265051"/>
                  <a:ext cx="319286" cy="32991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24A19A98-9EDC-638E-49A6-F0B8BFBF5EE1}"/>
              </a:ext>
            </a:extLst>
          </p:cNvPr>
          <p:cNvGrpSpPr/>
          <p:nvPr/>
        </p:nvGrpSpPr>
        <p:grpSpPr>
          <a:xfrm>
            <a:off x="9062015" y="2037512"/>
            <a:ext cx="1659526" cy="1612267"/>
            <a:chOff x="9062015" y="2073797"/>
            <a:chExt cx="1659526" cy="1612267"/>
          </a:xfrm>
        </p:grpSpPr>
        <p:sp>
          <p:nvSpPr>
            <p:cNvPr id="39" name="任意多边形: 形状 38">
              <a:extLst>
                <a:ext uri="{FF2B5EF4-FFF2-40B4-BE49-F238E27FC236}">
                  <a16:creationId xmlns:a16="http://schemas.microsoft.com/office/drawing/2014/main" id="{2F65DE7B-5007-88F9-C550-3656463C3639}"/>
                </a:ext>
              </a:extLst>
            </p:cNvPr>
            <p:cNvSpPr/>
            <p:nvPr/>
          </p:nvSpPr>
          <p:spPr>
            <a:xfrm>
              <a:off x="9076390" y="2073797"/>
              <a:ext cx="1645151" cy="1612267"/>
            </a:xfrm>
            <a:custGeom>
              <a:avLst/>
              <a:gdLst>
                <a:gd name="connsiteX0" fmla="*/ 875271 w 1645151"/>
                <a:gd name="connsiteY0" fmla="*/ 503 h 1612267"/>
                <a:gd name="connsiteX1" fmla="*/ 732952 w 1645151"/>
                <a:gd name="connsiteY1" fmla="*/ 4061 h 1612267"/>
                <a:gd name="connsiteX2" fmla="*/ 690256 w 1645151"/>
                <a:gd name="connsiteY2" fmla="*/ 18293 h 1612267"/>
                <a:gd name="connsiteX3" fmla="*/ 661792 w 1645151"/>
                <a:gd name="connsiteY3" fmla="*/ 28967 h 1612267"/>
                <a:gd name="connsiteX4" fmla="*/ 604864 w 1645151"/>
                <a:gd name="connsiteY4" fmla="*/ 53873 h 1612267"/>
                <a:gd name="connsiteX5" fmla="*/ 576401 w 1645151"/>
                <a:gd name="connsiteY5" fmla="*/ 85895 h 1612267"/>
                <a:gd name="connsiteX6" fmla="*/ 565727 w 1645151"/>
                <a:gd name="connsiteY6" fmla="*/ 96569 h 1612267"/>
                <a:gd name="connsiteX7" fmla="*/ 540821 w 1645151"/>
                <a:gd name="connsiteY7" fmla="*/ 135707 h 1612267"/>
                <a:gd name="connsiteX8" fmla="*/ 537263 w 1645151"/>
                <a:gd name="connsiteY8" fmla="*/ 153496 h 1612267"/>
                <a:gd name="connsiteX9" fmla="*/ 533705 w 1645151"/>
                <a:gd name="connsiteY9" fmla="*/ 167728 h 1612267"/>
                <a:gd name="connsiteX10" fmla="*/ 530147 w 1645151"/>
                <a:gd name="connsiteY10" fmla="*/ 192634 h 1612267"/>
                <a:gd name="connsiteX11" fmla="*/ 526589 w 1645151"/>
                <a:gd name="connsiteY11" fmla="*/ 206866 h 1612267"/>
                <a:gd name="connsiteX12" fmla="*/ 523031 w 1645151"/>
                <a:gd name="connsiteY12" fmla="*/ 228214 h 1612267"/>
                <a:gd name="connsiteX13" fmla="*/ 530147 w 1645151"/>
                <a:gd name="connsiteY13" fmla="*/ 363417 h 1612267"/>
                <a:gd name="connsiteX14" fmla="*/ 547937 w 1645151"/>
                <a:gd name="connsiteY14" fmla="*/ 434577 h 1612267"/>
                <a:gd name="connsiteX15" fmla="*/ 537263 w 1645151"/>
                <a:gd name="connsiteY15" fmla="*/ 516410 h 1612267"/>
                <a:gd name="connsiteX16" fmla="*/ 523031 w 1645151"/>
                <a:gd name="connsiteY16" fmla="*/ 527084 h 1612267"/>
                <a:gd name="connsiteX17" fmla="*/ 512357 w 1645151"/>
                <a:gd name="connsiteY17" fmla="*/ 541316 h 1612267"/>
                <a:gd name="connsiteX18" fmla="*/ 444756 w 1645151"/>
                <a:gd name="connsiteY18" fmla="*/ 580454 h 1612267"/>
                <a:gd name="connsiteX19" fmla="*/ 391386 w 1645151"/>
                <a:gd name="connsiteY19" fmla="*/ 594685 h 1612267"/>
                <a:gd name="connsiteX20" fmla="*/ 359364 w 1645151"/>
                <a:gd name="connsiteY20" fmla="*/ 605359 h 1612267"/>
                <a:gd name="connsiteX21" fmla="*/ 334458 w 1645151"/>
                <a:gd name="connsiteY21" fmla="*/ 608917 h 1612267"/>
                <a:gd name="connsiteX22" fmla="*/ 309552 w 1645151"/>
                <a:gd name="connsiteY22" fmla="*/ 616033 h 1612267"/>
                <a:gd name="connsiteX23" fmla="*/ 252625 w 1645151"/>
                <a:gd name="connsiteY23" fmla="*/ 630265 h 1612267"/>
                <a:gd name="connsiteX24" fmla="*/ 231277 w 1645151"/>
                <a:gd name="connsiteY24" fmla="*/ 651613 h 1612267"/>
                <a:gd name="connsiteX25" fmla="*/ 195697 w 1645151"/>
                <a:gd name="connsiteY25" fmla="*/ 683635 h 1612267"/>
                <a:gd name="connsiteX26" fmla="*/ 181465 w 1645151"/>
                <a:gd name="connsiteY26" fmla="*/ 701425 h 1612267"/>
                <a:gd name="connsiteX27" fmla="*/ 138770 w 1645151"/>
                <a:gd name="connsiteY27" fmla="*/ 744121 h 1612267"/>
                <a:gd name="connsiteX28" fmla="*/ 110306 w 1645151"/>
                <a:gd name="connsiteY28" fmla="*/ 776142 h 1612267"/>
                <a:gd name="connsiteX29" fmla="*/ 71168 w 1645151"/>
                <a:gd name="connsiteY29" fmla="*/ 815280 h 1612267"/>
                <a:gd name="connsiteX30" fmla="*/ 56936 w 1645151"/>
                <a:gd name="connsiteY30" fmla="*/ 840186 h 1612267"/>
                <a:gd name="connsiteX31" fmla="*/ 24914 w 1645151"/>
                <a:gd name="connsiteY31" fmla="*/ 886440 h 1612267"/>
                <a:gd name="connsiteX32" fmla="*/ 7124 w 1645151"/>
                <a:gd name="connsiteY32" fmla="*/ 925577 h 1612267"/>
                <a:gd name="connsiteX33" fmla="*/ 3566 w 1645151"/>
                <a:gd name="connsiteY33" fmla="*/ 957599 h 1612267"/>
                <a:gd name="connsiteX34" fmla="*/ 8 w 1645151"/>
                <a:gd name="connsiteY34" fmla="*/ 975389 h 1612267"/>
                <a:gd name="connsiteX35" fmla="*/ 10682 w 1645151"/>
                <a:gd name="connsiteY35" fmla="*/ 1185310 h 1612267"/>
                <a:gd name="connsiteX36" fmla="*/ 28472 w 1645151"/>
                <a:gd name="connsiteY36" fmla="*/ 1228005 h 1612267"/>
                <a:gd name="connsiteX37" fmla="*/ 35588 w 1645151"/>
                <a:gd name="connsiteY37" fmla="*/ 1252911 h 1612267"/>
                <a:gd name="connsiteX38" fmla="*/ 64052 w 1645151"/>
                <a:gd name="connsiteY38" fmla="*/ 1313397 h 1612267"/>
                <a:gd name="connsiteX39" fmla="*/ 88958 w 1645151"/>
                <a:gd name="connsiteY39" fmla="*/ 1348977 h 1612267"/>
                <a:gd name="connsiteX40" fmla="*/ 106748 w 1645151"/>
                <a:gd name="connsiteY40" fmla="*/ 1380998 h 1612267"/>
                <a:gd name="connsiteX41" fmla="*/ 170791 w 1645151"/>
                <a:gd name="connsiteY41" fmla="*/ 1445042 h 1612267"/>
                <a:gd name="connsiteX42" fmla="*/ 192139 w 1645151"/>
                <a:gd name="connsiteY42" fmla="*/ 1462832 h 1612267"/>
                <a:gd name="connsiteX43" fmla="*/ 256183 w 1645151"/>
                <a:gd name="connsiteY43" fmla="*/ 1498412 h 1612267"/>
                <a:gd name="connsiteX44" fmla="*/ 284647 w 1645151"/>
                <a:gd name="connsiteY44" fmla="*/ 1505528 h 1612267"/>
                <a:gd name="connsiteX45" fmla="*/ 373596 w 1645151"/>
                <a:gd name="connsiteY45" fmla="*/ 1516201 h 1612267"/>
                <a:gd name="connsiteX46" fmla="*/ 458987 w 1645151"/>
                <a:gd name="connsiteY46" fmla="*/ 1512643 h 1612267"/>
                <a:gd name="connsiteX47" fmla="*/ 540821 w 1645151"/>
                <a:gd name="connsiteY47" fmla="*/ 1477064 h 1612267"/>
                <a:gd name="connsiteX48" fmla="*/ 615538 w 1645151"/>
                <a:gd name="connsiteY48" fmla="*/ 1448600 h 1612267"/>
                <a:gd name="connsiteX49" fmla="*/ 633328 w 1645151"/>
                <a:gd name="connsiteY49" fmla="*/ 1434368 h 1612267"/>
                <a:gd name="connsiteX50" fmla="*/ 697372 w 1645151"/>
                <a:gd name="connsiteY50" fmla="*/ 1409462 h 1612267"/>
                <a:gd name="connsiteX51" fmla="*/ 832575 w 1645151"/>
                <a:gd name="connsiteY51" fmla="*/ 1430810 h 1612267"/>
                <a:gd name="connsiteX52" fmla="*/ 935756 w 1645151"/>
                <a:gd name="connsiteY52" fmla="*/ 1516201 h 1612267"/>
                <a:gd name="connsiteX53" fmla="*/ 1003358 w 1645151"/>
                <a:gd name="connsiteY53" fmla="*/ 1573129 h 1612267"/>
                <a:gd name="connsiteX54" fmla="*/ 1056728 w 1645151"/>
                <a:gd name="connsiteY54" fmla="*/ 1598035 h 1612267"/>
                <a:gd name="connsiteX55" fmla="*/ 1092307 w 1645151"/>
                <a:gd name="connsiteY55" fmla="*/ 1608709 h 1612267"/>
                <a:gd name="connsiteX56" fmla="*/ 1117213 w 1645151"/>
                <a:gd name="connsiteY56" fmla="*/ 1612267 h 1612267"/>
                <a:gd name="connsiteX57" fmla="*/ 1337808 w 1645151"/>
                <a:gd name="connsiteY57" fmla="*/ 1605151 h 1612267"/>
                <a:gd name="connsiteX58" fmla="*/ 1380503 w 1645151"/>
                <a:gd name="connsiteY58" fmla="*/ 1601593 h 1612267"/>
                <a:gd name="connsiteX59" fmla="*/ 1458779 w 1645151"/>
                <a:gd name="connsiteY59" fmla="*/ 1573129 h 1612267"/>
                <a:gd name="connsiteX60" fmla="*/ 1501475 w 1645151"/>
                <a:gd name="connsiteY60" fmla="*/ 1551781 h 1612267"/>
                <a:gd name="connsiteX61" fmla="*/ 1540612 w 1645151"/>
                <a:gd name="connsiteY61" fmla="*/ 1519759 h 1612267"/>
                <a:gd name="connsiteX62" fmla="*/ 1572634 w 1645151"/>
                <a:gd name="connsiteY62" fmla="*/ 1501970 h 1612267"/>
                <a:gd name="connsiteX63" fmla="*/ 1593982 w 1645151"/>
                <a:gd name="connsiteY63" fmla="*/ 1487738 h 1612267"/>
                <a:gd name="connsiteX64" fmla="*/ 1601098 w 1645151"/>
                <a:gd name="connsiteY64" fmla="*/ 1477064 h 1612267"/>
                <a:gd name="connsiteX65" fmla="*/ 1615330 w 1645151"/>
                <a:gd name="connsiteY65" fmla="*/ 1459274 h 1612267"/>
                <a:gd name="connsiteX66" fmla="*/ 1633120 w 1645151"/>
                <a:gd name="connsiteY66" fmla="*/ 1423694 h 1612267"/>
                <a:gd name="connsiteX67" fmla="*/ 1643794 w 1645151"/>
                <a:gd name="connsiteY67" fmla="*/ 1391672 h 1612267"/>
                <a:gd name="connsiteX68" fmla="*/ 1633120 w 1645151"/>
                <a:gd name="connsiteY68" fmla="*/ 1281375 h 1612267"/>
                <a:gd name="connsiteX69" fmla="*/ 1611772 w 1645151"/>
                <a:gd name="connsiteY69" fmla="*/ 1256469 h 1612267"/>
                <a:gd name="connsiteX70" fmla="*/ 1604656 w 1645151"/>
                <a:gd name="connsiteY70" fmla="*/ 1238679 h 1612267"/>
                <a:gd name="connsiteX71" fmla="*/ 1597540 w 1645151"/>
                <a:gd name="connsiteY71" fmla="*/ 1228005 h 1612267"/>
                <a:gd name="connsiteX72" fmla="*/ 1590424 w 1645151"/>
                <a:gd name="connsiteY72" fmla="*/ 1188868 h 1612267"/>
                <a:gd name="connsiteX73" fmla="*/ 1586866 w 1645151"/>
                <a:gd name="connsiteY73" fmla="*/ 1139056 h 1612267"/>
                <a:gd name="connsiteX74" fmla="*/ 1576192 w 1645151"/>
                <a:gd name="connsiteY74" fmla="*/ 1092802 h 1612267"/>
                <a:gd name="connsiteX75" fmla="*/ 1558402 w 1645151"/>
                <a:gd name="connsiteY75" fmla="*/ 1042991 h 1612267"/>
                <a:gd name="connsiteX76" fmla="*/ 1537054 w 1645151"/>
                <a:gd name="connsiteY76" fmla="*/ 1000295 h 1612267"/>
                <a:gd name="connsiteX77" fmla="*/ 1526380 w 1645151"/>
                <a:gd name="connsiteY77" fmla="*/ 986063 h 1612267"/>
                <a:gd name="connsiteX78" fmla="*/ 1512149 w 1645151"/>
                <a:gd name="connsiteY78" fmla="*/ 964715 h 1612267"/>
                <a:gd name="connsiteX79" fmla="*/ 1480127 w 1645151"/>
                <a:gd name="connsiteY79" fmla="*/ 929135 h 1612267"/>
                <a:gd name="connsiteX80" fmla="*/ 1473011 w 1645151"/>
                <a:gd name="connsiteY80" fmla="*/ 911345 h 1612267"/>
                <a:gd name="connsiteX81" fmla="*/ 1462337 w 1645151"/>
                <a:gd name="connsiteY81" fmla="*/ 900671 h 1612267"/>
                <a:gd name="connsiteX82" fmla="*/ 1451663 w 1645151"/>
                <a:gd name="connsiteY82" fmla="*/ 882882 h 1612267"/>
                <a:gd name="connsiteX83" fmla="*/ 1444547 w 1645151"/>
                <a:gd name="connsiteY83" fmla="*/ 868650 h 1612267"/>
                <a:gd name="connsiteX84" fmla="*/ 1430315 w 1645151"/>
                <a:gd name="connsiteY84" fmla="*/ 847302 h 1612267"/>
                <a:gd name="connsiteX85" fmla="*/ 1423199 w 1645151"/>
                <a:gd name="connsiteY85" fmla="*/ 829512 h 1612267"/>
                <a:gd name="connsiteX86" fmla="*/ 1408967 w 1645151"/>
                <a:gd name="connsiteY86" fmla="*/ 811722 h 1612267"/>
                <a:gd name="connsiteX87" fmla="*/ 1401851 w 1645151"/>
                <a:gd name="connsiteY87" fmla="*/ 797490 h 1612267"/>
                <a:gd name="connsiteX88" fmla="*/ 1369829 w 1645151"/>
                <a:gd name="connsiteY88" fmla="*/ 740563 h 1612267"/>
                <a:gd name="connsiteX89" fmla="*/ 1359156 w 1645151"/>
                <a:gd name="connsiteY89" fmla="*/ 640939 h 1612267"/>
                <a:gd name="connsiteX90" fmla="*/ 1362714 w 1645151"/>
                <a:gd name="connsiteY90" fmla="*/ 576896 h 1612267"/>
                <a:gd name="connsiteX91" fmla="*/ 1380503 w 1645151"/>
                <a:gd name="connsiteY91" fmla="*/ 527084 h 1612267"/>
                <a:gd name="connsiteX92" fmla="*/ 1387619 w 1645151"/>
                <a:gd name="connsiteY92" fmla="*/ 491504 h 1612267"/>
                <a:gd name="connsiteX93" fmla="*/ 1394735 w 1645151"/>
                <a:gd name="connsiteY93" fmla="*/ 463040 h 1612267"/>
                <a:gd name="connsiteX94" fmla="*/ 1394735 w 1645151"/>
                <a:gd name="connsiteY94" fmla="*/ 278026 h 1612267"/>
                <a:gd name="connsiteX95" fmla="*/ 1387619 w 1645151"/>
                <a:gd name="connsiteY95" fmla="*/ 256678 h 1612267"/>
                <a:gd name="connsiteX96" fmla="*/ 1380503 w 1645151"/>
                <a:gd name="connsiteY96" fmla="*/ 228214 h 1612267"/>
                <a:gd name="connsiteX97" fmla="*/ 1355598 w 1645151"/>
                <a:gd name="connsiteY97" fmla="*/ 174844 h 1612267"/>
                <a:gd name="connsiteX98" fmla="*/ 1298670 w 1645151"/>
                <a:gd name="connsiteY98" fmla="*/ 114359 h 1612267"/>
                <a:gd name="connsiteX99" fmla="*/ 1259532 w 1645151"/>
                <a:gd name="connsiteY99" fmla="*/ 78779 h 1612267"/>
                <a:gd name="connsiteX100" fmla="*/ 1241742 w 1645151"/>
                <a:gd name="connsiteY100" fmla="*/ 64547 h 1612267"/>
                <a:gd name="connsiteX101" fmla="*/ 1223952 w 1645151"/>
                <a:gd name="connsiteY101" fmla="*/ 57431 h 1612267"/>
                <a:gd name="connsiteX102" fmla="*/ 1181257 w 1645151"/>
                <a:gd name="connsiteY102" fmla="*/ 36083 h 1612267"/>
                <a:gd name="connsiteX103" fmla="*/ 1117213 w 1645151"/>
                <a:gd name="connsiteY103" fmla="*/ 18293 h 1612267"/>
                <a:gd name="connsiteX104" fmla="*/ 1031822 w 1645151"/>
                <a:gd name="connsiteY104" fmla="*/ 11177 h 1612267"/>
                <a:gd name="connsiteX105" fmla="*/ 957104 w 1645151"/>
                <a:gd name="connsiteY105" fmla="*/ 503 h 1612267"/>
                <a:gd name="connsiteX106" fmla="*/ 875271 w 1645151"/>
                <a:gd name="connsiteY106" fmla="*/ 503 h 1612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</a:cxnLst>
              <a:rect l="l" t="t" r="r" b="b"/>
              <a:pathLst>
                <a:path w="1645151" h="1612267">
                  <a:moveTo>
                    <a:pt x="875271" y="503"/>
                  </a:moveTo>
                  <a:cubicBezTo>
                    <a:pt x="837912" y="1096"/>
                    <a:pt x="780189" y="-481"/>
                    <a:pt x="732952" y="4061"/>
                  </a:cubicBezTo>
                  <a:cubicBezTo>
                    <a:pt x="718019" y="5497"/>
                    <a:pt x="704303" y="13026"/>
                    <a:pt x="690256" y="18293"/>
                  </a:cubicBezTo>
                  <a:cubicBezTo>
                    <a:pt x="680768" y="21851"/>
                    <a:pt x="671106" y="24975"/>
                    <a:pt x="661792" y="28967"/>
                  </a:cubicBezTo>
                  <a:cubicBezTo>
                    <a:pt x="594943" y="57617"/>
                    <a:pt x="635444" y="43680"/>
                    <a:pt x="604864" y="53873"/>
                  </a:cubicBezTo>
                  <a:cubicBezTo>
                    <a:pt x="560664" y="98075"/>
                    <a:pt x="607818" y="49242"/>
                    <a:pt x="576401" y="85895"/>
                  </a:cubicBezTo>
                  <a:cubicBezTo>
                    <a:pt x="573126" y="89715"/>
                    <a:pt x="568518" y="92382"/>
                    <a:pt x="565727" y="96569"/>
                  </a:cubicBezTo>
                  <a:cubicBezTo>
                    <a:pt x="523516" y="159885"/>
                    <a:pt x="586884" y="78129"/>
                    <a:pt x="540821" y="135707"/>
                  </a:cubicBezTo>
                  <a:cubicBezTo>
                    <a:pt x="539635" y="141637"/>
                    <a:pt x="538575" y="147593"/>
                    <a:pt x="537263" y="153496"/>
                  </a:cubicBezTo>
                  <a:cubicBezTo>
                    <a:pt x="536202" y="158270"/>
                    <a:pt x="534580" y="162917"/>
                    <a:pt x="533705" y="167728"/>
                  </a:cubicBezTo>
                  <a:cubicBezTo>
                    <a:pt x="532205" y="175979"/>
                    <a:pt x="531647" y="184383"/>
                    <a:pt x="530147" y="192634"/>
                  </a:cubicBezTo>
                  <a:cubicBezTo>
                    <a:pt x="529272" y="197445"/>
                    <a:pt x="527548" y="202071"/>
                    <a:pt x="526589" y="206866"/>
                  </a:cubicBezTo>
                  <a:cubicBezTo>
                    <a:pt x="525174" y="213940"/>
                    <a:pt x="524217" y="221098"/>
                    <a:pt x="523031" y="228214"/>
                  </a:cubicBezTo>
                  <a:cubicBezTo>
                    <a:pt x="524185" y="261682"/>
                    <a:pt x="523654" y="322297"/>
                    <a:pt x="530147" y="363417"/>
                  </a:cubicBezTo>
                  <a:cubicBezTo>
                    <a:pt x="535449" y="396999"/>
                    <a:pt x="538130" y="401888"/>
                    <a:pt x="547937" y="434577"/>
                  </a:cubicBezTo>
                  <a:cubicBezTo>
                    <a:pt x="544379" y="461855"/>
                    <a:pt x="544415" y="489847"/>
                    <a:pt x="537263" y="516410"/>
                  </a:cubicBezTo>
                  <a:cubicBezTo>
                    <a:pt x="535721" y="522136"/>
                    <a:pt x="527224" y="522891"/>
                    <a:pt x="523031" y="527084"/>
                  </a:cubicBezTo>
                  <a:cubicBezTo>
                    <a:pt x="518838" y="531277"/>
                    <a:pt x="517257" y="537975"/>
                    <a:pt x="512357" y="541316"/>
                  </a:cubicBezTo>
                  <a:cubicBezTo>
                    <a:pt x="490844" y="555984"/>
                    <a:pt x="470016" y="574139"/>
                    <a:pt x="444756" y="580454"/>
                  </a:cubicBezTo>
                  <a:cubicBezTo>
                    <a:pt x="424590" y="585495"/>
                    <a:pt x="410975" y="588564"/>
                    <a:pt x="391386" y="594685"/>
                  </a:cubicBezTo>
                  <a:cubicBezTo>
                    <a:pt x="380647" y="598041"/>
                    <a:pt x="370279" y="602630"/>
                    <a:pt x="359364" y="605359"/>
                  </a:cubicBezTo>
                  <a:cubicBezTo>
                    <a:pt x="351228" y="607393"/>
                    <a:pt x="342658" y="607160"/>
                    <a:pt x="334458" y="608917"/>
                  </a:cubicBezTo>
                  <a:cubicBezTo>
                    <a:pt x="326015" y="610726"/>
                    <a:pt x="317907" y="613854"/>
                    <a:pt x="309552" y="616033"/>
                  </a:cubicBezTo>
                  <a:cubicBezTo>
                    <a:pt x="290626" y="620970"/>
                    <a:pt x="252625" y="630265"/>
                    <a:pt x="252625" y="630265"/>
                  </a:cubicBezTo>
                  <a:cubicBezTo>
                    <a:pt x="245509" y="637381"/>
                    <a:pt x="238672" y="644787"/>
                    <a:pt x="231277" y="651613"/>
                  </a:cubicBezTo>
                  <a:cubicBezTo>
                    <a:pt x="219931" y="662086"/>
                    <a:pt x="206105" y="671740"/>
                    <a:pt x="195697" y="683635"/>
                  </a:cubicBezTo>
                  <a:cubicBezTo>
                    <a:pt x="190696" y="689350"/>
                    <a:pt x="186670" y="695895"/>
                    <a:pt x="181465" y="701425"/>
                  </a:cubicBezTo>
                  <a:cubicBezTo>
                    <a:pt x="167671" y="716081"/>
                    <a:pt x="152142" y="729078"/>
                    <a:pt x="138770" y="744121"/>
                  </a:cubicBezTo>
                  <a:cubicBezTo>
                    <a:pt x="129282" y="754795"/>
                    <a:pt x="120142" y="765788"/>
                    <a:pt x="110306" y="776142"/>
                  </a:cubicBezTo>
                  <a:cubicBezTo>
                    <a:pt x="97599" y="789518"/>
                    <a:pt x="80322" y="799261"/>
                    <a:pt x="71168" y="815280"/>
                  </a:cubicBezTo>
                  <a:cubicBezTo>
                    <a:pt x="66424" y="823582"/>
                    <a:pt x="62147" y="832169"/>
                    <a:pt x="56936" y="840186"/>
                  </a:cubicBezTo>
                  <a:cubicBezTo>
                    <a:pt x="46716" y="855909"/>
                    <a:pt x="32674" y="869369"/>
                    <a:pt x="24914" y="886440"/>
                  </a:cubicBezTo>
                  <a:lnTo>
                    <a:pt x="7124" y="925577"/>
                  </a:lnTo>
                  <a:cubicBezTo>
                    <a:pt x="5938" y="936251"/>
                    <a:pt x="5085" y="946967"/>
                    <a:pt x="3566" y="957599"/>
                  </a:cubicBezTo>
                  <a:cubicBezTo>
                    <a:pt x="2711" y="963586"/>
                    <a:pt x="-181" y="969345"/>
                    <a:pt x="8" y="975389"/>
                  </a:cubicBezTo>
                  <a:cubicBezTo>
                    <a:pt x="2196" y="1045419"/>
                    <a:pt x="2837" y="1115687"/>
                    <a:pt x="10682" y="1185310"/>
                  </a:cubicBezTo>
                  <a:cubicBezTo>
                    <a:pt x="12408" y="1200631"/>
                    <a:pt x="24236" y="1213181"/>
                    <a:pt x="28472" y="1228005"/>
                  </a:cubicBezTo>
                  <a:cubicBezTo>
                    <a:pt x="30844" y="1236307"/>
                    <a:pt x="32684" y="1244780"/>
                    <a:pt x="35588" y="1252911"/>
                  </a:cubicBezTo>
                  <a:cubicBezTo>
                    <a:pt x="40566" y="1266849"/>
                    <a:pt x="58253" y="1303732"/>
                    <a:pt x="64052" y="1313397"/>
                  </a:cubicBezTo>
                  <a:cubicBezTo>
                    <a:pt x="71500" y="1325811"/>
                    <a:pt x="81227" y="1336737"/>
                    <a:pt x="88958" y="1348977"/>
                  </a:cubicBezTo>
                  <a:cubicBezTo>
                    <a:pt x="95478" y="1359301"/>
                    <a:pt x="98830" y="1371703"/>
                    <a:pt x="106748" y="1380998"/>
                  </a:cubicBezTo>
                  <a:cubicBezTo>
                    <a:pt x="126325" y="1403980"/>
                    <a:pt x="147598" y="1425715"/>
                    <a:pt x="170791" y="1445042"/>
                  </a:cubicBezTo>
                  <a:cubicBezTo>
                    <a:pt x="177907" y="1450972"/>
                    <a:pt x="184284" y="1457923"/>
                    <a:pt x="192139" y="1462832"/>
                  </a:cubicBezTo>
                  <a:cubicBezTo>
                    <a:pt x="212848" y="1475775"/>
                    <a:pt x="232491" y="1492489"/>
                    <a:pt x="256183" y="1498412"/>
                  </a:cubicBezTo>
                  <a:cubicBezTo>
                    <a:pt x="265671" y="1500784"/>
                    <a:pt x="275040" y="1503698"/>
                    <a:pt x="284647" y="1505528"/>
                  </a:cubicBezTo>
                  <a:cubicBezTo>
                    <a:pt x="324370" y="1513094"/>
                    <a:pt x="334256" y="1512923"/>
                    <a:pt x="373596" y="1516201"/>
                  </a:cubicBezTo>
                  <a:cubicBezTo>
                    <a:pt x="402060" y="1515015"/>
                    <a:pt x="430866" y="1517203"/>
                    <a:pt x="458987" y="1512643"/>
                  </a:cubicBezTo>
                  <a:cubicBezTo>
                    <a:pt x="486580" y="1508169"/>
                    <a:pt x="515380" y="1487733"/>
                    <a:pt x="540821" y="1477064"/>
                  </a:cubicBezTo>
                  <a:cubicBezTo>
                    <a:pt x="565399" y="1466757"/>
                    <a:pt x="615538" y="1448600"/>
                    <a:pt x="615538" y="1448600"/>
                  </a:cubicBezTo>
                  <a:cubicBezTo>
                    <a:pt x="621468" y="1443856"/>
                    <a:pt x="626690" y="1438056"/>
                    <a:pt x="633328" y="1434368"/>
                  </a:cubicBezTo>
                  <a:cubicBezTo>
                    <a:pt x="671390" y="1413222"/>
                    <a:pt x="667804" y="1415376"/>
                    <a:pt x="697372" y="1409462"/>
                  </a:cubicBezTo>
                  <a:cubicBezTo>
                    <a:pt x="701687" y="1409894"/>
                    <a:pt x="802514" y="1410769"/>
                    <a:pt x="832575" y="1430810"/>
                  </a:cubicBezTo>
                  <a:cubicBezTo>
                    <a:pt x="882223" y="1463909"/>
                    <a:pt x="895775" y="1481734"/>
                    <a:pt x="935756" y="1516201"/>
                  </a:cubicBezTo>
                  <a:cubicBezTo>
                    <a:pt x="958069" y="1535436"/>
                    <a:pt x="977009" y="1559954"/>
                    <a:pt x="1003358" y="1573129"/>
                  </a:cubicBezTo>
                  <a:cubicBezTo>
                    <a:pt x="1019691" y="1581296"/>
                    <a:pt x="1040137" y="1591923"/>
                    <a:pt x="1056728" y="1598035"/>
                  </a:cubicBezTo>
                  <a:cubicBezTo>
                    <a:pt x="1068346" y="1602316"/>
                    <a:pt x="1080254" y="1605873"/>
                    <a:pt x="1092307" y="1608709"/>
                  </a:cubicBezTo>
                  <a:cubicBezTo>
                    <a:pt x="1100470" y="1610630"/>
                    <a:pt x="1108911" y="1611081"/>
                    <a:pt x="1117213" y="1612267"/>
                  </a:cubicBezTo>
                  <a:lnTo>
                    <a:pt x="1337808" y="1605151"/>
                  </a:lnTo>
                  <a:cubicBezTo>
                    <a:pt x="1352077" y="1604573"/>
                    <a:pt x="1366562" y="1604691"/>
                    <a:pt x="1380503" y="1601593"/>
                  </a:cubicBezTo>
                  <a:cubicBezTo>
                    <a:pt x="1399377" y="1597399"/>
                    <a:pt x="1437380" y="1583266"/>
                    <a:pt x="1458779" y="1573129"/>
                  </a:cubicBezTo>
                  <a:cubicBezTo>
                    <a:pt x="1473159" y="1566317"/>
                    <a:pt x="1488147" y="1560473"/>
                    <a:pt x="1501475" y="1551781"/>
                  </a:cubicBezTo>
                  <a:cubicBezTo>
                    <a:pt x="1515594" y="1542573"/>
                    <a:pt x="1526803" y="1529425"/>
                    <a:pt x="1540612" y="1519759"/>
                  </a:cubicBezTo>
                  <a:cubicBezTo>
                    <a:pt x="1550615" y="1512757"/>
                    <a:pt x="1562164" y="1508252"/>
                    <a:pt x="1572634" y="1501970"/>
                  </a:cubicBezTo>
                  <a:cubicBezTo>
                    <a:pt x="1579968" y="1497570"/>
                    <a:pt x="1586866" y="1492482"/>
                    <a:pt x="1593982" y="1487738"/>
                  </a:cubicBezTo>
                  <a:cubicBezTo>
                    <a:pt x="1596354" y="1484180"/>
                    <a:pt x="1598532" y="1480485"/>
                    <a:pt x="1601098" y="1477064"/>
                  </a:cubicBezTo>
                  <a:cubicBezTo>
                    <a:pt x="1605654" y="1470989"/>
                    <a:pt x="1611423" y="1465786"/>
                    <a:pt x="1615330" y="1459274"/>
                  </a:cubicBezTo>
                  <a:cubicBezTo>
                    <a:pt x="1622152" y="1447904"/>
                    <a:pt x="1628927" y="1436273"/>
                    <a:pt x="1633120" y="1423694"/>
                  </a:cubicBezTo>
                  <a:lnTo>
                    <a:pt x="1643794" y="1391672"/>
                  </a:lnTo>
                  <a:cubicBezTo>
                    <a:pt x="1643654" y="1388033"/>
                    <a:pt x="1650938" y="1308102"/>
                    <a:pt x="1633120" y="1281375"/>
                  </a:cubicBezTo>
                  <a:cubicBezTo>
                    <a:pt x="1627055" y="1272277"/>
                    <a:pt x="1618888" y="1264771"/>
                    <a:pt x="1611772" y="1256469"/>
                  </a:cubicBezTo>
                  <a:cubicBezTo>
                    <a:pt x="1609400" y="1250539"/>
                    <a:pt x="1607512" y="1244392"/>
                    <a:pt x="1604656" y="1238679"/>
                  </a:cubicBezTo>
                  <a:cubicBezTo>
                    <a:pt x="1602744" y="1234854"/>
                    <a:pt x="1599224" y="1231935"/>
                    <a:pt x="1597540" y="1228005"/>
                  </a:cubicBezTo>
                  <a:cubicBezTo>
                    <a:pt x="1593945" y="1219617"/>
                    <a:pt x="1591249" y="1194639"/>
                    <a:pt x="1590424" y="1188868"/>
                  </a:cubicBezTo>
                  <a:cubicBezTo>
                    <a:pt x="1589238" y="1172264"/>
                    <a:pt x="1589305" y="1155523"/>
                    <a:pt x="1586866" y="1139056"/>
                  </a:cubicBezTo>
                  <a:cubicBezTo>
                    <a:pt x="1584547" y="1123404"/>
                    <a:pt x="1580030" y="1108153"/>
                    <a:pt x="1576192" y="1092802"/>
                  </a:cubicBezTo>
                  <a:cubicBezTo>
                    <a:pt x="1570718" y="1070905"/>
                    <a:pt x="1568164" y="1063600"/>
                    <a:pt x="1558402" y="1042991"/>
                  </a:cubicBezTo>
                  <a:cubicBezTo>
                    <a:pt x="1551590" y="1028611"/>
                    <a:pt x="1546601" y="1013024"/>
                    <a:pt x="1537054" y="1000295"/>
                  </a:cubicBezTo>
                  <a:cubicBezTo>
                    <a:pt x="1533496" y="995551"/>
                    <a:pt x="1529781" y="990921"/>
                    <a:pt x="1526380" y="986063"/>
                  </a:cubicBezTo>
                  <a:cubicBezTo>
                    <a:pt x="1521476" y="979057"/>
                    <a:pt x="1517280" y="971557"/>
                    <a:pt x="1512149" y="964715"/>
                  </a:cubicBezTo>
                  <a:cubicBezTo>
                    <a:pt x="1498900" y="947049"/>
                    <a:pt x="1494509" y="943517"/>
                    <a:pt x="1480127" y="929135"/>
                  </a:cubicBezTo>
                  <a:cubicBezTo>
                    <a:pt x="1477755" y="923205"/>
                    <a:pt x="1476396" y="916761"/>
                    <a:pt x="1473011" y="911345"/>
                  </a:cubicBezTo>
                  <a:cubicBezTo>
                    <a:pt x="1470344" y="907078"/>
                    <a:pt x="1465356" y="904696"/>
                    <a:pt x="1462337" y="900671"/>
                  </a:cubicBezTo>
                  <a:cubicBezTo>
                    <a:pt x="1458188" y="895139"/>
                    <a:pt x="1455021" y="888927"/>
                    <a:pt x="1451663" y="882882"/>
                  </a:cubicBezTo>
                  <a:cubicBezTo>
                    <a:pt x="1449087" y="878246"/>
                    <a:pt x="1447276" y="873198"/>
                    <a:pt x="1444547" y="868650"/>
                  </a:cubicBezTo>
                  <a:cubicBezTo>
                    <a:pt x="1440147" y="861316"/>
                    <a:pt x="1434410" y="854810"/>
                    <a:pt x="1430315" y="847302"/>
                  </a:cubicBezTo>
                  <a:cubicBezTo>
                    <a:pt x="1427257" y="841695"/>
                    <a:pt x="1426485" y="834989"/>
                    <a:pt x="1423199" y="829512"/>
                  </a:cubicBezTo>
                  <a:cubicBezTo>
                    <a:pt x="1419292" y="823000"/>
                    <a:pt x="1413179" y="818041"/>
                    <a:pt x="1408967" y="811722"/>
                  </a:cubicBezTo>
                  <a:cubicBezTo>
                    <a:pt x="1406025" y="807309"/>
                    <a:pt x="1404407" y="802137"/>
                    <a:pt x="1401851" y="797490"/>
                  </a:cubicBezTo>
                  <a:cubicBezTo>
                    <a:pt x="1391359" y="778413"/>
                    <a:pt x="1369829" y="740563"/>
                    <a:pt x="1369829" y="740563"/>
                  </a:cubicBezTo>
                  <a:cubicBezTo>
                    <a:pt x="1360914" y="695980"/>
                    <a:pt x="1359156" y="695912"/>
                    <a:pt x="1359156" y="640939"/>
                  </a:cubicBezTo>
                  <a:cubicBezTo>
                    <a:pt x="1359156" y="619558"/>
                    <a:pt x="1358774" y="597910"/>
                    <a:pt x="1362714" y="576896"/>
                  </a:cubicBezTo>
                  <a:cubicBezTo>
                    <a:pt x="1365963" y="559567"/>
                    <a:pt x="1375566" y="544010"/>
                    <a:pt x="1380503" y="527084"/>
                  </a:cubicBezTo>
                  <a:cubicBezTo>
                    <a:pt x="1383889" y="515473"/>
                    <a:pt x="1384995" y="503311"/>
                    <a:pt x="1387619" y="491504"/>
                  </a:cubicBezTo>
                  <a:cubicBezTo>
                    <a:pt x="1389741" y="481957"/>
                    <a:pt x="1392363" y="472528"/>
                    <a:pt x="1394735" y="463040"/>
                  </a:cubicBezTo>
                  <a:cubicBezTo>
                    <a:pt x="1398387" y="386349"/>
                    <a:pt x="1401540" y="361949"/>
                    <a:pt x="1394735" y="278026"/>
                  </a:cubicBezTo>
                  <a:cubicBezTo>
                    <a:pt x="1394129" y="270550"/>
                    <a:pt x="1389680" y="263890"/>
                    <a:pt x="1387619" y="256678"/>
                  </a:cubicBezTo>
                  <a:cubicBezTo>
                    <a:pt x="1384932" y="247274"/>
                    <a:pt x="1383758" y="237436"/>
                    <a:pt x="1380503" y="228214"/>
                  </a:cubicBezTo>
                  <a:cubicBezTo>
                    <a:pt x="1379042" y="224075"/>
                    <a:pt x="1360595" y="182697"/>
                    <a:pt x="1355598" y="174844"/>
                  </a:cubicBezTo>
                  <a:cubicBezTo>
                    <a:pt x="1344088" y="156755"/>
                    <a:pt x="1306200" y="121562"/>
                    <a:pt x="1298670" y="114359"/>
                  </a:cubicBezTo>
                  <a:cubicBezTo>
                    <a:pt x="1285929" y="102172"/>
                    <a:pt x="1273300" y="89793"/>
                    <a:pt x="1259532" y="78779"/>
                  </a:cubicBezTo>
                  <a:cubicBezTo>
                    <a:pt x="1253602" y="74035"/>
                    <a:pt x="1248254" y="68454"/>
                    <a:pt x="1241742" y="64547"/>
                  </a:cubicBezTo>
                  <a:cubicBezTo>
                    <a:pt x="1236265" y="61261"/>
                    <a:pt x="1229731" y="60151"/>
                    <a:pt x="1223952" y="57431"/>
                  </a:cubicBezTo>
                  <a:cubicBezTo>
                    <a:pt x="1209555" y="50656"/>
                    <a:pt x="1196196" y="41561"/>
                    <a:pt x="1181257" y="36083"/>
                  </a:cubicBezTo>
                  <a:cubicBezTo>
                    <a:pt x="1160455" y="28456"/>
                    <a:pt x="1139259" y="20498"/>
                    <a:pt x="1117213" y="18293"/>
                  </a:cubicBezTo>
                  <a:cubicBezTo>
                    <a:pt x="1065070" y="13079"/>
                    <a:pt x="1093522" y="15584"/>
                    <a:pt x="1031822" y="11177"/>
                  </a:cubicBezTo>
                  <a:cubicBezTo>
                    <a:pt x="1004554" y="6219"/>
                    <a:pt x="984667" y="1524"/>
                    <a:pt x="957104" y="503"/>
                  </a:cubicBezTo>
                  <a:cubicBezTo>
                    <a:pt x="936956" y="-243"/>
                    <a:pt x="912630" y="-90"/>
                    <a:pt x="875271" y="503"/>
                  </a:cubicBezTo>
                  <a:close/>
                </a:path>
              </a:pathLst>
            </a:custGeom>
            <a:noFill/>
            <a:ln w="28575">
              <a:solidFill>
                <a:schemeClr val="accent2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2"/>
                </a:solidFill>
              </a:endParaRPr>
            </a:p>
          </p:txBody>
        </p:sp>
        <p:cxnSp>
          <p:nvCxnSpPr>
            <p:cNvPr id="43" name="直接箭头连接符 42">
              <a:extLst>
                <a:ext uri="{FF2B5EF4-FFF2-40B4-BE49-F238E27FC236}">
                  <a16:creationId xmlns:a16="http://schemas.microsoft.com/office/drawing/2014/main" id="{ACE98D65-E407-5E8F-4EDE-9C53D0848C9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062015" y="2967170"/>
              <a:ext cx="31055" cy="135078"/>
            </a:xfrm>
            <a:prstGeom prst="straightConnector1">
              <a:avLst/>
            </a:prstGeom>
            <a:ln w="28575">
              <a:solidFill>
                <a:schemeClr val="accent2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箭头连接符 44">
              <a:extLst>
                <a:ext uri="{FF2B5EF4-FFF2-40B4-BE49-F238E27FC236}">
                  <a16:creationId xmlns:a16="http://schemas.microsoft.com/office/drawing/2014/main" id="{982AE8D9-D3FE-871D-6018-D3639A729EBC}"/>
                </a:ext>
              </a:extLst>
            </p:cNvPr>
            <p:cNvCxnSpPr>
              <a:cxnSpLocks/>
              <a:stCxn id="39" idx="81"/>
            </p:cNvCxnSpPr>
            <p:nvPr/>
          </p:nvCxnSpPr>
          <p:spPr>
            <a:xfrm flipH="1" flipV="1">
              <a:off x="10467935" y="2869332"/>
              <a:ext cx="70792" cy="105136"/>
            </a:xfrm>
            <a:prstGeom prst="straightConnector1">
              <a:avLst/>
            </a:prstGeom>
            <a:ln w="28575">
              <a:solidFill>
                <a:schemeClr val="accent2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DCA172E5-7F2A-679C-E9E4-B5DFC98EA8BF}"/>
              </a:ext>
            </a:extLst>
          </p:cNvPr>
          <p:cNvGrpSpPr/>
          <p:nvPr/>
        </p:nvGrpSpPr>
        <p:grpSpPr>
          <a:xfrm>
            <a:off x="9168661" y="2125767"/>
            <a:ext cx="1370066" cy="1431504"/>
            <a:chOff x="9168661" y="2162052"/>
            <a:chExt cx="1370066" cy="1431504"/>
          </a:xfrm>
        </p:grpSpPr>
        <p:sp>
          <p:nvSpPr>
            <p:cNvPr id="42" name="任意多边形: 形状 41">
              <a:extLst>
                <a:ext uri="{FF2B5EF4-FFF2-40B4-BE49-F238E27FC236}">
                  <a16:creationId xmlns:a16="http://schemas.microsoft.com/office/drawing/2014/main" id="{99964165-FE47-8300-4779-AA3FDA9BA231}"/>
                </a:ext>
              </a:extLst>
            </p:cNvPr>
            <p:cNvSpPr/>
            <p:nvPr/>
          </p:nvSpPr>
          <p:spPr>
            <a:xfrm>
              <a:off x="9179580" y="2162052"/>
              <a:ext cx="1359147" cy="1431504"/>
            </a:xfrm>
            <a:custGeom>
              <a:avLst/>
              <a:gdLst>
                <a:gd name="connsiteX0" fmla="*/ 754291 w 1359147"/>
                <a:gd name="connsiteY0" fmla="*/ 8314 h 1431504"/>
                <a:gd name="connsiteX1" fmla="*/ 686689 w 1359147"/>
                <a:gd name="connsiteY1" fmla="*/ 33220 h 1431504"/>
                <a:gd name="connsiteX2" fmla="*/ 633320 w 1359147"/>
                <a:gd name="connsiteY2" fmla="*/ 54567 h 1431504"/>
                <a:gd name="connsiteX3" fmla="*/ 576392 w 1359147"/>
                <a:gd name="connsiteY3" fmla="*/ 93705 h 1431504"/>
                <a:gd name="connsiteX4" fmla="*/ 540812 w 1359147"/>
                <a:gd name="connsiteY4" fmla="*/ 143517 h 1431504"/>
                <a:gd name="connsiteX5" fmla="*/ 537254 w 1359147"/>
                <a:gd name="connsiteY5" fmla="*/ 161307 h 1431504"/>
                <a:gd name="connsiteX6" fmla="*/ 519464 w 1359147"/>
                <a:gd name="connsiteY6" fmla="*/ 200444 h 1431504"/>
                <a:gd name="connsiteX7" fmla="*/ 508790 w 1359147"/>
                <a:gd name="connsiteY7" fmla="*/ 246698 h 1431504"/>
                <a:gd name="connsiteX8" fmla="*/ 519464 w 1359147"/>
                <a:gd name="connsiteY8" fmla="*/ 364111 h 1431504"/>
                <a:gd name="connsiteX9" fmla="*/ 530138 w 1359147"/>
                <a:gd name="connsiteY9" fmla="*/ 389017 h 1431504"/>
                <a:gd name="connsiteX10" fmla="*/ 544370 w 1359147"/>
                <a:gd name="connsiteY10" fmla="*/ 417481 h 1431504"/>
                <a:gd name="connsiteX11" fmla="*/ 551486 w 1359147"/>
                <a:gd name="connsiteY11" fmla="*/ 431713 h 1431504"/>
                <a:gd name="connsiteX12" fmla="*/ 583508 w 1359147"/>
                <a:gd name="connsiteY12" fmla="*/ 474409 h 1431504"/>
                <a:gd name="connsiteX13" fmla="*/ 597740 w 1359147"/>
                <a:gd name="connsiteY13" fmla="*/ 488641 h 1431504"/>
                <a:gd name="connsiteX14" fmla="*/ 626204 w 1359147"/>
                <a:gd name="connsiteY14" fmla="*/ 524220 h 1431504"/>
                <a:gd name="connsiteX15" fmla="*/ 640436 w 1359147"/>
                <a:gd name="connsiteY15" fmla="*/ 538452 h 1431504"/>
                <a:gd name="connsiteX16" fmla="*/ 651110 w 1359147"/>
                <a:gd name="connsiteY16" fmla="*/ 552684 h 1431504"/>
                <a:gd name="connsiteX17" fmla="*/ 661783 w 1359147"/>
                <a:gd name="connsiteY17" fmla="*/ 563358 h 1431504"/>
                <a:gd name="connsiteX18" fmla="*/ 668899 w 1359147"/>
                <a:gd name="connsiteY18" fmla="*/ 574032 h 1431504"/>
                <a:gd name="connsiteX19" fmla="*/ 679573 w 1359147"/>
                <a:gd name="connsiteY19" fmla="*/ 588264 h 1431504"/>
                <a:gd name="connsiteX20" fmla="*/ 686689 w 1359147"/>
                <a:gd name="connsiteY20" fmla="*/ 598938 h 1431504"/>
                <a:gd name="connsiteX21" fmla="*/ 693805 w 1359147"/>
                <a:gd name="connsiteY21" fmla="*/ 613170 h 1431504"/>
                <a:gd name="connsiteX22" fmla="*/ 725827 w 1359147"/>
                <a:gd name="connsiteY22" fmla="*/ 634518 h 1431504"/>
                <a:gd name="connsiteX23" fmla="*/ 750733 w 1359147"/>
                <a:gd name="connsiteY23" fmla="*/ 652307 h 1431504"/>
                <a:gd name="connsiteX24" fmla="*/ 764965 w 1359147"/>
                <a:gd name="connsiteY24" fmla="*/ 673655 h 1431504"/>
                <a:gd name="connsiteX25" fmla="*/ 764965 w 1359147"/>
                <a:gd name="connsiteY25" fmla="*/ 723467 h 1431504"/>
                <a:gd name="connsiteX26" fmla="*/ 754291 w 1359147"/>
                <a:gd name="connsiteY26" fmla="*/ 737699 h 1431504"/>
                <a:gd name="connsiteX27" fmla="*/ 747175 w 1359147"/>
                <a:gd name="connsiteY27" fmla="*/ 751931 h 1431504"/>
                <a:gd name="connsiteX28" fmla="*/ 740059 w 1359147"/>
                <a:gd name="connsiteY28" fmla="*/ 762605 h 1431504"/>
                <a:gd name="connsiteX29" fmla="*/ 736501 w 1359147"/>
                <a:gd name="connsiteY29" fmla="*/ 773279 h 1431504"/>
                <a:gd name="connsiteX30" fmla="*/ 725827 w 1359147"/>
                <a:gd name="connsiteY30" fmla="*/ 776837 h 1431504"/>
                <a:gd name="connsiteX31" fmla="*/ 704479 w 1359147"/>
                <a:gd name="connsiteY31" fmla="*/ 801742 h 1431504"/>
                <a:gd name="connsiteX32" fmla="*/ 676015 w 1359147"/>
                <a:gd name="connsiteY32" fmla="*/ 815974 h 1431504"/>
                <a:gd name="connsiteX33" fmla="*/ 654667 w 1359147"/>
                <a:gd name="connsiteY33" fmla="*/ 819532 h 1431504"/>
                <a:gd name="connsiteX34" fmla="*/ 615530 w 1359147"/>
                <a:gd name="connsiteY34" fmla="*/ 823090 h 1431504"/>
                <a:gd name="connsiteX35" fmla="*/ 576392 w 1359147"/>
                <a:gd name="connsiteY35" fmla="*/ 815974 h 1431504"/>
                <a:gd name="connsiteX36" fmla="*/ 537254 w 1359147"/>
                <a:gd name="connsiteY36" fmla="*/ 780395 h 1431504"/>
                <a:gd name="connsiteX37" fmla="*/ 508790 w 1359147"/>
                <a:gd name="connsiteY37" fmla="*/ 762605 h 1431504"/>
                <a:gd name="connsiteX38" fmla="*/ 491001 w 1359147"/>
                <a:gd name="connsiteY38" fmla="*/ 741257 h 1431504"/>
                <a:gd name="connsiteX39" fmla="*/ 430515 w 1359147"/>
                <a:gd name="connsiteY39" fmla="*/ 691445 h 1431504"/>
                <a:gd name="connsiteX40" fmla="*/ 394935 w 1359147"/>
                <a:gd name="connsiteY40" fmla="*/ 670097 h 1431504"/>
                <a:gd name="connsiteX41" fmla="*/ 338008 w 1359147"/>
                <a:gd name="connsiteY41" fmla="*/ 666539 h 1431504"/>
                <a:gd name="connsiteX42" fmla="*/ 131645 w 1359147"/>
                <a:gd name="connsiteY42" fmla="*/ 702119 h 1431504"/>
                <a:gd name="connsiteX43" fmla="*/ 46253 w 1359147"/>
                <a:gd name="connsiteY43" fmla="*/ 759047 h 1431504"/>
                <a:gd name="connsiteX44" fmla="*/ 17790 w 1359147"/>
                <a:gd name="connsiteY44" fmla="*/ 787511 h 1431504"/>
                <a:gd name="connsiteX45" fmla="*/ 10674 w 1359147"/>
                <a:gd name="connsiteY45" fmla="*/ 808858 h 1431504"/>
                <a:gd name="connsiteX46" fmla="*/ 7116 w 1359147"/>
                <a:gd name="connsiteY46" fmla="*/ 837322 h 1431504"/>
                <a:gd name="connsiteX47" fmla="*/ 3558 w 1359147"/>
                <a:gd name="connsiteY47" fmla="*/ 855112 h 1431504"/>
                <a:gd name="connsiteX48" fmla="*/ 0 w 1359147"/>
                <a:gd name="connsiteY48" fmla="*/ 887134 h 1431504"/>
                <a:gd name="connsiteX49" fmla="*/ 3558 w 1359147"/>
                <a:gd name="connsiteY49" fmla="*/ 1000989 h 1431504"/>
                <a:gd name="connsiteX50" fmla="*/ 7116 w 1359147"/>
                <a:gd name="connsiteY50" fmla="*/ 1015221 h 1431504"/>
                <a:gd name="connsiteX51" fmla="*/ 14232 w 1359147"/>
                <a:gd name="connsiteY51" fmla="*/ 1036569 h 1431504"/>
                <a:gd name="connsiteX52" fmla="*/ 17790 w 1359147"/>
                <a:gd name="connsiteY52" fmla="*/ 1050801 h 1431504"/>
                <a:gd name="connsiteX53" fmla="*/ 28464 w 1359147"/>
                <a:gd name="connsiteY53" fmla="*/ 1072149 h 1431504"/>
                <a:gd name="connsiteX54" fmla="*/ 32022 w 1359147"/>
                <a:gd name="connsiteY54" fmla="*/ 1089939 h 1431504"/>
                <a:gd name="connsiteX55" fmla="*/ 39138 w 1359147"/>
                <a:gd name="connsiteY55" fmla="*/ 1100613 h 1431504"/>
                <a:gd name="connsiteX56" fmla="*/ 49811 w 1359147"/>
                <a:gd name="connsiteY56" fmla="*/ 1121960 h 1431504"/>
                <a:gd name="connsiteX57" fmla="*/ 56927 w 1359147"/>
                <a:gd name="connsiteY57" fmla="*/ 1143308 h 1431504"/>
                <a:gd name="connsiteX58" fmla="*/ 67601 w 1359147"/>
                <a:gd name="connsiteY58" fmla="*/ 1153982 h 1431504"/>
                <a:gd name="connsiteX59" fmla="*/ 99623 w 1359147"/>
                <a:gd name="connsiteY59" fmla="*/ 1182446 h 1431504"/>
                <a:gd name="connsiteX60" fmla="*/ 110297 w 1359147"/>
                <a:gd name="connsiteY60" fmla="*/ 1193120 h 1431504"/>
                <a:gd name="connsiteX61" fmla="*/ 135203 w 1359147"/>
                <a:gd name="connsiteY61" fmla="*/ 1203794 h 1431504"/>
                <a:gd name="connsiteX62" fmla="*/ 160109 w 1359147"/>
                <a:gd name="connsiteY62" fmla="*/ 1221584 h 1431504"/>
                <a:gd name="connsiteX63" fmla="*/ 188573 w 1359147"/>
                <a:gd name="connsiteY63" fmla="*/ 1232258 h 1431504"/>
                <a:gd name="connsiteX64" fmla="*/ 202804 w 1359147"/>
                <a:gd name="connsiteY64" fmla="*/ 1235816 h 1431504"/>
                <a:gd name="connsiteX65" fmla="*/ 217036 w 1359147"/>
                <a:gd name="connsiteY65" fmla="*/ 1242932 h 1431504"/>
                <a:gd name="connsiteX66" fmla="*/ 245500 w 1359147"/>
                <a:gd name="connsiteY66" fmla="*/ 1246490 h 1431504"/>
                <a:gd name="connsiteX67" fmla="*/ 266848 w 1359147"/>
                <a:gd name="connsiteY67" fmla="*/ 1250048 h 1431504"/>
                <a:gd name="connsiteX68" fmla="*/ 355797 w 1359147"/>
                <a:gd name="connsiteY68" fmla="*/ 1246490 h 1431504"/>
                <a:gd name="connsiteX69" fmla="*/ 402051 w 1359147"/>
                <a:gd name="connsiteY69" fmla="*/ 1235816 h 1431504"/>
                <a:gd name="connsiteX70" fmla="*/ 426957 w 1359147"/>
                <a:gd name="connsiteY70" fmla="*/ 1228700 h 1431504"/>
                <a:gd name="connsiteX71" fmla="*/ 441189 w 1359147"/>
                <a:gd name="connsiteY71" fmla="*/ 1225142 h 1431504"/>
                <a:gd name="connsiteX72" fmla="*/ 480327 w 1359147"/>
                <a:gd name="connsiteY72" fmla="*/ 1207352 h 1431504"/>
                <a:gd name="connsiteX73" fmla="*/ 519464 w 1359147"/>
                <a:gd name="connsiteY73" fmla="*/ 1186004 h 1431504"/>
                <a:gd name="connsiteX74" fmla="*/ 547928 w 1359147"/>
                <a:gd name="connsiteY74" fmla="*/ 1175330 h 1431504"/>
                <a:gd name="connsiteX75" fmla="*/ 579950 w 1359147"/>
                <a:gd name="connsiteY75" fmla="*/ 1139750 h 1431504"/>
                <a:gd name="connsiteX76" fmla="*/ 597740 w 1359147"/>
                <a:gd name="connsiteY76" fmla="*/ 1104170 h 1431504"/>
                <a:gd name="connsiteX77" fmla="*/ 601298 w 1359147"/>
                <a:gd name="connsiteY77" fmla="*/ 1018779 h 1431504"/>
                <a:gd name="connsiteX78" fmla="*/ 636878 w 1359147"/>
                <a:gd name="connsiteY78" fmla="*/ 954735 h 1431504"/>
                <a:gd name="connsiteX79" fmla="*/ 665341 w 1359147"/>
                <a:gd name="connsiteY79" fmla="*/ 904924 h 1431504"/>
                <a:gd name="connsiteX80" fmla="*/ 672457 w 1359147"/>
                <a:gd name="connsiteY80" fmla="*/ 890692 h 1431504"/>
                <a:gd name="connsiteX81" fmla="*/ 718711 w 1359147"/>
                <a:gd name="connsiteY81" fmla="*/ 851554 h 1431504"/>
                <a:gd name="connsiteX82" fmla="*/ 736501 w 1359147"/>
                <a:gd name="connsiteY82" fmla="*/ 847996 h 1431504"/>
                <a:gd name="connsiteX83" fmla="*/ 779197 w 1359147"/>
                <a:gd name="connsiteY83" fmla="*/ 837322 h 1431504"/>
                <a:gd name="connsiteX84" fmla="*/ 807660 w 1359147"/>
                <a:gd name="connsiteY84" fmla="*/ 847996 h 1431504"/>
                <a:gd name="connsiteX85" fmla="*/ 811218 w 1359147"/>
                <a:gd name="connsiteY85" fmla="*/ 858670 h 1431504"/>
                <a:gd name="connsiteX86" fmla="*/ 818334 w 1359147"/>
                <a:gd name="connsiteY86" fmla="*/ 876460 h 1431504"/>
                <a:gd name="connsiteX87" fmla="*/ 821892 w 1359147"/>
                <a:gd name="connsiteY87" fmla="*/ 904924 h 1431504"/>
                <a:gd name="connsiteX88" fmla="*/ 804103 w 1359147"/>
                <a:gd name="connsiteY88" fmla="*/ 983199 h 1431504"/>
                <a:gd name="connsiteX89" fmla="*/ 796987 w 1359147"/>
                <a:gd name="connsiteY89" fmla="*/ 1015221 h 1431504"/>
                <a:gd name="connsiteX90" fmla="*/ 779197 w 1359147"/>
                <a:gd name="connsiteY90" fmla="*/ 1050801 h 1431504"/>
                <a:gd name="connsiteX91" fmla="*/ 772081 w 1359147"/>
                <a:gd name="connsiteY91" fmla="*/ 1068591 h 1431504"/>
                <a:gd name="connsiteX92" fmla="*/ 768523 w 1359147"/>
                <a:gd name="connsiteY92" fmla="*/ 1089939 h 1431504"/>
                <a:gd name="connsiteX93" fmla="*/ 764965 w 1359147"/>
                <a:gd name="connsiteY93" fmla="*/ 1104170 h 1431504"/>
                <a:gd name="connsiteX94" fmla="*/ 757849 w 1359147"/>
                <a:gd name="connsiteY94" fmla="*/ 1193120 h 1431504"/>
                <a:gd name="connsiteX95" fmla="*/ 764965 w 1359147"/>
                <a:gd name="connsiteY95" fmla="*/ 1271395 h 1431504"/>
                <a:gd name="connsiteX96" fmla="*/ 775639 w 1359147"/>
                <a:gd name="connsiteY96" fmla="*/ 1289185 h 1431504"/>
                <a:gd name="connsiteX97" fmla="*/ 807660 w 1359147"/>
                <a:gd name="connsiteY97" fmla="*/ 1314091 h 1431504"/>
                <a:gd name="connsiteX98" fmla="*/ 871704 w 1359147"/>
                <a:gd name="connsiteY98" fmla="*/ 1342555 h 1431504"/>
                <a:gd name="connsiteX99" fmla="*/ 921516 w 1359147"/>
                <a:gd name="connsiteY99" fmla="*/ 1395925 h 1431504"/>
                <a:gd name="connsiteX100" fmla="*/ 939306 w 1359147"/>
                <a:gd name="connsiteY100" fmla="*/ 1406599 h 1431504"/>
                <a:gd name="connsiteX101" fmla="*/ 996233 w 1359147"/>
                <a:gd name="connsiteY101" fmla="*/ 1420830 h 1431504"/>
                <a:gd name="connsiteX102" fmla="*/ 1010465 w 1359147"/>
                <a:gd name="connsiteY102" fmla="*/ 1424388 h 1431504"/>
                <a:gd name="connsiteX103" fmla="*/ 1021139 w 1359147"/>
                <a:gd name="connsiteY103" fmla="*/ 1427946 h 1431504"/>
                <a:gd name="connsiteX104" fmla="*/ 1081625 w 1359147"/>
                <a:gd name="connsiteY104" fmla="*/ 1431504 h 1431504"/>
                <a:gd name="connsiteX105" fmla="*/ 1170574 w 1359147"/>
                <a:gd name="connsiteY105" fmla="*/ 1427946 h 1431504"/>
                <a:gd name="connsiteX106" fmla="*/ 1220386 w 1359147"/>
                <a:gd name="connsiteY106" fmla="*/ 1420830 h 1431504"/>
                <a:gd name="connsiteX107" fmla="*/ 1238176 w 1359147"/>
                <a:gd name="connsiteY107" fmla="*/ 1413714 h 1431504"/>
                <a:gd name="connsiteX108" fmla="*/ 1252408 w 1359147"/>
                <a:gd name="connsiteY108" fmla="*/ 1410156 h 1431504"/>
                <a:gd name="connsiteX109" fmla="*/ 1280871 w 1359147"/>
                <a:gd name="connsiteY109" fmla="*/ 1395925 h 1431504"/>
                <a:gd name="connsiteX110" fmla="*/ 1302219 w 1359147"/>
                <a:gd name="connsiteY110" fmla="*/ 1388809 h 1431504"/>
                <a:gd name="connsiteX111" fmla="*/ 1330683 w 1359147"/>
                <a:gd name="connsiteY111" fmla="*/ 1374577 h 1431504"/>
                <a:gd name="connsiteX112" fmla="*/ 1344915 w 1359147"/>
                <a:gd name="connsiteY112" fmla="*/ 1342555 h 1431504"/>
                <a:gd name="connsiteX113" fmla="*/ 1355589 w 1359147"/>
                <a:gd name="connsiteY113" fmla="*/ 1321207 h 1431504"/>
                <a:gd name="connsiteX114" fmla="*/ 1359147 w 1359147"/>
                <a:gd name="connsiteY114" fmla="*/ 1260721 h 1431504"/>
                <a:gd name="connsiteX115" fmla="*/ 1352031 w 1359147"/>
                <a:gd name="connsiteY115" fmla="*/ 1136192 h 1431504"/>
                <a:gd name="connsiteX116" fmla="*/ 1337799 w 1359147"/>
                <a:gd name="connsiteY116" fmla="*/ 1114844 h 1431504"/>
                <a:gd name="connsiteX117" fmla="*/ 1327125 w 1359147"/>
                <a:gd name="connsiteY117" fmla="*/ 1100613 h 1431504"/>
                <a:gd name="connsiteX118" fmla="*/ 1298661 w 1359147"/>
                <a:gd name="connsiteY118" fmla="*/ 1079265 h 1431504"/>
                <a:gd name="connsiteX119" fmla="*/ 1284429 w 1359147"/>
                <a:gd name="connsiteY119" fmla="*/ 1072149 h 1431504"/>
                <a:gd name="connsiteX120" fmla="*/ 1259524 w 1359147"/>
                <a:gd name="connsiteY120" fmla="*/ 1040127 h 1431504"/>
                <a:gd name="connsiteX121" fmla="*/ 1255966 w 1359147"/>
                <a:gd name="connsiteY121" fmla="*/ 1029453 h 1431504"/>
                <a:gd name="connsiteX122" fmla="*/ 1241734 w 1359147"/>
                <a:gd name="connsiteY122" fmla="*/ 1008105 h 1431504"/>
                <a:gd name="connsiteX123" fmla="*/ 1238176 w 1359147"/>
                <a:gd name="connsiteY123" fmla="*/ 997431 h 1431504"/>
                <a:gd name="connsiteX124" fmla="*/ 1227502 w 1359147"/>
                <a:gd name="connsiteY124" fmla="*/ 986757 h 1431504"/>
                <a:gd name="connsiteX125" fmla="*/ 1209712 w 1359147"/>
                <a:gd name="connsiteY125" fmla="*/ 965409 h 1431504"/>
                <a:gd name="connsiteX126" fmla="*/ 1191922 w 1359147"/>
                <a:gd name="connsiteY126" fmla="*/ 947620 h 1431504"/>
                <a:gd name="connsiteX127" fmla="*/ 1170574 w 1359147"/>
                <a:gd name="connsiteY127" fmla="*/ 915598 h 1431504"/>
                <a:gd name="connsiteX128" fmla="*/ 1159900 w 1359147"/>
                <a:gd name="connsiteY128" fmla="*/ 912040 h 1431504"/>
                <a:gd name="connsiteX129" fmla="*/ 1142110 w 1359147"/>
                <a:gd name="connsiteY129" fmla="*/ 901366 h 1431504"/>
                <a:gd name="connsiteX130" fmla="*/ 1095857 w 1359147"/>
                <a:gd name="connsiteY130" fmla="*/ 897808 h 1431504"/>
                <a:gd name="connsiteX131" fmla="*/ 996233 w 1359147"/>
                <a:gd name="connsiteY131" fmla="*/ 890692 h 1431504"/>
                <a:gd name="connsiteX132" fmla="*/ 942864 w 1359147"/>
                <a:gd name="connsiteY132" fmla="*/ 876460 h 1431504"/>
                <a:gd name="connsiteX133" fmla="*/ 925074 w 1359147"/>
                <a:gd name="connsiteY133" fmla="*/ 858670 h 1431504"/>
                <a:gd name="connsiteX134" fmla="*/ 907284 w 1359147"/>
                <a:gd name="connsiteY134" fmla="*/ 844438 h 1431504"/>
                <a:gd name="connsiteX135" fmla="*/ 893052 w 1359147"/>
                <a:gd name="connsiteY135" fmla="*/ 819532 h 1431504"/>
                <a:gd name="connsiteX136" fmla="*/ 885936 w 1359147"/>
                <a:gd name="connsiteY136" fmla="*/ 794627 h 1431504"/>
                <a:gd name="connsiteX137" fmla="*/ 878820 w 1359147"/>
                <a:gd name="connsiteY137" fmla="*/ 719909 h 1431504"/>
                <a:gd name="connsiteX138" fmla="*/ 885936 w 1359147"/>
                <a:gd name="connsiteY138" fmla="*/ 673655 h 1431504"/>
                <a:gd name="connsiteX139" fmla="*/ 932190 w 1359147"/>
                <a:gd name="connsiteY139" fmla="*/ 652307 h 1431504"/>
                <a:gd name="connsiteX140" fmla="*/ 953538 w 1359147"/>
                <a:gd name="connsiteY140" fmla="*/ 634518 h 1431504"/>
                <a:gd name="connsiteX141" fmla="*/ 971327 w 1359147"/>
                <a:gd name="connsiteY141" fmla="*/ 627402 h 1431504"/>
                <a:gd name="connsiteX142" fmla="*/ 989117 w 1359147"/>
                <a:gd name="connsiteY142" fmla="*/ 616728 h 1431504"/>
                <a:gd name="connsiteX143" fmla="*/ 999791 w 1359147"/>
                <a:gd name="connsiteY143" fmla="*/ 613170 h 1431504"/>
                <a:gd name="connsiteX144" fmla="*/ 1035371 w 1359147"/>
                <a:gd name="connsiteY144" fmla="*/ 595380 h 1431504"/>
                <a:gd name="connsiteX145" fmla="*/ 1095857 w 1359147"/>
                <a:gd name="connsiteY145" fmla="*/ 563358 h 1431504"/>
                <a:gd name="connsiteX146" fmla="*/ 1149226 w 1359147"/>
                <a:gd name="connsiteY146" fmla="*/ 513546 h 1431504"/>
                <a:gd name="connsiteX147" fmla="*/ 1167016 w 1359147"/>
                <a:gd name="connsiteY147" fmla="*/ 485083 h 1431504"/>
                <a:gd name="connsiteX148" fmla="*/ 1188364 w 1359147"/>
                <a:gd name="connsiteY148" fmla="*/ 442387 h 1431504"/>
                <a:gd name="connsiteX149" fmla="*/ 1213270 w 1359147"/>
                <a:gd name="connsiteY149" fmla="*/ 389017 h 1431504"/>
                <a:gd name="connsiteX150" fmla="*/ 1213270 w 1359147"/>
                <a:gd name="connsiteY150" fmla="*/ 268046 h 1431504"/>
                <a:gd name="connsiteX151" fmla="*/ 1206154 w 1359147"/>
                <a:gd name="connsiteY151" fmla="*/ 207560 h 1431504"/>
                <a:gd name="connsiteX152" fmla="*/ 1191922 w 1359147"/>
                <a:gd name="connsiteY152" fmla="*/ 157749 h 1431504"/>
                <a:gd name="connsiteX153" fmla="*/ 1167016 w 1359147"/>
                <a:gd name="connsiteY153" fmla="*/ 122169 h 1431504"/>
                <a:gd name="connsiteX154" fmla="*/ 1156342 w 1359147"/>
                <a:gd name="connsiteY154" fmla="*/ 115053 h 1431504"/>
                <a:gd name="connsiteX155" fmla="*/ 1138552 w 1359147"/>
                <a:gd name="connsiteY155" fmla="*/ 100821 h 1431504"/>
                <a:gd name="connsiteX156" fmla="*/ 1078067 w 1359147"/>
                <a:gd name="connsiteY156" fmla="*/ 72357 h 1431504"/>
                <a:gd name="connsiteX157" fmla="*/ 1063835 w 1359147"/>
                <a:gd name="connsiteY157" fmla="*/ 65241 h 1431504"/>
                <a:gd name="connsiteX158" fmla="*/ 1053161 w 1359147"/>
                <a:gd name="connsiteY158" fmla="*/ 61683 h 1431504"/>
                <a:gd name="connsiteX159" fmla="*/ 1042487 w 1359147"/>
                <a:gd name="connsiteY159" fmla="*/ 54567 h 1431504"/>
                <a:gd name="connsiteX160" fmla="*/ 1031813 w 1359147"/>
                <a:gd name="connsiteY160" fmla="*/ 51009 h 1431504"/>
                <a:gd name="connsiteX161" fmla="*/ 989117 w 1359147"/>
                <a:gd name="connsiteY161" fmla="*/ 26104 h 1431504"/>
                <a:gd name="connsiteX162" fmla="*/ 960653 w 1359147"/>
                <a:gd name="connsiteY162" fmla="*/ 18988 h 1431504"/>
                <a:gd name="connsiteX163" fmla="*/ 939306 w 1359147"/>
                <a:gd name="connsiteY163" fmla="*/ 15430 h 1431504"/>
                <a:gd name="connsiteX164" fmla="*/ 868146 w 1359147"/>
                <a:gd name="connsiteY164" fmla="*/ 1198 h 1431504"/>
                <a:gd name="connsiteX165" fmla="*/ 754291 w 1359147"/>
                <a:gd name="connsiteY165" fmla="*/ 8314 h 1431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</a:cxnLst>
              <a:rect l="l" t="t" r="r" b="b"/>
              <a:pathLst>
                <a:path w="1359147" h="1431504">
                  <a:moveTo>
                    <a:pt x="754291" y="8314"/>
                  </a:moveTo>
                  <a:cubicBezTo>
                    <a:pt x="724048" y="13651"/>
                    <a:pt x="747335" y="5654"/>
                    <a:pt x="686689" y="33220"/>
                  </a:cubicBezTo>
                  <a:cubicBezTo>
                    <a:pt x="683050" y="34874"/>
                    <a:pt x="644500" y="46741"/>
                    <a:pt x="633320" y="54567"/>
                  </a:cubicBezTo>
                  <a:cubicBezTo>
                    <a:pt x="558716" y="106790"/>
                    <a:pt x="683570" y="29398"/>
                    <a:pt x="576392" y="93705"/>
                  </a:cubicBezTo>
                  <a:cubicBezTo>
                    <a:pt x="544615" y="133427"/>
                    <a:pt x="554720" y="115700"/>
                    <a:pt x="540812" y="143517"/>
                  </a:cubicBezTo>
                  <a:cubicBezTo>
                    <a:pt x="539626" y="149447"/>
                    <a:pt x="538992" y="155515"/>
                    <a:pt x="537254" y="161307"/>
                  </a:cubicBezTo>
                  <a:cubicBezTo>
                    <a:pt x="533477" y="173897"/>
                    <a:pt x="525155" y="189063"/>
                    <a:pt x="519464" y="200444"/>
                  </a:cubicBezTo>
                  <a:cubicBezTo>
                    <a:pt x="510881" y="234775"/>
                    <a:pt x="514266" y="219318"/>
                    <a:pt x="508790" y="246698"/>
                  </a:cubicBezTo>
                  <a:cubicBezTo>
                    <a:pt x="510552" y="285470"/>
                    <a:pt x="508893" y="326055"/>
                    <a:pt x="519464" y="364111"/>
                  </a:cubicBezTo>
                  <a:cubicBezTo>
                    <a:pt x="521881" y="372814"/>
                    <a:pt x="526318" y="380832"/>
                    <a:pt x="530138" y="389017"/>
                  </a:cubicBezTo>
                  <a:cubicBezTo>
                    <a:pt x="534624" y="398630"/>
                    <a:pt x="539626" y="407993"/>
                    <a:pt x="544370" y="417481"/>
                  </a:cubicBezTo>
                  <a:cubicBezTo>
                    <a:pt x="546742" y="422225"/>
                    <a:pt x="548403" y="427397"/>
                    <a:pt x="551486" y="431713"/>
                  </a:cubicBezTo>
                  <a:cubicBezTo>
                    <a:pt x="561107" y="445182"/>
                    <a:pt x="572269" y="461765"/>
                    <a:pt x="583508" y="474409"/>
                  </a:cubicBezTo>
                  <a:cubicBezTo>
                    <a:pt x="587965" y="479423"/>
                    <a:pt x="593374" y="483547"/>
                    <a:pt x="597740" y="488641"/>
                  </a:cubicBezTo>
                  <a:cubicBezTo>
                    <a:pt x="607624" y="500172"/>
                    <a:pt x="615464" y="513480"/>
                    <a:pt x="626204" y="524220"/>
                  </a:cubicBezTo>
                  <a:cubicBezTo>
                    <a:pt x="630948" y="528964"/>
                    <a:pt x="636018" y="533403"/>
                    <a:pt x="640436" y="538452"/>
                  </a:cubicBezTo>
                  <a:cubicBezTo>
                    <a:pt x="644341" y="542915"/>
                    <a:pt x="647251" y="548182"/>
                    <a:pt x="651110" y="552684"/>
                  </a:cubicBezTo>
                  <a:cubicBezTo>
                    <a:pt x="654384" y="556504"/>
                    <a:pt x="658562" y="559493"/>
                    <a:pt x="661783" y="563358"/>
                  </a:cubicBezTo>
                  <a:cubicBezTo>
                    <a:pt x="664520" y="566643"/>
                    <a:pt x="666414" y="570552"/>
                    <a:pt x="668899" y="574032"/>
                  </a:cubicBezTo>
                  <a:cubicBezTo>
                    <a:pt x="672346" y="578857"/>
                    <a:pt x="676126" y="583439"/>
                    <a:pt x="679573" y="588264"/>
                  </a:cubicBezTo>
                  <a:cubicBezTo>
                    <a:pt x="682058" y="591744"/>
                    <a:pt x="684567" y="595225"/>
                    <a:pt x="686689" y="598938"/>
                  </a:cubicBezTo>
                  <a:cubicBezTo>
                    <a:pt x="689320" y="603543"/>
                    <a:pt x="689880" y="609602"/>
                    <a:pt x="693805" y="613170"/>
                  </a:cubicBezTo>
                  <a:cubicBezTo>
                    <a:pt x="703297" y="621799"/>
                    <a:pt x="714353" y="628781"/>
                    <a:pt x="725827" y="634518"/>
                  </a:cubicBezTo>
                  <a:cubicBezTo>
                    <a:pt x="739029" y="641119"/>
                    <a:pt x="741555" y="640507"/>
                    <a:pt x="750733" y="652307"/>
                  </a:cubicBezTo>
                  <a:cubicBezTo>
                    <a:pt x="755984" y="659058"/>
                    <a:pt x="764965" y="673655"/>
                    <a:pt x="764965" y="673655"/>
                  </a:cubicBezTo>
                  <a:cubicBezTo>
                    <a:pt x="768229" y="693236"/>
                    <a:pt x="771892" y="702687"/>
                    <a:pt x="764965" y="723467"/>
                  </a:cubicBezTo>
                  <a:cubicBezTo>
                    <a:pt x="763090" y="729093"/>
                    <a:pt x="757434" y="732670"/>
                    <a:pt x="754291" y="737699"/>
                  </a:cubicBezTo>
                  <a:cubicBezTo>
                    <a:pt x="751480" y="742197"/>
                    <a:pt x="749806" y="747326"/>
                    <a:pt x="747175" y="751931"/>
                  </a:cubicBezTo>
                  <a:cubicBezTo>
                    <a:pt x="745053" y="755644"/>
                    <a:pt x="741971" y="758780"/>
                    <a:pt x="740059" y="762605"/>
                  </a:cubicBezTo>
                  <a:cubicBezTo>
                    <a:pt x="738382" y="765960"/>
                    <a:pt x="739153" y="770627"/>
                    <a:pt x="736501" y="773279"/>
                  </a:cubicBezTo>
                  <a:cubicBezTo>
                    <a:pt x="733849" y="775931"/>
                    <a:pt x="729385" y="775651"/>
                    <a:pt x="725827" y="776837"/>
                  </a:cubicBezTo>
                  <a:cubicBezTo>
                    <a:pt x="717973" y="787310"/>
                    <a:pt x="714392" y="793481"/>
                    <a:pt x="704479" y="801742"/>
                  </a:cubicBezTo>
                  <a:cubicBezTo>
                    <a:pt x="696551" y="808348"/>
                    <a:pt x="685737" y="813323"/>
                    <a:pt x="676015" y="815974"/>
                  </a:cubicBezTo>
                  <a:cubicBezTo>
                    <a:pt x="669055" y="817872"/>
                    <a:pt x="661832" y="818689"/>
                    <a:pt x="654667" y="819532"/>
                  </a:cubicBezTo>
                  <a:cubicBezTo>
                    <a:pt x="641657" y="821063"/>
                    <a:pt x="628576" y="821904"/>
                    <a:pt x="615530" y="823090"/>
                  </a:cubicBezTo>
                  <a:cubicBezTo>
                    <a:pt x="602484" y="820718"/>
                    <a:pt x="588376" y="821650"/>
                    <a:pt x="576392" y="815974"/>
                  </a:cubicBezTo>
                  <a:cubicBezTo>
                    <a:pt x="542394" y="799870"/>
                    <a:pt x="557540" y="795148"/>
                    <a:pt x="537254" y="780395"/>
                  </a:cubicBezTo>
                  <a:cubicBezTo>
                    <a:pt x="528205" y="773814"/>
                    <a:pt x="517331" y="769832"/>
                    <a:pt x="508790" y="762605"/>
                  </a:cubicBezTo>
                  <a:cubicBezTo>
                    <a:pt x="501719" y="756622"/>
                    <a:pt x="497284" y="748063"/>
                    <a:pt x="491001" y="741257"/>
                  </a:cubicBezTo>
                  <a:cubicBezTo>
                    <a:pt x="466847" y="715090"/>
                    <a:pt x="462163" y="712016"/>
                    <a:pt x="430515" y="691445"/>
                  </a:cubicBezTo>
                  <a:cubicBezTo>
                    <a:pt x="418918" y="683907"/>
                    <a:pt x="408290" y="673693"/>
                    <a:pt x="394935" y="670097"/>
                  </a:cubicBezTo>
                  <a:cubicBezTo>
                    <a:pt x="376576" y="665154"/>
                    <a:pt x="356984" y="667725"/>
                    <a:pt x="338008" y="666539"/>
                  </a:cubicBezTo>
                  <a:cubicBezTo>
                    <a:pt x="149521" y="674734"/>
                    <a:pt x="222199" y="643259"/>
                    <a:pt x="131645" y="702119"/>
                  </a:cubicBezTo>
                  <a:cubicBezTo>
                    <a:pt x="108922" y="716889"/>
                    <a:pt x="60394" y="744905"/>
                    <a:pt x="46253" y="759047"/>
                  </a:cubicBezTo>
                  <a:lnTo>
                    <a:pt x="17790" y="787511"/>
                  </a:lnTo>
                  <a:cubicBezTo>
                    <a:pt x="15418" y="794627"/>
                    <a:pt x="11604" y="801415"/>
                    <a:pt x="10674" y="808858"/>
                  </a:cubicBezTo>
                  <a:cubicBezTo>
                    <a:pt x="9488" y="818346"/>
                    <a:pt x="8570" y="827871"/>
                    <a:pt x="7116" y="837322"/>
                  </a:cubicBezTo>
                  <a:cubicBezTo>
                    <a:pt x="6196" y="843299"/>
                    <a:pt x="4413" y="849125"/>
                    <a:pt x="3558" y="855112"/>
                  </a:cubicBezTo>
                  <a:cubicBezTo>
                    <a:pt x="2039" y="865744"/>
                    <a:pt x="1186" y="876460"/>
                    <a:pt x="0" y="887134"/>
                  </a:cubicBezTo>
                  <a:cubicBezTo>
                    <a:pt x="1186" y="925086"/>
                    <a:pt x="1452" y="963077"/>
                    <a:pt x="3558" y="1000989"/>
                  </a:cubicBezTo>
                  <a:cubicBezTo>
                    <a:pt x="3829" y="1005871"/>
                    <a:pt x="5711" y="1010537"/>
                    <a:pt x="7116" y="1015221"/>
                  </a:cubicBezTo>
                  <a:cubicBezTo>
                    <a:pt x="9271" y="1022406"/>
                    <a:pt x="12413" y="1029292"/>
                    <a:pt x="14232" y="1036569"/>
                  </a:cubicBezTo>
                  <a:cubicBezTo>
                    <a:pt x="15418" y="1041313"/>
                    <a:pt x="15974" y="1046261"/>
                    <a:pt x="17790" y="1050801"/>
                  </a:cubicBezTo>
                  <a:cubicBezTo>
                    <a:pt x="20745" y="1058188"/>
                    <a:pt x="24906" y="1065033"/>
                    <a:pt x="28464" y="1072149"/>
                  </a:cubicBezTo>
                  <a:cubicBezTo>
                    <a:pt x="29650" y="1078079"/>
                    <a:pt x="29899" y="1084277"/>
                    <a:pt x="32022" y="1089939"/>
                  </a:cubicBezTo>
                  <a:cubicBezTo>
                    <a:pt x="33523" y="1093943"/>
                    <a:pt x="37061" y="1096875"/>
                    <a:pt x="39138" y="1100613"/>
                  </a:cubicBezTo>
                  <a:cubicBezTo>
                    <a:pt x="43001" y="1107567"/>
                    <a:pt x="46751" y="1114616"/>
                    <a:pt x="49811" y="1121960"/>
                  </a:cubicBezTo>
                  <a:cubicBezTo>
                    <a:pt x="52696" y="1128884"/>
                    <a:pt x="53284" y="1136751"/>
                    <a:pt x="56927" y="1143308"/>
                  </a:cubicBezTo>
                  <a:cubicBezTo>
                    <a:pt x="59371" y="1147707"/>
                    <a:pt x="64326" y="1150162"/>
                    <a:pt x="67601" y="1153982"/>
                  </a:cubicBezTo>
                  <a:cubicBezTo>
                    <a:pt x="95387" y="1186399"/>
                    <a:pt x="56063" y="1148566"/>
                    <a:pt x="99623" y="1182446"/>
                  </a:cubicBezTo>
                  <a:cubicBezTo>
                    <a:pt x="103595" y="1185535"/>
                    <a:pt x="105982" y="1190531"/>
                    <a:pt x="110297" y="1193120"/>
                  </a:cubicBezTo>
                  <a:cubicBezTo>
                    <a:pt x="118042" y="1197767"/>
                    <a:pt x="127274" y="1199469"/>
                    <a:pt x="135203" y="1203794"/>
                  </a:cubicBezTo>
                  <a:cubicBezTo>
                    <a:pt x="152931" y="1213464"/>
                    <a:pt x="144447" y="1213753"/>
                    <a:pt x="160109" y="1221584"/>
                  </a:cubicBezTo>
                  <a:cubicBezTo>
                    <a:pt x="165123" y="1224091"/>
                    <a:pt x="181387" y="1230205"/>
                    <a:pt x="188573" y="1232258"/>
                  </a:cubicBezTo>
                  <a:cubicBezTo>
                    <a:pt x="193275" y="1233601"/>
                    <a:pt x="198226" y="1234099"/>
                    <a:pt x="202804" y="1235816"/>
                  </a:cubicBezTo>
                  <a:cubicBezTo>
                    <a:pt x="207770" y="1237678"/>
                    <a:pt x="211890" y="1241646"/>
                    <a:pt x="217036" y="1242932"/>
                  </a:cubicBezTo>
                  <a:cubicBezTo>
                    <a:pt x="226312" y="1245251"/>
                    <a:pt x="236034" y="1245138"/>
                    <a:pt x="245500" y="1246490"/>
                  </a:cubicBezTo>
                  <a:cubicBezTo>
                    <a:pt x="252642" y="1247510"/>
                    <a:pt x="259732" y="1248862"/>
                    <a:pt x="266848" y="1250048"/>
                  </a:cubicBezTo>
                  <a:cubicBezTo>
                    <a:pt x="296498" y="1248862"/>
                    <a:pt x="326287" y="1249596"/>
                    <a:pt x="355797" y="1246490"/>
                  </a:cubicBezTo>
                  <a:cubicBezTo>
                    <a:pt x="371533" y="1244834"/>
                    <a:pt x="386700" y="1239654"/>
                    <a:pt x="402051" y="1235816"/>
                  </a:cubicBezTo>
                  <a:cubicBezTo>
                    <a:pt x="410427" y="1233722"/>
                    <a:pt x="418627" y="1230972"/>
                    <a:pt x="426957" y="1228700"/>
                  </a:cubicBezTo>
                  <a:cubicBezTo>
                    <a:pt x="431675" y="1227413"/>
                    <a:pt x="436649" y="1226958"/>
                    <a:pt x="441189" y="1225142"/>
                  </a:cubicBezTo>
                  <a:cubicBezTo>
                    <a:pt x="454495" y="1219820"/>
                    <a:pt x="467509" y="1213761"/>
                    <a:pt x="480327" y="1207352"/>
                  </a:cubicBezTo>
                  <a:cubicBezTo>
                    <a:pt x="493618" y="1200706"/>
                    <a:pt x="506034" y="1192366"/>
                    <a:pt x="519464" y="1186004"/>
                  </a:cubicBezTo>
                  <a:cubicBezTo>
                    <a:pt x="528622" y="1181666"/>
                    <a:pt x="538865" y="1179862"/>
                    <a:pt x="547928" y="1175330"/>
                  </a:cubicBezTo>
                  <a:cubicBezTo>
                    <a:pt x="562571" y="1168009"/>
                    <a:pt x="572049" y="1153182"/>
                    <a:pt x="579950" y="1139750"/>
                  </a:cubicBezTo>
                  <a:cubicBezTo>
                    <a:pt x="586673" y="1128321"/>
                    <a:pt x="597740" y="1104170"/>
                    <a:pt x="597740" y="1104170"/>
                  </a:cubicBezTo>
                  <a:cubicBezTo>
                    <a:pt x="598926" y="1075706"/>
                    <a:pt x="597153" y="1046964"/>
                    <a:pt x="601298" y="1018779"/>
                  </a:cubicBezTo>
                  <a:cubicBezTo>
                    <a:pt x="606644" y="982426"/>
                    <a:pt x="620206" y="983912"/>
                    <a:pt x="636878" y="954735"/>
                  </a:cubicBezTo>
                  <a:cubicBezTo>
                    <a:pt x="646366" y="938131"/>
                    <a:pt x="656789" y="922028"/>
                    <a:pt x="665341" y="904924"/>
                  </a:cubicBezTo>
                  <a:cubicBezTo>
                    <a:pt x="667713" y="900180"/>
                    <a:pt x="669061" y="894767"/>
                    <a:pt x="672457" y="890692"/>
                  </a:cubicBezTo>
                  <a:cubicBezTo>
                    <a:pt x="683262" y="877726"/>
                    <a:pt x="701037" y="858624"/>
                    <a:pt x="718711" y="851554"/>
                  </a:cubicBezTo>
                  <a:cubicBezTo>
                    <a:pt x="724326" y="849308"/>
                    <a:pt x="730709" y="849734"/>
                    <a:pt x="736501" y="847996"/>
                  </a:cubicBezTo>
                  <a:cubicBezTo>
                    <a:pt x="778353" y="835440"/>
                    <a:pt x="726597" y="844836"/>
                    <a:pt x="779197" y="837322"/>
                  </a:cubicBezTo>
                  <a:cubicBezTo>
                    <a:pt x="788685" y="840880"/>
                    <a:pt x="799229" y="842375"/>
                    <a:pt x="807660" y="847996"/>
                  </a:cubicBezTo>
                  <a:cubicBezTo>
                    <a:pt x="810781" y="850076"/>
                    <a:pt x="809901" y="855158"/>
                    <a:pt x="811218" y="858670"/>
                  </a:cubicBezTo>
                  <a:cubicBezTo>
                    <a:pt x="813461" y="864650"/>
                    <a:pt x="815962" y="870530"/>
                    <a:pt x="818334" y="876460"/>
                  </a:cubicBezTo>
                  <a:cubicBezTo>
                    <a:pt x="819520" y="885948"/>
                    <a:pt x="822347" y="895373"/>
                    <a:pt x="821892" y="904924"/>
                  </a:cubicBezTo>
                  <a:cubicBezTo>
                    <a:pt x="819675" y="951484"/>
                    <a:pt x="814942" y="944179"/>
                    <a:pt x="804103" y="983199"/>
                  </a:cubicBezTo>
                  <a:cubicBezTo>
                    <a:pt x="801177" y="993735"/>
                    <a:pt x="800767" y="1004961"/>
                    <a:pt x="796987" y="1015221"/>
                  </a:cubicBezTo>
                  <a:cubicBezTo>
                    <a:pt x="792403" y="1027663"/>
                    <a:pt x="784804" y="1038785"/>
                    <a:pt x="779197" y="1050801"/>
                  </a:cubicBezTo>
                  <a:cubicBezTo>
                    <a:pt x="776496" y="1056589"/>
                    <a:pt x="774453" y="1062661"/>
                    <a:pt x="772081" y="1068591"/>
                  </a:cubicBezTo>
                  <a:cubicBezTo>
                    <a:pt x="770895" y="1075707"/>
                    <a:pt x="769938" y="1082865"/>
                    <a:pt x="768523" y="1089939"/>
                  </a:cubicBezTo>
                  <a:cubicBezTo>
                    <a:pt x="767564" y="1094734"/>
                    <a:pt x="765371" y="1099297"/>
                    <a:pt x="764965" y="1104170"/>
                  </a:cubicBezTo>
                  <a:cubicBezTo>
                    <a:pt x="756693" y="1203428"/>
                    <a:pt x="767188" y="1146425"/>
                    <a:pt x="757849" y="1193120"/>
                  </a:cubicBezTo>
                  <a:cubicBezTo>
                    <a:pt x="760221" y="1219212"/>
                    <a:pt x="760194" y="1245634"/>
                    <a:pt x="764965" y="1271395"/>
                  </a:cubicBezTo>
                  <a:cubicBezTo>
                    <a:pt x="766224" y="1278195"/>
                    <a:pt x="770749" y="1284295"/>
                    <a:pt x="775639" y="1289185"/>
                  </a:cubicBezTo>
                  <a:cubicBezTo>
                    <a:pt x="785201" y="1298747"/>
                    <a:pt x="795958" y="1307316"/>
                    <a:pt x="807660" y="1314091"/>
                  </a:cubicBezTo>
                  <a:cubicBezTo>
                    <a:pt x="924121" y="1381517"/>
                    <a:pt x="772827" y="1281707"/>
                    <a:pt x="871704" y="1342555"/>
                  </a:cubicBezTo>
                  <a:cubicBezTo>
                    <a:pt x="897386" y="1358360"/>
                    <a:pt x="896383" y="1370792"/>
                    <a:pt x="921516" y="1395925"/>
                  </a:cubicBezTo>
                  <a:cubicBezTo>
                    <a:pt x="926406" y="1400815"/>
                    <a:pt x="933442" y="1402934"/>
                    <a:pt x="939306" y="1406599"/>
                  </a:cubicBezTo>
                  <a:cubicBezTo>
                    <a:pt x="965852" y="1423189"/>
                    <a:pt x="935202" y="1410060"/>
                    <a:pt x="996233" y="1420830"/>
                  </a:cubicBezTo>
                  <a:cubicBezTo>
                    <a:pt x="1001049" y="1421680"/>
                    <a:pt x="1005763" y="1423045"/>
                    <a:pt x="1010465" y="1424388"/>
                  </a:cubicBezTo>
                  <a:cubicBezTo>
                    <a:pt x="1014071" y="1425418"/>
                    <a:pt x="1017407" y="1427573"/>
                    <a:pt x="1021139" y="1427946"/>
                  </a:cubicBezTo>
                  <a:cubicBezTo>
                    <a:pt x="1041236" y="1429956"/>
                    <a:pt x="1061463" y="1430318"/>
                    <a:pt x="1081625" y="1431504"/>
                  </a:cubicBezTo>
                  <a:cubicBezTo>
                    <a:pt x="1111275" y="1430318"/>
                    <a:pt x="1140988" y="1430222"/>
                    <a:pt x="1170574" y="1427946"/>
                  </a:cubicBezTo>
                  <a:cubicBezTo>
                    <a:pt x="1187297" y="1426660"/>
                    <a:pt x="1220386" y="1420830"/>
                    <a:pt x="1220386" y="1420830"/>
                  </a:cubicBezTo>
                  <a:cubicBezTo>
                    <a:pt x="1226316" y="1418458"/>
                    <a:pt x="1232117" y="1415734"/>
                    <a:pt x="1238176" y="1413714"/>
                  </a:cubicBezTo>
                  <a:cubicBezTo>
                    <a:pt x="1242815" y="1412168"/>
                    <a:pt x="1247894" y="1412037"/>
                    <a:pt x="1252408" y="1410156"/>
                  </a:cubicBezTo>
                  <a:cubicBezTo>
                    <a:pt x="1262200" y="1406076"/>
                    <a:pt x="1271121" y="1400103"/>
                    <a:pt x="1280871" y="1395925"/>
                  </a:cubicBezTo>
                  <a:cubicBezTo>
                    <a:pt x="1287765" y="1392970"/>
                    <a:pt x="1295325" y="1391764"/>
                    <a:pt x="1302219" y="1388809"/>
                  </a:cubicBezTo>
                  <a:cubicBezTo>
                    <a:pt x="1311969" y="1384630"/>
                    <a:pt x="1321195" y="1379321"/>
                    <a:pt x="1330683" y="1374577"/>
                  </a:cubicBezTo>
                  <a:cubicBezTo>
                    <a:pt x="1335427" y="1363903"/>
                    <a:pt x="1339975" y="1353140"/>
                    <a:pt x="1344915" y="1342555"/>
                  </a:cubicBezTo>
                  <a:cubicBezTo>
                    <a:pt x="1348279" y="1335345"/>
                    <a:pt x="1354226" y="1329045"/>
                    <a:pt x="1355589" y="1321207"/>
                  </a:cubicBezTo>
                  <a:cubicBezTo>
                    <a:pt x="1359050" y="1301309"/>
                    <a:pt x="1357961" y="1280883"/>
                    <a:pt x="1359147" y="1260721"/>
                  </a:cubicBezTo>
                  <a:cubicBezTo>
                    <a:pt x="1356775" y="1219211"/>
                    <a:pt x="1358051" y="1177331"/>
                    <a:pt x="1352031" y="1136192"/>
                  </a:cubicBezTo>
                  <a:cubicBezTo>
                    <a:pt x="1350793" y="1127730"/>
                    <a:pt x="1342704" y="1121850"/>
                    <a:pt x="1337799" y="1114844"/>
                  </a:cubicBezTo>
                  <a:cubicBezTo>
                    <a:pt x="1334398" y="1109986"/>
                    <a:pt x="1331318" y="1104806"/>
                    <a:pt x="1327125" y="1100613"/>
                  </a:cubicBezTo>
                  <a:cubicBezTo>
                    <a:pt x="1322562" y="1096050"/>
                    <a:pt x="1306325" y="1083645"/>
                    <a:pt x="1298661" y="1079265"/>
                  </a:cubicBezTo>
                  <a:cubicBezTo>
                    <a:pt x="1294056" y="1076634"/>
                    <a:pt x="1288672" y="1075331"/>
                    <a:pt x="1284429" y="1072149"/>
                  </a:cubicBezTo>
                  <a:cubicBezTo>
                    <a:pt x="1272785" y="1063416"/>
                    <a:pt x="1265941" y="1052962"/>
                    <a:pt x="1259524" y="1040127"/>
                  </a:cubicBezTo>
                  <a:cubicBezTo>
                    <a:pt x="1257847" y="1036772"/>
                    <a:pt x="1257787" y="1032731"/>
                    <a:pt x="1255966" y="1029453"/>
                  </a:cubicBezTo>
                  <a:cubicBezTo>
                    <a:pt x="1251813" y="1021977"/>
                    <a:pt x="1245887" y="1015581"/>
                    <a:pt x="1241734" y="1008105"/>
                  </a:cubicBezTo>
                  <a:cubicBezTo>
                    <a:pt x="1239913" y="1004827"/>
                    <a:pt x="1240256" y="1000552"/>
                    <a:pt x="1238176" y="997431"/>
                  </a:cubicBezTo>
                  <a:cubicBezTo>
                    <a:pt x="1235385" y="993244"/>
                    <a:pt x="1230845" y="990518"/>
                    <a:pt x="1227502" y="986757"/>
                  </a:cubicBezTo>
                  <a:cubicBezTo>
                    <a:pt x="1221348" y="979834"/>
                    <a:pt x="1215943" y="972263"/>
                    <a:pt x="1209712" y="965409"/>
                  </a:cubicBezTo>
                  <a:cubicBezTo>
                    <a:pt x="1204071" y="959204"/>
                    <a:pt x="1197161" y="954168"/>
                    <a:pt x="1191922" y="947620"/>
                  </a:cubicBezTo>
                  <a:cubicBezTo>
                    <a:pt x="1185216" y="939237"/>
                    <a:pt x="1179379" y="922935"/>
                    <a:pt x="1170574" y="915598"/>
                  </a:cubicBezTo>
                  <a:cubicBezTo>
                    <a:pt x="1167693" y="913197"/>
                    <a:pt x="1163255" y="913717"/>
                    <a:pt x="1159900" y="912040"/>
                  </a:cubicBezTo>
                  <a:cubicBezTo>
                    <a:pt x="1153715" y="908947"/>
                    <a:pt x="1148861" y="902866"/>
                    <a:pt x="1142110" y="901366"/>
                  </a:cubicBezTo>
                  <a:cubicBezTo>
                    <a:pt x="1127015" y="898012"/>
                    <a:pt x="1111262" y="899148"/>
                    <a:pt x="1095857" y="897808"/>
                  </a:cubicBezTo>
                  <a:cubicBezTo>
                    <a:pt x="1015388" y="890811"/>
                    <a:pt x="1114537" y="897264"/>
                    <a:pt x="996233" y="890692"/>
                  </a:cubicBezTo>
                  <a:cubicBezTo>
                    <a:pt x="994091" y="890156"/>
                    <a:pt x="946541" y="878605"/>
                    <a:pt x="942864" y="876460"/>
                  </a:cubicBezTo>
                  <a:cubicBezTo>
                    <a:pt x="935620" y="872234"/>
                    <a:pt x="931307" y="864280"/>
                    <a:pt x="925074" y="858670"/>
                  </a:cubicBezTo>
                  <a:cubicBezTo>
                    <a:pt x="919429" y="853590"/>
                    <a:pt x="913214" y="849182"/>
                    <a:pt x="907284" y="844438"/>
                  </a:cubicBezTo>
                  <a:cubicBezTo>
                    <a:pt x="902540" y="836136"/>
                    <a:pt x="896819" y="828321"/>
                    <a:pt x="893052" y="819532"/>
                  </a:cubicBezTo>
                  <a:cubicBezTo>
                    <a:pt x="889651" y="811596"/>
                    <a:pt x="887745" y="803069"/>
                    <a:pt x="885936" y="794627"/>
                  </a:cubicBezTo>
                  <a:cubicBezTo>
                    <a:pt x="881502" y="773935"/>
                    <a:pt x="880042" y="737011"/>
                    <a:pt x="878820" y="719909"/>
                  </a:cubicBezTo>
                  <a:cubicBezTo>
                    <a:pt x="881192" y="704491"/>
                    <a:pt x="878027" y="687101"/>
                    <a:pt x="885936" y="673655"/>
                  </a:cubicBezTo>
                  <a:cubicBezTo>
                    <a:pt x="888565" y="669186"/>
                    <a:pt x="923545" y="655765"/>
                    <a:pt x="932190" y="652307"/>
                  </a:cubicBezTo>
                  <a:cubicBezTo>
                    <a:pt x="939306" y="646377"/>
                    <a:pt x="945723" y="639491"/>
                    <a:pt x="953538" y="634518"/>
                  </a:cubicBezTo>
                  <a:cubicBezTo>
                    <a:pt x="958926" y="631089"/>
                    <a:pt x="965615" y="630258"/>
                    <a:pt x="971327" y="627402"/>
                  </a:cubicBezTo>
                  <a:cubicBezTo>
                    <a:pt x="977512" y="624309"/>
                    <a:pt x="982932" y="619821"/>
                    <a:pt x="989117" y="616728"/>
                  </a:cubicBezTo>
                  <a:cubicBezTo>
                    <a:pt x="992472" y="615051"/>
                    <a:pt x="996386" y="614742"/>
                    <a:pt x="999791" y="613170"/>
                  </a:cubicBezTo>
                  <a:cubicBezTo>
                    <a:pt x="1011830" y="607613"/>
                    <a:pt x="1023060" y="600305"/>
                    <a:pt x="1035371" y="595380"/>
                  </a:cubicBezTo>
                  <a:cubicBezTo>
                    <a:pt x="1056622" y="586879"/>
                    <a:pt x="1078180" y="579268"/>
                    <a:pt x="1095857" y="563358"/>
                  </a:cubicBezTo>
                  <a:cubicBezTo>
                    <a:pt x="1106936" y="553386"/>
                    <a:pt x="1136307" y="528080"/>
                    <a:pt x="1149226" y="513546"/>
                  </a:cubicBezTo>
                  <a:cubicBezTo>
                    <a:pt x="1161575" y="499653"/>
                    <a:pt x="1158596" y="500520"/>
                    <a:pt x="1167016" y="485083"/>
                  </a:cubicBezTo>
                  <a:cubicBezTo>
                    <a:pt x="1207522" y="410823"/>
                    <a:pt x="1162263" y="498317"/>
                    <a:pt x="1188364" y="442387"/>
                  </a:cubicBezTo>
                  <a:cubicBezTo>
                    <a:pt x="1217269" y="380448"/>
                    <a:pt x="1197252" y="429063"/>
                    <a:pt x="1213270" y="389017"/>
                  </a:cubicBezTo>
                  <a:cubicBezTo>
                    <a:pt x="1218646" y="324503"/>
                    <a:pt x="1218118" y="352888"/>
                    <a:pt x="1213270" y="268046"/>
                  </a:cubicBezTo>
                  <a:cubicBezTo>
                    <a:pt x="1207923" y="174477"/>
                    <a:pt x="1213910" y="250214"/>
                    <a:pt x="1206154" y="207560"/>
                  </a:cubicBezTo>
                  <a:cubicBezTo>
                    <a:pt x="1201024" y="179346"/>
                    <a:pt x="1206217" y="184296"/>
                    <a:pt x="1191922" y="157749"/>
                  </a:cubicBezTo>
                  <a:cubicBezTo>
                    <a:pt x="1190566" y="155230"/>
                    <a:pt x="1171613" y="126766"/>
                    <a:pt x="1167016" y="122169"/>
                  </a:cubicBezTo>
                  <a:cubicBezTo>
                    <a:pt x="1163992" y="119145"/>
                    <a:pt x="1159763" y="117619"/>
                    <a:pt x="1156342" y="115053"/>
                  </a:cubicBezTo>
                  <a:cubicBezTo>
                    <a:pt x="1150267" y="110497"/>
                    <a:pt x="1145098" y="104671"/>
                    <a:pt x="1138552" y="100821"/>
                  </a:cubicBezTo>
                  <a:cubicBezTo>
                    <a:pt x="1094773" y="75068"/>
                    <a:pt x="1108773" y="86004"/>
                    <a:pt x="1078067" y="72357"/>
                  </a:cubicBezTo>
                  <a:cubicBezTo>
                    <a:pt x="1073220" y="70203"/>
                    <a:pt x="1068710" y="67330"/>
                    <a:pt x="1063835" y="65241"/>
                  </a:cubicBezTo>
                  <a:cubicBezTo>
                    <a:pt x="1060388" y="63764"/>
                    <a:pt x="1056516" y="63360"/>
                    <a:pt x="1053161" y="61683"/>
                  </a:cubicBezTo>
                  <a:cubicBezTo>
                    <a:pt x="1049336" y="59771"/>
                    <a:pt x="1046312" y="56479"/>
                    <a:pt x="1042487" y="54567"/>
                  </a:cubicBezTo>
                  <a:cubicBezTo>
                    <a:pt x="1039132" y="52890"/>
                    <a:pt x="1035122" y="52774"/>
                    <a:pt x="1031813" y="51009"/>
                  </a:cubicBezTo>
                  <a:cubicBezTo>
                    <a:pt x="1017275" y="43256"/>
                    <a:pt x="1005101" y="30100"/>
                    <a:pt x="989117" y="26104"/>
                  </a:cubicBezTo>
                  <a:cubicBezTo>
                    <a:pt x="979629" y="23732"/>
                    <a:pt x="970300" y="20596"/>
                    <a:pt x="960653" y="18988"/>
                  </a:cubicBezTo>
                  <a:cubicBezTo>
                    <a:pt x="953537" y="17802"/>
                    <a:pt x="946304" y="17180"/>
                    <a:pt x="939306" y="15430"/>
                  </a:cubicBezTo>
                  <a:cubicBezTo>
                    <a:pt x="900789" y="5801"/>
                    <a:pt x="928194" y="3135"/>
                    <a:pt x="868146" y="1198"/>
                  </a:cubicBezTo>
                  <a:cubicBezTo>
                    <a:pt x="754293" y="-2475"/>
                    <a:pt x="784534" y="2977"/>
                    <a:pt x="754291" y="8314"/>
                  </a:cubicBezTo>
                  <a:close/>
                </a:path>
              </a:pathLst>
            </a:custGeom>
            <a:noFill/>
            <a:ln w="28575">
              <a:solidFill>
                <a:schemeClr val="accent2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2"/>
                </a:solidFill>
              </a:endParaRPr>
            </a:p>
          </p:txBody>
        </p:sp>
        <p:cxnSp>
          <p:nvCxnSpPr>
            <p:cNvPr id="51" name="直接箭头连接符 50">
              <a:extLst>
                <a:ext uri="{FF2B5EF4-FFF2-40B4-BE49-F238E27FC236}">
                  <a16:creationId xmlns:a16="http://schemas.microsoft.com/office/drawing/2014/main" id="{C2193F07-8D33-4EA3-5B9B-3BD1DE2237F6}"/>
                </a:ext>
              </a:extLst>
            </p:cNvPr>
            <p:cNvCxnSpPr>
              <a:cxnSpLocks/>
              <a:stCxn id="42" idx="45"/>
            </p:cNvCxnSpPr>
            <p:nvPr/>
          </p:nvCxnSpPr>
          <p:spPr>
            <a:xfrm flipH="1">
              <a:off x="9168661" y="2970910"/>
              <a:ext cx="21593" cy="147802"/>
            </a:xfrm>
            <a:prstGeom prst="straightConnector1">
              <a:avLst/>
            </a:prstGeom>
            <a:ln w="28575">
              <a:solidFill>
                <a:schemeClr val="accent2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箭头连接符 52">
              <a:extLst>
                <a:ext uri="{FF2B5EF4-FFF2-40B4-BE49-F238E27FC236}">
                  <a16:creationId xmlns:a16="http://schemas.microsoft.com/office/drawing/2014/main" id="{1E76D871-F936-B1B2-5908-E69BCF4BC8E7}"/>
                </a:ext>
              </a:extLst>
            </p:cNvPr>
            <p:cNvCxnSpPr>
              <a:cxnSpLocks/>
              <a:stCxn id="42" idx="136"/>
            </p:cNvCxnSpPr>
            <p:nvPr/>
          </p:nvCxnSpPr>
          <p:spPr>
            <a:xfrm flipH="1" flipV="1">
              <a:off x="10047133" y="2875474"/>
              <a:ext cx="18383" cy="81205"/>
            </a:xfrm>
            <a:prstGeom prst="straightConnector1">
              <a:avLst/>
            </a:prstGeom>
            <a:ln w="28575">
              <a:solidFill>
                <a:schemeClr val="accent2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8B06492F-1A6A-5924-68A8-0B2B14002E2D}"/>
              </a:ext>
            </a:extLst>
          </p:cNvPr>
          <p:cNvGrpSpPr/>
          <p:nvPr/>
        </p:nvGrpSpPr>
        <p:grpSpPr>
          <a:xfrm flipH="1">
            <a:off x="9189419" y="2798524"/>
            <a:ext cx="563607" cy="567805"/>
            <a:chOff x="3817514" y="4651001"/>
            <a:chExt cx="1168614" cy="1177320"/>
          </a:xfrm>
        </p:grpSpPr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75592EF4-7A68-3D30-9F13-9A5CD3B3ACF9}"/>
                </a:ext>
              </a:extLst>
            </p:cNvPr>
            <p:cNvSpPr/>
            <p:nvPr/>
          </p:nvSpPr>
          <p:spPr>
            <a:xfrm flipH="1">
              <a:off x="3817514" y="4651001"/>
              <a:ext cx="1168614" cy="1177319"/>
            </a:xfrm>
            <a:prstGeom prst="ellipse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2"/>
                </a:solidFill>
              </a:endParaRPr>
            </a:p>
          </p:txBody>
        </p:sp>
        <p:cxnSp>
          <p:nvCxnSpPr>
            <p:cNvPr id="58" name="直接箭头连接符 57">
              <a:extLst>
                <a:ext uri="{FF2B5EF4-FFF2-40B4-BE49-F238E27FC236}">
                  <a16:creationId xmlns:a16="http://schemas.microsoft.com/office/drawing/2014/main" id="{C3F63771-DC8E-DE30-59FC-AA3DB9C0B88C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4408382" y="4596242"/>
              <a:ext cx="0" cy="114997"/>
            </a:xfrm>
            <a:prstGeom prst="straightConnector1">
              <a:avLst/>
            </a:prstGeom>
            <a:ln w="28575">
              <a:solidFill>
                <a:schemeClr val="accent2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箭头连接符 58">
              <a:extLst>
                <a:ext uri="{FF2B5EF4-FFF2-40B4-BE49-F238E27FC236}">
                  <a16:creationId xmlns:a16="http://schemas.microsoft.com/office/drawing/2014/main" id="{078F74C0-0ACE-889F-8F06-31053B1AF817}"/>
                </a:ext>
              </a:extLst>
            </p:cNvPr>
            <p:cNvCxnSpPr>
              <a:cxnSpLocks/>
            </p:cNvCxnSpPr>
            <p:nvPr/>
          </p:nvCxnSpPr>
          <p:spPr>
            <a:xfrm rot="10800000" flipH="1" flipV="1">
              <a:off x="4986128" y="5217022"/>
              <a:ext cx="0" cy="114997"/>
            </a:xfrm>
            <a:prstGeom prst="straightConnector1">
              <a:avLst/>
            </a:prstGeom>
            <a:ln w="28575">
              <a:solidFill>
                <a:schemeClr val="accent2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箭头连接符 59">
              <a:extLst>
                <a:ext uri="{FF2B5EF4-FFF2-40B4-BE49-F238E27FC236}">
                  <a16:creationId xmlns:a16="http://schemas.microsoft.com/office/drawing/2014/main" id="{E295616F-0BA3-482E-DF22-FE73C9757027}"/>
                </a:ext>
              </a:extLst>
            </p:cNvPr>
            <p:cNvCxnSpPr>
              <a:cxnSpLocks/>
            </p:cNvCxnSpPr>
            <p:nvPr/>
          </p:nvCxnSpPr>
          <p:spPr>
            <a:xfrm rot="16200000" flipH="1" flipV="1">
              <a:off x="4387759" y="5770822"/>
              <a:ext cx="0" cy="114997"/>
            </a:xfrm>
            <a:prstGeom prst="straightConnector1">
              <a:avLst/>
            </a:prstGeom>
            <a:ln w="28575">
              <a:solidFill>
                <a:schemeClr val="accent2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接箭头连接符 60">
              <a:extLst>
                <a:ext uri="{FF2B5EF4-FFF2-40B4-BE49-F238E27FC236}">
                  <a16:creationId xmlns:a16="http://schemas.microsoft.com/office/drawing/2014/main" id="{98C69042-A389-5CEE-F25A-08871808EF11}"/>
                </a:ext>
              </a:extLst>
            </p:cNvPr>
            <p:cNvCxnSpPr/>
            <p:nvPr/>
          </p:nvCxnSpPr>
          <p:spPr>
            <a:xfrm flipH="1" flipV="1">
              <a:off x="3817514" y="5176554"/>
              <a:ext cx="0" cy="114997"/>
            </a:xfrm>
            <a:prstGeom prst="straightConnector1">
              <a:avLst/>
            </a:prstGeom>
            <a:ln w="28575">
              <a:solidFill>
                <a:schemeClr val="accent2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文本框 61">
                  <a:extLst>
                    <a:ext uri="{FF2B5EF4-FFF2-40B4-BE49-F238E27FC236}">
                      <a16:creationId xmlns:a16="http://schemas.microsoft.com/office/drawing/2014/main" id="{5FBCC593-403E-F631-A169-26E184F92C33}"/>
                    </a:ext>
                  </a:extLst>
                </p:cNvPr>
                <p:cNvSpPr txBox="1"/>
                <p:nvPr/>
              </p:nvSpPr>
              <p:spPr>
                <a:xfrm flipH="1">
                  <a:off x="4387758" y="4753519"/>
                  <a:ext cx="512079" cy="76579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solidFill>
                                  <a:schemeClr val="accent2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smtClean="0">
                                <a:solidFill>
                                  <a:schemeClr val="accent2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accent2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dirty="0">
                    <a:solidFill>
                      <a:schemeClr val="accent2"/>
                    </a:solidFill>
                    <a:effectLst/>
                  </a:endParaRPr>
                </a:p>
              </p:txBody>
            </p:sp>
          </mc:Choice>
          <mc:Fallback xmlns="">
            <p:sp>
              <p:nvSpPr>
                <p:cNvPr id="62" name="文本框 61">
                  <a:extLst>
                    <a:ext uri="{FF2B5EF4-FFF2-40B4-BE49-F238E27FC236}">
                      <a16:creationId xmlns:a16="http://schemas.microsoft.com/office/drawing/2014/main" id="{5FBCC593-403E-F631-A169-26E184F92C3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4387758" y="4753519"/>
                  <a:ext cx="512079" cy="765795"/>
                </a:xfrm>
                <a:prstGeom prst="rect">
                  <a:avLst/>
                </a:prstGeom>
                <a:blipFill>
                  <a:blip r:embed="rId11"/>
                  <a:stretch>
                    <a:fillRect r="-48780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3" name="组合 62">
            <a:extLst>
              <a:ext uri="{FF2B5EF4-FFF2-40B4-BE49-F238E27FC236}">
                <a16:creationId xmlns:a16="http://schemas.microsoft.com/office/drawing/2014/main" id="{B6159BF2-C8AD-F3FD-40FF-B898F7C709A0}"/>
              </a:ext>
            </a:extLst>
          </p:cNvPr>
          <p:cNvGrpSpPr/>
          <p:nvPr/>
        </p:nvGrpSpPr>
        <p:grpSpPr>
          <a:xfrm flipH="1">
            <a:off x="9958896" y="2991901"/>
            <a:ext cx="563607" cy="567805"/>
            <a:chOff x="3817514" y="4651001"/>
            <a:chExt cx="1168614" cy="1177320"/>
          </a:xfrm>
        </p:grpSpPr>
        <p:sp>
          <p:nvSpPr>
            <p:cNvPr id="64" name="椭圆 63">
              <a:extLst>
                <a:ext uri="{FF2B5EF4-FFF2-40B4-BE49-F238E27FC236}">
                  <a16:creationId xmlns:a16="http://schemas.microsoft.com/office/drawing/2014/main" id="{3B6D8961-79C0-EE2A-E914-495CD65868E3}"/>
                </a:ext>
              </a:extLst>
            </p:cNvPr>
            <p:cNvSpPr/>
            <p:nvPr/>
          </p:nvSpPr>
          <p:spPr>
            <a:xfrm flipH="1">
              <a:off x="3817514" y="4651001"/>
              <a:ext cx="1168614" cy="1177319"/>
            </a:xfrm>
            <a:prstGeom prst="ellipse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2"/>
                </a:solidFill>
              </a:endParaRPr>
            </a:p>
          </p:txBody>
        </p:sp>
        <p:cxnSp>
          <p:nvCxnSpPr>
            <p:cNvPr id="65" name="直接箭头连接符 64">
              <a:extLst>
                <a:ext uri="{FF2B5EF4-FFF2-40B4-BE49-F238E27FC236}">
                  <a16:creationId xmlns:a16="http://schemas.microsoft.com/office/drawing/2014/main" id="{0CEE03C2-83BC-F7D8-483B-792C86017032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4408382" y="4596242"/>
              <a:ext cx="0" cy="114997"/>
            </a:xfrm>
            <a:prstGeom prst="straightConnector1">
              <a:avLst/>
            </a:prstGeom>
            <a:ln w="28575">
              <a:solidFill>
                <a:schemeClr val="accent2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接箭头连接符 65">
              <a:extLst>
                <a:ext uri="{FF2B5EF4-FFF2-40B4-BE49-F238E27FC236}">
                  <a16:creationId xmlns:a16="http://schemas.microsoft.com/office/drawing/2014/main" id="{9C789991-536B-ED3A-8386-A81A50E040AF}"/>
                </a:ext>
              </a:extLst>
            </p:cNvPr>
            <p:cNvCxnSpPr>
              <a:cxnSpLocks/>
            </p:cNvCxnSpPr>
            <p:nvPr/>
          </p:nvCxnSpPr>
          <p:spPr>
            <a:xfrm rot="10800000" flipH="1" flipV="1">
              <a:off x="4986128" y="5217022"/>
              <a:ext cx="0" cy="114997"/>
            </a:xfrm>
            <a:prstGeom prst="straightConnector1">
              <a:avLst/>
            </a:prstGeom>
            <a:ln w="28575">
              <a:solidFill>
                <a:schemeClr val="accent2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接箭头连接符 66">
              <a:extLst>
                <a:ext uri="{FF2B5EF4-FFF2-40B4-BE49-F238E27FC236}">
                  <a16:creationId xmlns:a16="http://schemas.microsoft.com/office/drawing/2014/main" id="{FBDC666A-36AC-215C-AA55-79D34A5B9B88}"/>
                </a:ext>
              </a:extLst>
            </p:cNvPr>
            <p:cNvCxnSpPr>
              <a:cxnSpLocks/>
            </p:cNvCxnSpPr>
            <p:nvPr/>
          </p:nvCxnSpPr>
          <p:spPr>
            <a:xfrm rot="16200000" flipH="1" flipV="1">
              <a:off x="4387759" y="5770822"/>
              <a:ext cx="0" cy="114997"/>
            </a:xfrm>
            <a:prstGeom prst="straightConnector1">
              <a:avLst/>
            </a:prstGeom>
            <a:ln w="28575">
              <a:solidFill>
                <a:schemeClr val="accent2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箭头连接符 67">
              <a:extLst>
                <a:ext uri="{FF2B5EF4-FFF2-40B4-BE49-F238E27FC236}">
                  <a16:creationId xmlns:a16="http://schemas.microsoft.com/office/drawing/2014/main" id="{97B36988-4FB5-FF65-6D41-7B106FD19454}"/>
                </a:ext>
              </a:extLst>
            </p:cNvPr>
            <p:cNvCxnSpPr/>
            <p:nvPr/>
          </p:nvCxnSpPr>
          <p:spPr>
            <a:xfrm flipH="1" flipV="1">
              <a:off x="3817514" y="5176554"/>
              <a:ext cx="0" cy="114997"/>
            </a:xfrm>
            <a:prstGeom prst="straightConnector1">
              <a:avLst/>
            </a:prstGeom>
            <a:ln w="28575">
              <a:solidFill>
                <a:schemeClr val="accent2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文本框 68">
                  <a:extLst>
                    <a:ext uri="{FF2B5EF4-FFF2-40B4-BE49-F238E27FC236}">
                      <a16:creationId xmlns:a16="http://schemas.microsoft.com/office/drawing/2014/main" id="{8C04E4DF-9586-0717-842F-9532D6FFF114}"/>
                    </a:ext>
                  </a:extLst>
                </p:cNvPr>
                <p:cNvSpPr txBox="1"/>
                <p:nvPr/>
              </p:nvSpPr>
              <p:spPr>
                <a:xfrm flipH="1">
                  <a:off x="4387758" y="4753519"/>
                  <a:ext cx="512079" cy="76579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solidFill>
                                  <a:schemeClr val="accent2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smtClean="0">
                                <a:solidFill>
                                  <a:schemeClr val="accent2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accent2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dirty="0">
                    <a:solidFill>
                      <a:schemeClr val="accent2"/>
                    </a:solidFill>
                    <a:effectLst/>
                  </a:endParaRPr>
                </a:p>
              </p:txBody>
            </p:sp>
          </mc:Choice>
          <mc:Fallback xmlns="">
            <p:sp>
              <p:nvSpPr>
                <p:cNvPr id="69" name="文本框 68">
                  <a:extLst>
                    <a:ext uri="{FF2B5EF4-FFF2-40B4-BE49-F238E27FC236}">
                      <a16:creationId xmlns:a16="http://schemas.microsoft.com/office/drawing/2014/main" id="{8C04E4DF-9586-0717-842F-9532D6FFF11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4387758" y="4753519"/>
                  <a:ext cx="512079" cy="765795"/>
                </a:xfrm>
                <a:prstGeom prst="rect">
                  <a:avLst/>
                </a:prstGeom>
                <a:blipFill>
                  <a:blip r:embed="rId12"/>
                  <a:stretch>
                    <a:fillRect r="-52500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0" name="组合 69">
            <a:extLst>
              <a:ext uri="{FF2B5EF4-FFF2-40B4-BE49-F238E27FC236}">
                <a16:creationId xmlns:a16="http://schemas.microsoft.com/office/drawing/2014/main" id="{A99DB8C5-67DE-5C4F-54B4-D38F079FDAB7}"/>
              </a:ext>
            </a:extLst>
          </p:cNvPr>
          <p:cNvGrpSpPr/>
          <p:nvPr/>
        </p:nvGrpSpPr>
        <p:grpSpPr>
          <a:xfrm flipH="1">
            <a:off x="9709244" y="2120896"/>
            <a:ext cx="652836" cy="657699"/>
            <a:chOff x="3817514" y="4651001"/>
            <a:chExt cx="1168614" cy="1177320"/>
          </a:xfrm>
        </p:grpSpPr>
        <p:sp>
          <p:nvSpPr>
            <p:cNvPr id="71" name="椭圆 70">
              <a:extLst>
                <a:ext uri="{FF2B5EF4-FFF2-40B4-BE49-F238E27FC236}">
                  <a16:creationId xmlns:a16="http://schemas.microsoft.com/office/drawing/2014/main" id="{9E762A35-8A93-4D1F-18B5-A3ECBF976946}"/>
                </a:ext>
              </a:extLst>
            </p:cNvPr>
            <p:cNvSpPr/>
            <p:nvPr/>
          </p:nvSpPr>
          <p:spPr>
            <a:xfrm flipH="1">
              <a:off x="3817514" y="4651001"/>
              <a:ext cx="1168614" cy="1177319"/>
            </a:xfrm>
            <a:prstGeom prst="ellipse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2"/>
                </a:solidFill>
              </a:endParaRPr>
            </a:p>
          </p:txBody>
        </p:sp>
        <p:cxnSp>
          <p:nvCxnSpPr>
            <p:cNvPr id="72" name="直接箭头连接符 71">
              <a:extLst>
                <a:ext uri="{FF2B5EF4-FFF2-40B4-BE49-F238E27FC236}">
                  <a16:creationId xmlns:a16="http://schemas.microsoft.com/office/drawing/2014/main" id="{13E0769B-1402-261C-D664-8177A7336383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4408382" y="4596242"/>
              <a:ext cx="0" cy="114997"/>
            </a:xfrm>
            <a:prstGeom prst="straightConnector1">
              <a:avLst/>
            </a:prstGeom>
            <a:ln w="28575">
              <a:solidFill>
                <a:schemeClr val="accent2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接箭头连接符 72">
              <a:extLst>
                <a:ext uri="{FF2B5EF4-FFF2-40B4-BE49-F238E27FC236}">
                  <a16:creationId xmlns:a16="http://schemas.microsoft.com/office/drawing/2014/main" id="{EB07B0A8-4C45-79EB-F511-488DE7062EC6}"/>
                </a:ext>
              </a:extLst>
            </p:cNvPr>
            <p:cNvCxnSpPr>
              <a:cxnSpLocks/>
            </p:cNvCxnSpPr>
            <p:nvPr/>
          </p:nvCxnSpPr>
          <p:spPr>
            <a:xfrm rot="10800000" flipH="1" flipV="1">
              <a:off x="4986128" y="5217022"/>
              <a:ext cx="0" cy="114997"/>
            </a:xfrm>
            <a:prstGeom prst="straightConnector1">
              <a:avLst/>
            </a:prstGeom>
            <a:ln w="28575">
              <a:solidFill>
                <a:schemeClr val="accent2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接箭头连接符 73">
              <a:extLst>
                <a:ext uri="{FF2B5EF4-FFF2-40B4-BE49-F238E27FC236}">
                  <a16:creationId xmlns:a16="http://schemas.microsoft.com/office/drawing/2014/main" id="{9FBBE63D-6556-2C45-108D-0A2B112CED51}"/>
                </a:ext>
              </a:extLst>
            </p:cNvPr>
            <p:cNvCxnSpPr>
              <a:cxnSpLocks/>
            </p:cNvCxnSpPr>
            <p:nvPr/>
          </p:nvCxnSpPr>
          <p:spPr>
            <a:xfrm rot="16200000" flipH="1" flipV="1">
              <a:off x="4387759" y="5770822"/>
              <a:ext cx="0" cy="114997"/>
            </a:xfrm>
            <a:prstGeom prst="straightConnector1">
              <a:avLst/>
            </a:prstGeom>
            <a:ln w="28575">
              <a:solidFill>
                <a:schemeClr val="accent2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接箭头连接符 77">
              <a:extLst>
                <a:ext uri="{FF2B5EF4-FFF2-40B4-BE49-F238E27FC236}">
                  <a16:creationId xmlns:a16="http://schemas.microsoft.com/office/drawing/2014/main" id="{F2D0CD29-8F8D-4ED3-EA18-191BA2BEB980}"/>
                </a:ext>
              </a:extLst>
            </p:cNvPr>
            <p:cNvCxnSpPr/>
            <p:nvPr/>
          </p:nvCxnSpPr>
          <p:spPr>
            <a:xfrm flipH="1" flipV="1">
              <a:off x="3817514" y="5176554"/>
              <a:ext cx="0" cy="114997"/>
            </a:xfrm>
            <a:prstGeom prst="straightConnector1">
              <a:avLst/>
            </a:prstGeom>
            <a:ln w="28575">
              <a:solidFill>
                <a:schemeClr val="accent2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文本框 78">
                  <a:extLst>
                    <a:ext uri="{FF2B5EF4-FFF2-40B4-BE49-F238E27FC236}">
                      <a16:creationId xmlns:a16="http://schemas.microsoft.com/office/drawing/2014/main" id="{418CE432-1E4A-BDAD-F1B7-1B6E56D6440B}"/>
                    </a:ext>
                  </a:extLst>
                </p:cNvPr>
                <p:cNvSpPr txBox="1"/>
                <p:nvPr/>
              </p:nvSpPr>
              <p:spPr>
                <a:xfrm flipH="1">
                  <a:off x="4387758" y="4753519"/>
                  <a:ext cx="512078" cy="66112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solidFill>
                                  <a:schemeClr val="accent2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smtClean="0">
                                <a:solidFill>
                                  <a:schemeClr val="accent2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accent2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CN" altLang="en-US" dirty="0">
                    <a:solidFill>
                      <a:schemeClr val="accent2"/>
                    </a:solidFill>
                    <a:effectLst/>
                  </a:endParaRPr>
                </a:p>
              </p:txBody>
            </p:sp>
          </mc:Choice>
          <mc:Fallback xmlns="">
            <p:sp>
              <p:nvSpPr>
                <p:cNvPr id="79" name="文本框 78">
                  <a:extLst>
                    <a:ext uri="{FF2B5EF4-FFF2-40B4-BE49-F238E27FC236}">
                      <a16:creationId xmlns:a16="http://schemas.microsoft.com/office/drawing/2014/main" id="{418CE432-1E4A-BDAD-F1B7-1B6E56D6440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4387758" y="4753519"/>
                  <a:ext cx="512078" cy="661126"/>
                </a:xfrm>
                <a:prstGeom prst="rect">
                  <a:avLst/>
                </a:prstGeom>
                <a:blipFill>
                  <a:blip r:embed="rId13"/>
                  <a:stretch>
                    <a:fillRect r="-29787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文本框 79">
                <a:extLst>
                  <a:ext uri="{FF2B5EF4-FFF2-40B4-BE49-F238E27FC236}">
                    <a16:creationId xmlns:a16="http://schemas.microsoft.com/office/drawing/2014/main" id="{A36778DB-C9A8-0FC4-150E-252A7E1A2133}"/>
                  </a:ext>
                </a:extLst>
              </p:cNvPr>
              <p:cNvSpPr txBox="1"/>
              <p:nvPr/>
            </p:nvSpPr>
            <p:spPr>
              <a:xfrm>
                <a:off x="507460" y="5296922"/>
                <a:ext cx="11108176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复合闭路定理的作用是，若要求在多连通域上解析的函数</a:t>
                </a:r>
                <a14:m>
                  <m:oMath xmlns:m="http://schemas.openxmlformats.org/officeDocument/2006/math"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𝑓</m:t>
                    </m:r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(</m:t>
                    </m:r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𝑧</m:t>
                    </m:r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)</m:t>
                    </m:r>
                  </m:oMath>
                </a14:m>
                <a:r>
                  <a:rPr lang="zh-CN" altLang="en-US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的曲线积分，可以转化成若干较简单的曲线积分来求。</a:t>
                </a:r>
                <a:endParaRPr lang="en-US" altLang="zh-CN" sz="1600" dirty="0">
                  <a:latin typeface="方正小标宋简体" panose="02000000000000000000" pitchFamily="2" charset="-122"/>
                  <a:ea typeface="方正小标宋简体" panose="02000000000000000000" pitchFamily="2" charset="-122"/>
                </a:endParaRPr>
              </a:p>
            </p:txBody>
          </p:sp>
        </mc:Choice>
        <mc:Fallback xmlns="">
          <p:sp>
            <p:nvSpPr>
              <p:cNvPr id="80" name="文本框 79">
                <a:extLst>
                  <a:ext uri="{FF2B5EF4-FFF2-40B4-BE49-F238E27FC236}">
                    <a16:creationId xmlns:a16="http://schemas.microsoft.com/office/drawing/2014/main" id="{A36778DB-C9A8-0FC4-150E-252A7E1A21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460" y="5296922"/>
                <a:ext cx="11108176" cy="430887"/>
              </a:xfrm>
              <a:prstGeom prst="rect">
                <a:avLst/>
              </a:prstGeom>
              <a:blipFill>
                <a:blip r:embed="rId14"/>
                <a:stretch>
                  <a:fillRect l="-274" b="-1690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39047621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6" presetClass="exit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in)">
                                      <p:cBhvr>
                                        <p:cTn id="15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6" presetClass="exit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in)">
                                      <p:cBhvr>
                                        <p:cTn id="23" dur="2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2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6" presetClass="exit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in)">
                                      <p:cBhvr>
                                        <p:cTn id="39" dur="2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3" dur="2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6" dur="2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9" dur="2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  <p:bldP spid="80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组合 87">
            <a:extLst>
              <a:ext uri="{FF2B5EF4-FFF2-40B4-BE49-F238E27FC236}">
                <a16:creationId xmlns:a16="http://schemas.microsoft.com/office/drawing/2014/main" id="{F9A4E3A2-A4C2-3CE9-6A3D-6FE49E26A115}"/>
              </a:ext>
            </a:extLst>
          </p:cNvPr>
          <p:cNvGrpSpPr/>
          <p:nvPr/>
        </p:nvGrpSpPr>
        <p:grpSpPr>
          <a:xfrm>
            <a:off x="7397141" y="1994537"/>
            <a:ext cx="4287399" cy="2137897"/>
            <a:chOff x="7397141" y="1994537"/>
            <a:chExt cx="4287399" cy="2137897"/>
          </a:xfrm>
        </p:grpSpPr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0AF47D70-2D0B-D3EC-C27F-706020FE9761}"/>
                </a:ext>
              </a:extLst>
            </p:cNvPr>
            <p:cNvGrpSpPr/>
            <p:nvPr/>
          </p:nvGrpSpPr>
          <p:grpSpPr>
            <a:xfrm>
              <a:off x="7397141" y="1994537"/>
              <a:ext cx="4287399" cy="2087564"/>
              <a:chOff x="5917894" y="1298962"/>
              <a:chExt cx="5941234" cy="2892829"/>
            </a:xfrm>
          </p:grpSpPr>
          <p:sp>
            <p:nvSpPr>
              <p:cNvPr id="38" name="矩形 37">
                <a:extLst>
                  <a:ext uri="{FF2B5EF4-FFF2-40B4-BE49-F238E27FC236}">
                    <a16:creationId xmlns:a16="http://schemas.microsoft.com/office/drawing/2014/main" id="{1456D4E6-CAC7-CA2A-C37E-95CD8A4A7F6A}"/>
                  </a:ext>
                </a:extLst>
              </p:cNvPr>
              <p:cNvSpPr/>
              <p:nvPr/>
            </p:nvSpPr>
            <p:spPr>
              <a:xfrm>
                <a:off x="8432295" y="1637515"/>
                <a:ext cx="3007088" cy="2540397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  <a:alpha val="70000"/>
                </a:schemeClr>
              </a:solidFill>
              <a:ln>
                <a:noFill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2" name="组合 21">
                <a:extLst>
                  <a:ext uri="{FF2B5EF4-FFF2-40B4-BE49-F238E27FC236}">
                    <a16:creationId xmlns:a16="http://schemas.microsoft.com/office/drawing/2014/main" id="{DCB0AC90-9AE0-7263-43B4-F252575AE0C3}"/>
                  </a:ext>
                </a:extLst>
              </p:cNvPr>
              <p:cNvGrpSpPr/>
              <p:nvPr/>
            </p:nvGrpSpPr>
            <p:grpSpPr>
              <a:xfrm>
                <a:off x="8196934" y="1298962"/>
                <a:ext cx="3662194" cy="2892829"/>
                <a:chOff x="5986955" y="2276616"/>
                <a:chExt cx="1878871" cy="1484152"/>
              </a:xfrm>
            </p:grpSpPr>
            <p:grpSp>
              <p:nvGrpSpPr>
                <p:cNvPr id="30" name="组合 29">
                  <a:extLst>
                    <a:ext uri="{FF2B5EF4-FFF2-40B4-BE49-F238E27FC236}">
                      <a16:creationId xmlns:a16="http://schemas.microsoft.com/office/drawing/2014/main" id="{B7F26E4C-3C2B-8115-5B89-49BE969F7853}"/>
                    </a:ext>
                  </a:extLst>
                </p:cNvPr>
                <p:cNvGrpSpPr/>
                <p:nvPr/>
              </p:nvGrpSpPr>
              <p:grpSpPr>
                <a:xfrm>
                  <a:off x="5986955" y="2362337"/>
                  <a:ext cx="1784274" cy="1398431"/>
                  <a:chOff x="6188555" y="2362337"/>
                  <a:chExt cx="1784274" cy="1398431"/>
                </a:xfrm>
              </p:grpSpPr>
              <p:cxnSp>
                <p:nvCxnSpPr>
                  <p:cNvPr id="33" name="直接箭头连接符 32">
                    <a:extLst>
                      <a:ext uri="{FF2B5EF4-FFF2-40B4-BE49-F238E27FC236}">
                        <a16:creationId xmlns:a16="http://schemas.microsoft.com/office/drawing/2014/main" id="{CF7DA641-CF9B-2B9B-6966-06F21ABE748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188555" y="3071284"/>
                    <a:ext cx="1784274" cy="0"/>
                  </a:xfrm>
                  <a:prstGeom prst="straightConnector1">
                    <a:avLst/>
                  </a:prstGeom>
                  <a:ln w="19050"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" name="直接箭头连接符 33">
                    <a:extLst>
                      <a:ext uri="{FF2B5EF4-FFF2-40B4-BE49-F238E27FC236}">
                        <a16:creationId xmlns:a16="http://schemas.microsoft.com/office/drawing/2014/main" id="{076F4191-97D3-864A-B9B9-F894B3454BE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7080692" y="2362337"/>
                    <a:ext cx="0" cy="1398431"/>
                  </a:xfrm>
                  <a:prstGeom prst="straightConnector1">
                    <a:avLst/>
                  </a:prstGeom>
                  <a:ln w="19050"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1" name="文本框 30">
                      <a:extLst>
                        <a:ext uri="{FF2B5EF4-FFF2-40B4-BE49-F238E27FC236}">
                          <a16:creationId xmlns:a16="http://schemas.microsoft.com/office/drawing/2014/main" id="{9F46D4A9-C5F0-B0DB-2830-942A8EE637D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603106" y="3071283"/>
                      <a:ext cx="262720" cy="17369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oMath>
                        </m:oMathPara>
                      </a14:m>
                      <a:endParaRPr lang="zh-CN" altLang="en-US" sz="1600" dirty="0"/>
                    </a:p>
                  </p:txBody>
                </p:sp>
              </mc:Choice>
              <mc:Fallback xmlns="">
                <p:sp>
                  <p:nvSpPr>
                    <p:cNvPr id="13" name="文本框 12">
                      <a:extLst>
                        <a:ext uri="{FF2B5EF4-FFF2-40B4-BE49-F238E27FC236}">
                          <a16:creationId xmlns:a16="http://schemas.microsoft.com/office/drawing/2014/main" id="{1202B652-E5C0-2121-D4C2-48EF4ECFBB36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603106" y="3071283"/>
                      <a:ext cx="262720" cy="173694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2" name="文本框 31">
                      <a:extLst>
                        <a:ext uri="{FF2B5EF4-FFF2-40B4-BE49-F238E27FC236}">
                          <a16:creationId xmlns:a16="http://schemas.microsoft.com/office/drawing/2014/main" id="{4FAD0EB2-449D-A5C2-14BE-8521A24C384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885403" y="2276616"/>
                      <a:ext cx="228735" cy="17369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oMath>
                        </m:oMathPara>
                      </a14:m>
                      <a:endParaRPr lang="zh-CN" altLang="en-US" sz="1600" dirty="0"/>
                    </a:p>
                  </p:txBody>
                </p:sp>
              </mc:Choice>
              <mc:Fallback xmlns="">
                <p:sp>
                  <p:nvSpPr>
                    <p:cNvPr id="32" name="文本框 31">
                      <a:extLst>
                        <a:ext uri="{FF2B5EF4-FFF2-40B4-BE49-F238E27FC236}">
                          <a16:creationId xmlns:a16="http://schemas.microsoft.com/office/drawing/2014/main" id="{4FAD0EB2-449D-A5C2-14BE-8521A24C3849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885403" y="2276616"/>
                      <a:ext cx="228735" cy="173693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 b="-45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23" name="组合 22">
                <a:extLst>
                  <a:ext uri="{FF2B5EF4-FFF2-40B4-BE49-F238E27FC236}">
                    <a16:creationId xmlns:a16="http://schemas.microsoft.com/office/drawing/2014/main" id="{3B7E6498-D64F-E2AC-A283-40BD558C7118}"/>
                  </a:ext>
                </a:extLst>
              </p:cNvPr>
              <p:cNvGrpSpPr/>
              <p:nvPr/>
            </p:nvGrpSpPr>
            <p:grpSpPr>
              <a:xfrm>
                <a:off x="5917894" y="3320974"/>
                <a:ext cx="2421122" cy="383850"/>
                <a:chOff x="5367472" y="4928576"/>
                <a:chExt cx="2421122" cy="383850"/>
              </a:xfrm>
            </p:grpSpPr>
            <p:sp>
              <p:nvSpPr>
                <p:cNvPr id="27" name="矩形 26">
                  <a:extLst>
                    <a:ext uri="{FF2B5EF4-FFF2-40B4-BE49-F238E27FC236}">
                      <a16:creationId xmlns:a16="http://schemas.microsoft.com/office/drawing/2014/main" id="{336D7AF2-84B2-879E-74B1-F0D73B56AB8D}"/>
                    </a:ext>
                  </a:extLst>
                </p:cNvPr>
                <p:cNvSpPr/>
                <p:nvPr/>
              </p:nvSpPr>
              <p:spPr>
                <a:xfrm>
                  <a:off x="5367472" y="5046760"/>
                  <a:ext cx="409435" cy="194395"/>
                </a:xfrm>
                <a:prstGeom prst="rect">
                  <a:avLst/>
                </a:prstGeom>
                <a:solidFill>
                  <a:schemeClr val="accent5">
                    <a:lumMod val="20000"/>
                    <a:lumOff val="80000"/>
                    <a:alpha val="75000"/>
                  </a:schemeClr>
                </a:solidFill>
                <a:ln>
                  <a:noFill/>
                </a:ln>
                <a:effectLst>
                  <a:softEdge rad="1270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9" name="文本框 28">
                      <a:extLst>
                        <a:ext uri="{FF2B5EF4-FFF2-40B4-BE49-F238E27FC236}">
                          <a16:creationId xmlns:a16="http://schemas.microsoft.com/office/drawing/2014/main" id="{D52B1F2F-C57F-2AC7-E0EA-7429EF58F40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776906" y="4928576"/>
                      <a:ext cx="2011688" cy="383850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14:m>
                        <m:oMath xmlns:m="http://schemas.openxmlformats.org/officeDocument/2006/math"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  <a:ea typeface="方正小标宋简体" panose="02000000000000000000" pitchFamily="2" charset="-122"/>
                            </a:rPr>
                            <m:t>𝑓</m:t>
                          </m:r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  <a:ea typeface="方正小标宋简体" panose="02000000000000000000" pitchFamily="2" charset="-122"/>
                            </a:rPr>
                            <m:t>(</m:t>
                          </m:r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  <a:ea typeface="方正小标宋简体" panose="02000000000000000000" pitchFamily="2" charset="-122"/>
                            </a:rPr>
                            <m:t>𝑧</m:t>
                          </m:r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  <a:ea typeface="方正小标宋简体" panose="02000000000000000000" pitchFamily="2" charset="-122"/>
                            </a:rPr>
                            <m:t>)</m:t>
                          </m:r>
                        </m:oMath>
                      </a14:m>
                      <a:r>
                        <a:rPr lang="zh-CN" altLang="en-US" sz="1200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的解析区域</a:t>
                      </a:r>
                    </a:p>
                  </p:txBody>
                </p:sp>
              </mc:Choice>
              <mc:Fallback xmlns="">
                <p:sp>
                  <p:nvSpPr>
                    <p:cNvPr id="29" name="文本框 28">
                      <a:extLst>
                        <a:ext uri="{FF2B5EF4-FFF2-40B4-BE49-F238E27FC236}">
                          <a16:creationId xmlns:a16="http://schemas.microsoft.com/office/drawing/2014/main" id="{D52B1F2F-C57F-2AC7-E0EA-7429EF58F409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776906" y="4928576"/>
                      <a:ext cx="2011688" cy="383850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 t="-2222" b="-1777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sp>
          <p:nvSpPr>
            <p:cNvPr id="86" name="椭圆 85">
              <a:extLst>
                <a:ext uri="{FF2B5EF4-FFF2-40B4-BE49-F238E27FC236}">
                  <a16:creationId xmlns:a16="http://schemas.microsoft.com/office/drawing/2014/main" id="{D864D10B-3AF1-380A-0201-2A3F03FB75EB}"/>
                </a:ext>
              </a:extLst>
            </p:cNvPr>
            <p:cNvSpPr/>
            <p:nvPr/>
          </p:nvSpPr>
          <p:spPr>
            <a:xfrm>
              <a:off x="7507724" y="3894123"/>
              <a:ext cx="74295" cy="74295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7" name="文本框 86">
                  <a:extLst>
                    <a:ext uri="{FF2B5EF4-FFF2-40B4-BE49-F238E27FC236}">
                      <a16:creationId xmlns:a16="http://schemas.microsoft.com/office/drawing/2014/main" id="{1879FFAF-5B00-F973-49EA-314460E5ABAF}"/>
                    </a:ext>
                  </a:extLst>
                </p:cNvPr>
                <p:cNvSpPr txBox="1"/>
                <p:nvPr/>
              </p:nvSpPr>
              <p:spPr>
                <a:xfrm>
                  <a:off x="7689274" y="3741942"/>
                  <a:ext cx="1451703" cy="39049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f>
                        <m:fPr>
                          <m:ctrlPr>
                            <a:rPr lang="en-US" altLang="zh-CN" sz="1200" i="1" smtClean="0">
                              <a:latin typeface="Cambria Math" panose="02040503050406030204" pitchFamily="18" charset="0"/>
                              <a:ea typeface="方正清刻本悦宋简体" panose="02000000000000000000" pitchFamily="2" charset="-122"/>
                            </a:rPr>
                          </m:ctrlPr>
                        </m:fPr>
                        <m:num>
                          <m:r>
                            <a:rPr lang="en-US" altLang="zh-CN" sz="1200" i="1">
                              <a:latin typeface="Cambria Math" panose="02040503050406030204" pitchFamily="18" charset="0"/>
                              <a:ea typeface="方正清刻本悦宋简体" panose="02000000000000000000" pitchFamily="2" charset="-122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CN" sz="1200" i="1">
                                  <a:latin typeface="Cambria Math" panose="02040503050406030204" pitchFamily="18" charset="0"/>
                                  <a:ea typeface="方正清刻本悦宋简体" panose="02000000000000000000" pitchFamily="2" charset="-122"/>
                                </a:rPr>
                              </m:ctrlPr>
                            </m:dPr>
                            <m:e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  <a:ea typeface="方正清刻本悦宋简体" panose="02000000000000000000" pitchFamily="2" charset="-122"/>
                                </a:rPr>
                                <m:t>𝑧</m:t>
                              </m:r>
                            </m:e>
                          </m:d>
                        </m:num>
                        <m:den>
                          <m:r>
                            <a:rPr lang="en-US" altLang="zh-CN" sz="1200" i="1">
                              <a:latin typeface="Cambria Math" panose="02040503050406030204" pitchFamily="18" charset="0"/>
                              <a:ea typeface="方正清刻本悦宋简体" panose="02000000000000000000" pitchFamily="2" charset="-122"/>
                            </a:rPr>
                            <m:t>𝑧</m:t>
                          </m:r>
                          <m:r>
                            <a:rPr lang="en-US" altLang="zh-CN" sz="1200" i="1">
                              <a:latin typeface="Cambria Math" panose="02040503050406030204" pitchFamily="18" charset="0"/>
                              <a:ea typeface="方正清刻本悦宋简体" panose="02000000000000000000" pitchFamily="2" charset="-122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1200" i="1">
                                  <a:latin typeface="Cambria Math" panose="02040503050406030204" pitchFamily="18" charset="0"/>
                                  <a:ea typeface="方正清刻本悦宋简体" panose="02000000000000000000" pitchFamily="2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  <a:ea typeface="方正清刻本悦宋简体" panose="02000000000000000000" pitchFamily="2" charset="-122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  <a:ea typeface="方正清刻本悦宋简体" panose="02000000000000000000" pitchFamily="2" charset="-122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</m:oMath>
                  </a14:m>
                  <a:r>
                    <a:rPr lang="zh-CN" altLang="en-US" sz="1200" dirty="0">
                      <a:latin typeface="楷体" panose="02010609060101010101" pitchFamily="49" charset="-122"/>
                      <a:ea typeface="楷体" panose="02010609060101010101" pitchFamily="49" charset="-122"/>
                    </a:rPr>
                    <a:t>的奇点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1200" b="0" i="0" dirty="0" smtClean="0">
                          <a:latin typeface="Cambria Math" panose="02040503050406030204" pitchFamily="18" charset="0"/>
                          <a:ea typeface="仿宋" panose="02010609060101010101" pitchFamily="49" charset="-122"/>
                        </a:rPr>
                        <m:t>z</m:t>
                      </m:r>
                      <m:r>
                        <a:rPr lang="en-US" altLang="zh-CN" sz="1200" b="0" i="0" dirty="0" smtClean="0">
                          <a:latin typeface="Cambria Math" panose="02040503050406030204" pitchFamily="18" charset="0"/>
                          <a:ea typeface="仿宋" panose="02010609060101010101" pitchFamily="49" charset="-122"/>
                        </a:rPr>
                        <m:t>=</m:t>
                      </m:r>
                      <m:sSub>
                        <m:sSubPr>
                          <m:ctrlPr>
                            <a:rPr lang="en-US" altLang="zh-CN" sz="1200" i="1" dirty="0">
                              <a:latin typeface="Cambria Math" panose="02040503050406030204" pitchFamily="18" charset="0"/>
                              <a:ea typeface="仿宋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sz="1200" i="1" dirty="0">
                              <a:latin typeface="Cambria Math" panose="02040503050406030204" pitchFamily="18" charset="0"/>
                              <a:ea typeface="仿宋" panose="02010609060101010101" pitchFamily="49" charset="-122"/>
                            </a:rPr>
                            <m:t>𝑧</m:t>
                          </m:r>
                        </m:e>
                        <m:sub>
                          <m:r>
                            <a:rPr lang="en-US" altLang="zh-CN" sz="1200" i="1" dirty="0">
                              <a:latin typeface="Cambria Math" panose="02040503050406030204" pitchFamily="18" charset="0"/>
                              <a:ea typeface="仿宋" panose="02010609060101010101" pitchFamily="49" charset="-122"/>
                            </a:rPr>
                            <m:t>0</m:t>
                          </m:r>
                        </m:sub>
                      </m:sSub>
                    </m:oMath>
                  </a14:m>
                  <a:endParaRPr lang="zh-CN" altLang="en-US" sz="1200" dirty="0">
                    <a:latin typeface="楷体" panose="02010609060101010101" pitchFamily="49" charset="-122"/>
                    <a:ea typeface="楷体" panose="02010609060101010101" pitchFamily="49" charset="-122"/>
                  </a:endParaRPr>
                </a:p>
              </p:txBody>
            </p:sp>
          </mc:Choice>
          <mc:Fallback xmlns="">
            <p:sp>
              <p:nvSpPr>
                <p:cNvPr id="87" name="文本框 86">
                  <a:extLst>
                    <a:ext uri="{FF2B5EF4-FFF2-40B4-BE49-F238E27FC236}">
                      <a16:creationId xmlns:a16="http://schemas.microsoft.com/office/drawing/2014/main" id="{1879FFAF-5B00-F973-49EA-314460E5ABA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89274" y="3741942"/>
                  <a:ext cx="1451703" cy="39049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143FF26B-CC77-0DBB-021F-F6F65A8FA87C}"/>
              </a:ext>
            </a:extLst>
          </p:cNvPr>
          <p:cNvCxnSpPr/>
          <p:nvPr/>
        </p:nvCxnSpPr>
        <p:spPr>
          <a:xfrm>
            <a:off x="576364" y="1136063"/>
            <a:ext cx="11039272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DF8EA2AA-3607-76BF-CED9-450E9DC65B0B}"/>
                  </a:ext>
                </a:extLst>
              </p:cNvPr>
              <p:cNvSpPr txBox="1"/>
              <p:nvPr/>
            </p:nvSpPr>
            <p:spPr>
              <a:xfrm>
                <a:off x="507460" y="1298962"/>
                <a:ext cx="11108176" cy="13911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大多数时候我们常见的函数都不会在大片的区域上不解析，而是在解析区域中出现了一个奇点，导致其解析域是多连通域。</a:t>
                </a:r>
                <a:endParaRPr lang="en-US" altLang="zh-CN" sz="1600" dirty="0">
                  <a:latin typeface="方正小标宋简体" panose="02000000000000000000" pitchFamily="2" charset="-122"/>
                  <a:ea typeface="方正小标宋简体" panose="02000000000000000000" pitchFamily="2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比如一类我们要经常见到的函数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方正清刻本悦宋简体" panose="02000000000000000000" pitchFamily="2" charset="-122"/>
                          </a:rPr>
                        </m:ctrlPr>
                      </m:fPr>
                      <m:num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方正清刻本悦宋简体" panose="02000000000000000000" pitchFamily="2" charset="-122"/>
                          </a:rPr>
                          <m:t>𝑓</m:t>
                        </m:r>
                        <m:d>
                          <m:dPr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  <a:ea typeface="方正清刻本悦宋简体" panose="02000000000000000000" pitchFamily="2" charset="-122"/>
                              </a:rPr>
                            </m:ctrlPr>
                          </m:dPr>
                          <m:e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方正清刻本悦宋简体" panose="02000000000000000000" pitchFamily="2" charset="-122"/>
                              </a:rPr>
                              <m:t>𝑧</m:t>
                            </m:r>
                          </m:e>
                        </m:d>
                      </m:num>
                      <m:den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方正清刻本悦宋简体" panose="02000000000000000000" pitchFamily="2" charset="-122"/>
                          </a:rPr>
                          <m:t>𝑧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方正清刻本悦宋简体" panose="02000000000000000000" pitchFamily="2" charset="-122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  <a:ea typeface="方正清刻本悦宋简体" panose="02000000000000000000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方正清刻本悦宋简体" panose="02000000000000000000" pitchFamily="2" charset="-122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方正清刻本悦宋简体" panose="02000000000000000000" pitchFamily="2" charset="-122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zh-CN" altLang="en-US" sz="16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。</a:t>
                </a:r>
                <a:r>
                  <a:rPr lang="zh-CN" altLang="en-US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若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pitchFamily="18" charset="0"/>
                        <a:ea typeface="方正清刻本悦宋简体" panose="02000000000000000000" pitchFamily="2" charset="-122"/>
                      </a:rPr>
                      <m:t>𝑓</m:t>
                    </m:r>
                    <m:d>
                      <m:d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方正清刻本悦宋简体" panose="02000000000000000000" pitchFamily="2" charset="-122"/>
                          </a:rPr>
                        </m:ctrlPr>
                      </m:d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ea typeface="方正清刻本悦宋简体" panose="02000000000000000000" pitchFamily="2" charset="-122"/>
                          </a:rPr>
                          <m:t>𝑧</m:t>
                        </m:r>
                      </m:e>
                    </m:d>
                  </m:oMath>
                </a14:m>
                <a:r>
                  <a:rPr lang="zh-CN" altLang="en-US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在整个复平面上解析，则此函数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方正清刻本悦宋简体" panose="02000000000000000000" pitchFamily="2" charset="-122"/>
                          </a:rPr>
                        </m:ctrlPr>
                      </m:fPr>
                      <m:num>
                        <m:r>
                          <a:rPr lang="en-US" altLang="zh-CN" sz="1600" i="1">
                            <a:latin typeface="Cambria Math" panose="02040503050406030204" pitchFamily="18" charset="0"/>
                            <a:ea typeface="方正清刻本悦宋简体" panose="02000000000000000000" pitchFamily="2" charset="-122"/>
                          </a:rPr>
                          <m:t>𝑓</m:t>
                        </m:r>
                        <m:d>
                          <m:d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方正清刻本悦宋简体" panose="02000000000000000000" pitchFamily="2" charset="-122"/>
                              </a:rPr>
                            </m:ctrlPr>
                          </m:d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方正清刻本悦宋简体" panose="02000000000000000000" pitchFamily="2" charset="-122"/>
                              </a:rPr>
                              <m:t>𝑧</m:t>
                            </m:r>
                          </m:e>
                        </m:d>
                      </m:num>
                      <m:den>
                        <m:r>
                          <a:rPr lang="en-US" altLang="zh-CN" sz="1600" i="1">
                            <a:latin typeface="Cambria Math" panose="02040503050406030204" pitchFamily="18" charset="0"/>
                            <a:ea typeface="方正清刻本悦宋简体" panose="02000000000000000000" pitchFamily="2" charset="-122"/>
                          </a:rPr>
                          <m:t>𝑧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  <a:ea typeface="方正清刻本悦宋简体" panose="02000000000000000000" pitchFamily="2" charset="-122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方正清刻本悦宋简体" panose="02000000000000000000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方正清刻本悦宋简体" panose="02000000000000000000" pitchFamily="2" charset="-122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方正清刻本悦宋简体" panose="02000000000000000000" pitchFamily="2" charset="-122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zh-CN" altLang="en-US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 仅在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方正清刻本悦宋简体" panose="02000000000000000000" pitchFamily="2" charset="-122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ea typeface="方正清刻本悦宋简体" panose="02000000000000000000" pitchFamily="2" charset="-122"/>
                          </a:rPr>
                          <m:t>𝑧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  <a:ea typeface="方正清刻本悦宋简体" panose="02000000000000000000" pitchFamily="2" charset="-122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en-US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点处不解析。</a:t>
                </a:r>
                <a:endParaRPr lang="en-US" altLang="zh-CN" sz="1600" dirty="0">
                  <a:latin typeface="方正小标宋简体" panose="02000000000000000000" pitchFamily="2" charset="-122"/>
                  <a:ea typeface="方正小标宋简体" panose="02000000000000000000" pitchFamily="2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倘若积分路径</a:t>
                </a:r>
                <a14:m>
                  <m:oMath xmlns:m="http://schemas.openxmlformats.org/officeDocument/2006/math"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𝐶</m:t>
                    </m:r>
                  </m:oMath>
                </a14:m>
                <a:r>
                  <a:rPr lang="zh-CN" altLang="en-US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包含了它的这个奇点，那么积分值还有规律可循吗？</a:t>
                </a:r>
                <a:endParaRPr lang="en-US" altLang="zh-CN" sz="1600" dirty="0"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DF8EA2AA-3607-76BF-CED9-450E9DC65B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460" y="1298962"/>
                <a:ext cx="11108176" cy="1391150"/>
              </a:xfrm>
              <a:prstGeom prst="rect">
                <a:avLst/>
              </a:prstGeom>
              <a:blipFill>
                <a:blip r:embed="rId9"/>
                <a:stretch>
                  <a:fillRect l="-274" r="-768" b="-52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文本框 14">
            <a:extLst>
              <a:ext uri="{FF2B5EF4-FFF2-40B4-BE49-F238E27FC236}">
                <a16:creationId xmlns:a16="http://schemas.microsoft.com/office/drawing/2014/main" id="{DC462BD7-0497-DA56-90CF-56045802A9E2}"/>
              </a:ext>
            </a:extLst>
          </p:cNvPr>
          <p:cNvSpPr txBox="1"/>
          <p:nvPr/>
        </p:nvSpPr>
        <p:spPr>
          <a:xfrm>
            <a:off x="507459" y="496110"/>
            <a:ext cx="29596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柯西积分公式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830D009B-333C-A445-AE82-76414C7A3203}"/>
                  </a:ext>
                </a:extLst>
              </p:cNvPr>
              <p:cNvSpPr txBox="1"/>
              <p:nvPr/>
            </p:nvSpPr>
            <p:spPr>
              <a:xfrm>
                <a:off x="3467100" y="775740"/>
                <a:ext cx="279490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/>
                <a:r>
                  <a:rPr lang="zh-CN" altLang="en-US" sz="1600" dirty="0">
                    <a:latin typeface="方正清刻本悦宋简体" panose="02000000000000000000" pitchFamily="2" charset="-122"/>
                    <a:ea typeface="方正清刻本悦宋简体" panose="02000000000000000000" pitchFamily="2" charset="-122"/>
                  </a:rPr>
                  <a:t>形如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方正清刻本悦宋简体" panose="02000000000000000000" pitchFamily="2" charset="-122"/>
                      </a:rPr>
                      <m:t>𝑓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方正清刻本悦宋简体" panose="02000000000000000000" pitchFamily="2" charset="-122"/>
                      </a:rPr>
                      <m:t>(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方正清刻本悦宋简体" panose="02000000000000000000" pitchFamily="2" charset="-122"/>
                      </a:rPr>
                      <m:t>𝑧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方正清刻本悦宋简体" panose="02000000000000000000" pitchFamily="2" charset="-122"/>
                      </a:rPr>
                      <m:t>)/(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方正清刻本悦宋简体" panose="02000000000000000000" pitchFamily="2" charset="-122"/>
                      </a:rPr>
                      <m:t>𝑧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方正清刻本悦宋简体" panose="02000000000000000000" pitchFamily="2" charset="-122"/>
                      </a:rPr>
                      <m:t>−</m:t>
                    </m:r>
                    <m:sSub>
                      <m:sSub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方正清刻本悦宋简体" panose="02000000000000000000" pitchFamily="2" charset="-122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方正清刻本悦宋简体" panose="02000000000000000000" pitchFamily="2" charset="-122"/>
                          </a:rPr>
                          <m:t>𝑧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方正清刻本悦宋简体" panose="02000000000000000000" pitchFamily="2" charset="-122"/>
                          </a:rPr>
                          <m:t>0</m:t>
                        </m:r>
                      </m:sub>
                    </m:sSub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方正清刻本悦宋简体" panose="02000000000000000000" pitchFamily="2" charset="-122"/>
                      </a:rPr>
                      <m:t>)</m:t>
                    </m:r>
                  </m:oMath>
                </a14:m>
                <a:r>
                  <a:rPr lang="zh-CN" altLang="en-US" sz="1600" dirty="0">
                    <a:latin typeface="方正清刻本悦宋简体" panose="02000000000000000000" pitchFamily="2" charset="-122"/>
                    <a:ea typeface="方正清刻本悦宋简体" panose="02000000000000000000" pitchFamily="2" charset="-122"/>
                  </a:rPr>
                  <a:t>函数的积分</a:t>
                </a:r>
                <a:endParaRPr lang="en-US" altLang="zh-CN" sz="1600" dirty="0">
                  <a:latin typeface="方正清刻本悦宋简体" panose="02000000000000000000" pitchFamily="2" charset="-122"/>
                  <a:ea typeface="方正清刻本悦宋简体" panose="02000000000000000000" pitchFamily="2" charset="-122"/>
                </a:endParaRPr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830D009B-333C-A445-AE82-76414C7A32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7100" y="775740"/>
                <a:ext cx="2794907" cy="338554"/>
              </a:xfrm>
              <a:prstGeom prst="rect">
                <a:avLst/>
              </a:prstGeom>
              <a:blipFill>
                <a:blip r:embed="rId10"/>
                <a:stretch>
                  <a:fillRect l="-1310" t="-5357" r="-1092" b="-214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28DC9BC9-F361-B6AC-076A-F0C2B0DDC1E5}"/>
                  </a:ext>
                </a:extLst>
              </p:cNvPr>
              <p:cNvSpPr txBox="1"/>
              <p:nvPr/>
            </p:nvSpPr>
            <p:spPr>
              <a:xfrm>
                <a:off x="576364" y="2825302"/>
                <a:ext cx="6482530" cy="118930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25000"/>
                  </a:lnSpc>
                </a:pP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 </m:t>
                    </m:r>
                  </m:oMath>
                </a14:m>
                <a:r>
                  <a:rPr lang="zh-CN" altLang="en-US" sz="16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根据闭路变形原理，曲线</a:t>
                </a:r>
                <a14:m>
                  <m:oMath xmlns:m="http://schemas.openxmlformats.org/officeDocument/2006/math"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𝐶</m:t>
                    </m:r>
                  </m:oMath>
                </a14:m>
                <a:r>
                  <a:rPr lang="zh-CN" altLang="en-US" sz="16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可以任意地向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𝑧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en-US" sz="16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收缩靠近，</a:t>
                </a:r>
                <a:endParaRPr lang="en-US" altLang="zh-CN" sz="1600" dirty="0"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  <a:p>
                <a:pPr>
                  <a:lnSpc>
                    <a:spcPct val="125000"/>
                  </a:lnSpc>
                </a:pP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 </m:t>
                    </m:r>
                  </m:oMath>
                </a14:m>
                <a:r>
                  <a:rPr lang="zh-CN" altLang="en-US" sz="16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此时</a:t>
                </a:r>
                <a14:m>
                  <m:oMath xmlns:m="http://schemas.openxmlformats.org/officeDocument/2006/math">
                    <m:r>
                      <a:rPr lang="en-US" altLang="zh-CN" sz="1600" i="1" dirty="0"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𝐶</m:t>
                    </m:r>
                  </m:oMath>
                </a14:m>
                <a:r>
                  <a:rPr lang="zh-CN" altLang="en-US" sz="16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上各点的函数值</a:t>
                </a:r>
                <a14:m>
                  <m:oMath xmlns:m="http://schemas.openxmlformats.org/officeDocument/2006/math">
                    <m:r>
                      <a:rPr lang="en-US" altLang="zh-CN" sz="1600" b="0" i="1" dirty="0" smtClean="0"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𝑓</m:t>
                    </m:r>
                    <m:r>
                      <a:rPr lang="en-US" altLang="zh-CN" sz="1600" b="0" i="1" dirty="0" smtClean="0"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(</m:t>
                    </m:r>
                    <m:r>
                      <a:rPr lang="en-US" altLang="zh-CN" sz="1600" b="0" i="1" dirty="0" smtClean="0"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𝑧</m:t>
                    </m:r>
                    <m:r>
                      <a:rPr lang="en-US" altLang="zh-CN" sz="1600" b="0" i="1" dirty="0" smtClean="0"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)</m:t>
                    </m:r>
                  </m:oMath>
                </a14:m>
                <a:r>
                  <a:rPr lang="zh-CN" altLang="en-US" sz="16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均将趋近于一个确定的常值</a:t>
                </a:r>
                <a14:m>
                  <m:oMath xmlns:m="http://schemas.openxmlformats.org/officeDocument/2006/math">
                    <m:r>
                      <a:rPr lang="en-US" altLang="zh-CN" sz="1600" i="1" dirty="0"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𝑓</m:t>
                    </m:r>
                    <m:r>
                      <a:rPr lang="en-US" altLang="zh-CN" sz="1600" i="1" dirty="0"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(</m:t>
                    </m:r>
                    <m:sSub>
                      <m:sSubPr>
                        <m:ctrlPr>
                          <a:rPr lang="en-US" altLang="zh-CN" sz="1600" b="0" i="1" dirty="0" smtClean="0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1600" i="1" dirty="0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𝑧</m:t>
                        </m:r>
                      </m:e>
                      <m:sub>
                        <m:r>
                          <a:rPr lang="en-US" altLang="zh-CN" sz="1600" b="0" i="1" dirty="0" smtClean="0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0</m:t>
                        </m:r>
                      </m:sub>
                    </m:sSub>
                    <m:r>
                      <a:rPr lang="en-US" altLang="zh-CN" sz="1600" i="1" dirty="0"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)</m:t>
                    </m:r>
                  </m:oMath>
                </a14:m>
                <a:r>
                  <a:rPr lang="en-US" altLang="zh-CN" sz="16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.</a:t>
                </a:r>
              </a:p>
              <a:p>
                <a:pPr>
                  <a:lnSpc>
                    <a:spcPct val="125000"/>
                  </a:lnSpc>
                  <a:spcBef>
                    <a:spcPts val="600"/>
                  </a:spcBef>
                </a:pP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 </m:t>
                    </m:r>
                  </m:oMath>
                </a14:m>
                <a:r>
                  <a:rPr lang="zh-CN" altLang="en-US" sz="16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因此</a:t>
                </a:r>
                <a14:m>
                  <m:oMath xmlns:m="http://schemas.openxmlformats.org/officeDocument/2006/math">
                    <m:nary>
                      <m:naryPr>
                        <m:chr m:val="∮"/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sub>
                      <m:sup>
                        <m: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 </m:t>
                        </m:r>
                      </m:sup>
                      <m:e>
                        <m:f>
                          <m:f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方正清刻本悦宋简体" panose="02000000000000000000" pitchFamily="2" charset="-122"/>
                              </a:rPr>
                            </m:ctrlPr>
                          </m:fPr>
                          <m:num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方正清刻本悦宋简体" panose="02000000000000000000" pitchFamily="2" charset="-122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altLang="zh-CN" sz="1600" i="1">
                                    <a:latin typeface="Cambria Math" panose="02040503050406030204" pitchFamily="18" charset="0"/>
                                    <a:ea typeface="方正清刻本悦宋简体" panose="02000000000000000000" pitchFamily="2" charset="-122"/>
                                  </a:rPr>
                                </m:ctrlPr>
                              </m:dPr>
                              <m:e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ea typeface="方正清刻本悦宋简体" panose="02000000000000000000" pitchFamily="2" charset="-122"/>
                                  </a:rPr>
                                  <m:t>𝑧</m:t>
                                </m:r>
                              </m:e>
                            </m:d>
                          </m:num>
                          <m:den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方正清刻本悦宋简体" panose="02000000000000000000" pitchFamily="2" charset="-122"/>
                              </a:rPr>
                              <m:t>𝑧</m:t>
                            </m:r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方正清刻本悦宋简体" panose="02000000000000000000" pitchFamily="2" charset="-122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CN" sz="1600" i="1">
                                    <a:latin typeface="Cambria Math" panose="02040503050406030204" pitchFamily="18" charset="0"/>
                                    <a:ea typeface="方正清刻本悦宋简体" panose="02000000000000000000" pitchFamily="2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ea typeface="方正清刻本悦宋简体" panose="02000000000000000000" pitchFamily="2" charset="-122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ea typeface="方正清刻本悦宋简体" panose="02000000000000000000" pitchFamily="2" charset="-122"/>
                                  </a:rPr>
                                  <m:t>0</m:t>
                                </m:r>
                              </m:sub>
                            </m:sSub>
                          </m:den>
                        </m:f>
                      </m:e>
                    </m:nary>
                    <m:r>
                      <m:rPr>
                        <m:sty m:val="p"/>
                      </m:rPr>
                      <a:rPr lang="en-US" altLang="zh-CN" sz="1600" i="1" dirty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dz</m:t>
                    </m:r>
                    <m:r>
                      <a:rPr lang="en-US" altLang="zh-CN" sz="1600" b="0" i="1" dirty="0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</m:t>
                    </m:r>
                    <m:r>
                      <a:rPr lang="en-US" altLang="zh-CN" sz="1600" i="1" dirty="0"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𝑓</m:t>
                    </m:r>
                    <m:d>
                      <m:dPr>
                        <m:ctrlPr>
                          <a:rPr lang="en-US" altLang="zh-CN" sz="1600" i="1" dirty="0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600" i="1" dirty="0">
                                <a:latin typeface="Cambria Math" panose="02040503050406030204" pitchFamily="18" charset="0"/>
                                <a:ea typeface="仿宋" panose="02010609060101010101" pitchFamily="49" charset="-122"/>
                              </a:rPr>
                            </m:ctrlPr>
                          </m:sSubPr>
                          <m:e>
                            <m:r>
                              <a:rPr lang="en-US" altLang="zh-CN" sz="1600" i="1" dirty="0">
                                <a:latin typeface="Cambria Math" panose="02040503050406030204" pitchFamily="18" charset="0"/>
                                <a:ea typeface="仿宋" panose="02010609060101010101" pitchFamily="49" charset="-122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CN" sz="1600" i="1" dirty="0">
                                <a:latin typeface="Cambria Math" panose="02040503050406030204" pitchFamily="18" charset="0"/>
                                <a:ea typeface="仿宋" panose="02010609060101010101" pitchFamily="49" charset="-122"/>
                              </a:rPr>
                              <m:t>0</m:t>
                            </m:r>
                          </m:sub>
                        </m:sSub>
                      </m:e>
                    </m:d>
                    <m:nary>
                      <m:naryPr>
                        <m:chr m:val="∮"/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sub>
                      <m:sup>
                        <m: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 </m:t>
                        </m:r>
                      </m:sup>
                      <m:e>
                        <m:f>
                          <m:f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方正清刻本悦宋简体" panose="02000000000000000000" pitchFamily="2" charset="-122"/>
                              </a:rPr>
                            </m:ctrlPr>
                          </m:fPr>
                          <m:num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方正清刻本悦宋简体" panose="02000000000000000000" pitchFamily="2" charset="-122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方正清刻本悦宋简体" panose="02000000000000000000" pitchFamily="2" charset="-122"/>
                              </a:rPr>
                              <m:t>𝑧</m:t>
                            </m:r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方正清刻本悦宋简体" panose="02000000000000000000" pitchFamily="2" charset="-122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CN" sz="1600" i="1">
                                    <a:latin typeface="Cambria Math" panose="02040503050406030204" pitchFamily="18" charset="0"/>
                                    <a:ea typeface="方正清刻本悦宋简体" panose="02000000000000000000" pitchFamily="2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ea typeface="方正清刻本悦宋简体" panose="02000000000000000000" pitchFamily="2" charset="-122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ea typeface="方正清刻本悦宋简体" panose="02000000000000000000" pitchFamily="2" charset="-122"/>
                                  </a:rPr>
                                  <m:t>0</m:t>
                                </m:r>
                              </m:sub>
                            </m:sSub>
                          </m:den>
                        </m:f>
                      </m:e>
                    </m:nary>
                    <m:r>
                      <m:rPr>
                        <m:sty m:val="p"/>
                      </m:rPr>
                      <a:rPr lang="en-US" altLang="zh-CN" sz="1600" i="1" dirty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dz</m:t>
                    </m:r>
                    <m:r>
                      <a:rPr lang="en-US" altLang="zh-CN" sz="1600" b="0" i="1" dirty="0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=2</m:t>
                    </m:r>
                    <m:r>
                      <a:rPr lang="zh-CN" altLang="en-US" sz="1600" b="0" i="1" dirty="0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𝜋</m:t>
                    </m:r>
                    <m:r>
                      <a:rPr lang="en-US" altLang="zh-CN" sz="1600" b="0" i="1" dirty="0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𝑖</m:t>
                    </m:r>
                    <m:r>
                      <a:rPr lang="en-US" altLang="zh-CN" sz="1600" i="1" dirty="0"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𝑓</m:t>
                    </m:r>
                    <m:d>
                      <m:dPr>
                        <m:ctrlPr>
                          <a:rPr lang="en-US" altLang="zh-CN" sz="1600" i="1" dirty="0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600" i="1" dirty="0">
                                <a:latin typeface="Cambria Math" panose="02040503050406030204" pitchFamily="18" charset="0"/>
                                <a:ea typeface="仿宋" panose="02010609060101010101" pitchFamily="49" charset="-122"/>
                              </a:rPr>
                            </m:ctrlPr>
                          </m:sSubPr>
                          <m:e>
                            <m:r>
                              <a:rPr lang="en-US" altLang="zh-CN" sz="1600" i="1" dirty="0">
                                <a:latin typeface="Cambria Math" panose="02040503050406030204" pitchFamily="18" charset="0"/>
                                <a:ea typeface="仿宋" panose="02010609060101010101" pitchFamily="49" charset="-122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CN" sz="1600" i="1" dirty="0">
                                <a:latin typeface="Cambria Math" panose="02040503050406030204" pitchFamily="18" charset="0"/>
                                <a:ea typeface="仿宋" panose="02010609060101010101" pitchFamily="49" charset="-122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16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.</a:t>
                </a:r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28DC9BC9-F361-B6AC-076A-F0C2B0DDC1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364" y="2825302"/>
                <a:ext cx="6482530" cy="1189300"/>
              </a:xfrm>
              <a:prstGeom prst="rect">
                <a:avLst/>
              </a:prstGeom>
              <a:blipFill>
                <a:blip r:embed="rId11"/>
                <a:stretch>
                  <a:fillRect l="-1317" t="-3061" b="-566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0" name="组合 39">
            <a:extLst>
              <a:ext uri="{FF2B5EF4-FFF2-40B4-BE49-F238E27FC236}">
                <a16:creationId xmlns:a16="http://schemas.microsoft.com/office/drawing/2014/main" id="{04D4ACDC-B5AE-53B6-3A25-2D50029E161A}"/>
              </a:ext>
            </a:extLst>
          </p:cNvPr>
          <p:cNvGrpSpPr/>
          <p:nvPr/>
        </p:nvGrpSpPr>
        <p:grpSpPr>
          <a:xfrm>
            <a:off x="576363" y="4332059"/>
            <a:ext cx="11143732" cy="1266774"/>
            <a:chOff x="457508" y="4647138"/>
            <a:chExt cx="11143732" cy="1266774"/>
          </a:xfrm>
        </p:grpSpPr>
        <p:grpSp>
          <p:nvGrpSpPr>
            <p:cNvPr id="41" name="组合 40">
              <a:extLst>
                <a:ext uri="{FF2B5EF4-FFF2-40B4-BE49-F238E27FC236}">
                  <a16:creationId xmlns:a16="http://schemas.microsoft.com/office/drawing/2014/main" id="{7E22505D-5790-9C60-29ED-5F251E7151F8}"/>
                </a:ext>
              </a:extLst>
            </p:cNvPr>
            <p:cNvGrpSpPr/>
            <p:nvPr/>
          </p:nvGrpSpPr>
          <p:grpSpPr>
            <a:xfrm>
              <a:off x="457508" y="4647138"/>
              <a:ext cx="11039271" cy="1266774"/>
              <a:chOff x="457508" y="4224270"/>
              <a:chExt cx="11039271" cy="1266774"/>
            </a:xfrm>
          </p:grpSpPr>
          <p:grpSp>
            <p:nvGrpSpPr>
              <p:cNvPr id="43" name="组合 42">
                <a:extLst>
                  <a:ext uri="{FF2B5EF4-FFF2-40B4-BE49-F238E27FC236}">
                    <a16:creationId xmlns:a16="http://schemas.microsoft.com/office/drawing/2014/main" id="{A2A4F346-12A8-2845-E6F5-BD4272052364}"/>
                  </a:ext>
                </a:extLst>
              </p:cNvPr>
              <p:cNvGrpSpPr/>
              <p:nvPr/>
            </p:nvGrpSpPr>
            <p:grpSpPr>
              <a:xfrm>
                <a:off x="457508" y="4224270"/>
                <a:ext cx="11039271" cy="1266774"/>
                <a:chOff x="457508" y="4224270"/>
                <a:chExt cx="11039271" cy="1266774"/>
              </a:xfrm>
            </p:grpSpPr>
            <p:sp>
              <p:nvSpPr>
                <p:cNvPr id="47" name="矩形: 圆角 46">
                  <a:extLst>
                    <a:ext uri="{FF2B5EF4-FFF2-40B4-BE49-F238E27FC236}">
                      <a16:creationId xmlns:a16="http://schemas.microsoft.com/office/drawing/2014/main" id="{69691279-D3ED-147C-846C-6BEB5FDDD758}"/>
                    </a:ext>
                  </a:extLst>
                </p:cNvPr>
                <p:cNvSpPr/>
                <p:nvPr/>
              </p:nvSpPr>
              <p:spPr>
                <a:xfrm>
                  <a:off x="457508" y="4224270"/>
                  <a:ext cx="11039271" cy="1266774"/>
                </a:xfrm>
                <a:prstGeom prst="roundRect">
                  <a:avLst/>
                </a:prstGeom>
                <a:solidFill>
                  <a:schemeClr val="accent4">
                    <a:lumMod val="20000"/>
                    <a:lumOff val="80000"/>
                    <a:alpha val="69804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8" name="文本框 47">
                  <a:extLst>
                    <a:ext uri="{FF2B5EF4-FFF2-40B4-BE49-F238E27FC236}">
                      <a16:creationId xmlns:a16="http://schemas.microsoft.com/office/drawing/2014/main" id="{D3912280-6768-A302-FA22-F50B93E55128}"/>
                    </a:ext>
                  </a:extLst>
                </p:cNvPr>
                <p:cNvSpPr txBox="1"/>
                <p:nvPr/>
              </p:nvSpPr>
              <p:spPr>
                <a:xfrm>
                  <a:off x="744426" y="4542236"/>
                  <a:ext cx="1385031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latin typeface="汉仪润圆-65简" panose="00020600040101010101" pitchFamily="18" charset="-122"/>
                      <a:ea typeface="汉仪润圆-65简" panose="00020600040101010101" pitchFamily="18" charset="-122"/>
                    </a:rPr>
                    <a:t>复变函数的</a:t>
                  </a:r>
                  <a:endParaRPr lang="en-US" altLang="zh-CN" dirty="0">
                    <a:latin typeface="汉仪润圆-65简" panose="00020600040101010101" pitchFamily="18" charset="-122"/>
                    <a:ea typeface="汉仪润圆-65简" panose="00020600040101010101" pitchFamily="18" charset="-122"/>
                  </a:endParaRPr>
                </a:p>
                <a:p>
                  <a:pPr algn="ctr"/>
                  <a:r>
                    <a:rPr lang="zh-CN" altLang="en-US" dirty="0">
                      <a:latin typeface="汉仪润圆-65简" panose="00020600040101010101" pitchFamily="18" charset="-122"/>
                      <a:ea typeface="汉仪润圆-65简" panose="00020600040101010101" pitchFamily="18" charset="-122"/>
                    </a:rPr>
                    <a:t>积分计算法</a:t>
                  </a:r>
                </a:p>
              </p:txBody>
            </p:sp>
            <p:sp>
              <p:nvSpPr>
                <p:cNvPr id="49" name="文本框 48">
                  <a:extLst>
                    <a:ext uri="{FF2B5EF4-FFF2-40B4-BE49-F238E27FC236}">
                      <a16:creationId xmlns:a16="http://schemas.microsoft.com/office/drawing/2014/main" id="{DCA7D34E-1D27-7A29-B882-5EA4C84D8A9C}"/>
                    </a:ext>
                  </a:extLst>
                </p:cNvPr>
                <p:cNvSpPr txBox="1"/>
                <p:nvPr/>
              </p:nvSpPr>
              <p:spPr>
                <a:xfrm>
                  <a:off x="2352773" y="4596047"/>
                  <a:ext cx="176645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1400" dirty="0">
                      <a:latin typeface="仿宋" panose="02010609060101010101" pitchFamily="49" charset="-122"/>
                      <a:ea typeface="仿宋" panose="02010609060101010101" pitchFamily="49" charset="-122"/>
                    </a:rPr>
                    <a:t>方法四</a:t>
                  </a:r>
                  <a:endParaRPr lang="en-US" altLang="zh-CN" sz="1400" dirty="0">
                    <a:latin typeface="仿宋" panose="02010609060101010101" pitchFamily="49" charset="-122"/>
                    <a:ea typeface="仿宋" panose="02010609060101010101" pitchFamily="49" charset="-122"/>
                  </a:endParaRPr>
                </a:p>
                <a:p>
                  <a:pPr algn="ctr"/>
                  <a:r>
                    <a:rPr lang="zh-CN" altLang="en-US" sz="1400" dirty="0">
                      <a:latin typeface="仿宋" panose="02010609060101010101" pitchFamily="49" charset="-122"/>
                      <a:ea typeface="仿宋" panose="02010609060101010101" pitchFamily="49" charset="-122"/>
                    </a:rPr>
                    <a:t>柯西积分公式</a:t>
                  </a:r>
                </a:p>
              </p:txBody>
            </p:sp>
            <p:cxnSp>
              <p:nvCxnSpPr>
                <p:cNvPr id="50" name="直接连接符 49">
                  <a:extLst>
                    <a:ext uri="{FF2B5EF4-FFF2-40B4-BE49-F238E27FC236}">
                      <a16:creationId xmlns:a16="http://schemas.microsoft.com/office/drawing/2014/main" id="{80E144BD-570A-C4E5-38D2-BD4C9B2EDDF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127579" y="4380490"/>
                  <a:ext cx="0" cy="955280"/>
                </a:xfrm>
                <a:prstGeom prst="line">
                  <a:avLst/>
                </a:prstGeom>
                <a:ln w="19050">
                  <a:solidFill>
                    <a:schemeClr val="accent4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直接连接符 50">
                  <a:extLst>
                    <a:ext uri="{FF2B5EF4-FFF2-40B4-BE49-F238E27FC236}">
                      <a16:creationId xmlns:a16="http://schemas.microsoft.com/office/drawing/2014/main" id="{6BBE176D-96D5-329A-50B1-4B3D3F044AF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335824" y="4504884"/>
                  <a:ext cx="0" cy="721037"/>
                </a:xfrm>
                <a:prstGeom prst="line">
                  <a:avLst/>
                </a:prstGeom>
                <a:ln w="19050">
                  <a:solidFill>
                    <a:schemeClr val="accent4">
                      <a:lumMod val="40000"/>
                      <a:lumOff val="60000"/>
                    </a:schemeClr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5" name="文本框 44">
                    <a:extLst>
                      <a:ext uri="{FF2B5EF4-FFF2-40B4-BE49-F238E27FC236}">
                        <a16:creationId xmlns:a16="http://schemas.microsoft.com/office/drawing/2014/main" id="{397B4AD4-D616-E056-BC3A-6192080B3951}"/>
                      </a:ext>
                    </a:extLst>
                  </p:cNvPr>
                  <p:cNvSpPr txBox="1"/>
                  <p:nvPr/>
                </p:nvSpPr>
                <p:spPr>
                  <a:xfrm>
                    <a:off x="4245170" y="4358156"/>
                    <a:ext cx="7195094" cy="44890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zh-CN" altLang="en-US" sz="1400" dirty="0">
                        <a:latin typeface="汉仪润圆-65简" panose="00020600040101010101" pitchFamily="18" charset="-122"/>
                        <a:ea typeface="汉仪润圆-65简" panose="00020600040101010101" pitchFamily="18" charset="-122"/>
                      </a:rPr>
                      <a:t>适用情况：</a:t>
                    </a:r>
                    <a:r>
                      <a:rPr lang="zh-CN" altLang="en-US" sz="1400" dirty="0">
                        <a:latin typeface="仿宋" panose="02010609060101010101" pitchFamily="49" charset="-122"/>
                        <a:ea typeface="仿宋" panose="02010609060101010101" pitchFamily="49" charset="-122"/>
                      </a:rPr>
                      <a:t>被积函数</a:t>
                    </a:r>
                    <a14:m>
                      <m:oMath xmlns:m="http://schemas.openxmlformats.org/officeDocument/2006/math">
                        <m:r>
                          <a:rPr lang="zh-CN" altLang="en-US" sz="1400" i="1" dirty="0" smtClean="0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形如</m:t>
                        </m:r>
                        <m:f>
                          <m:fPr>
                            <m:ctrlPr>
                              <a:rPr lang="en-US" altLang="zh-CN" sz="1400" i="1">
                                <a:latin typeface="Cambria Math" panose="02040503050406030204" pitchFamily="18" charset="0"/>
                                <a:ea typeface="方正清刻本悦宋简体" panose="02000000000000000000" pitchFamily="2" charset="-122"/>
                              </a:rPr>
                            </m:ctrlPr>
                          </m:fPr>
                          <m:num>
                            <m:r>
                              <a:rPr lang="en-US" altLang="zh-CN" sz="1400" i="1">
                                <a:latin typeface="Cambria Math" panose="02040503050406030204" pitchFamily="18" charset="0"/>
                                <a:ea typeface="方正清刻本悦宋简体" panose="02000000000000000000" pitchFamily="2" charset="-122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altLang="zh-CN" sz="1400" i="1">
                                    <a:latin typeface="Cambria Math" panose="02040503050406030204" pitchFamily="18" charset="0"/>
                                    <a:ea typeface="方正清刻本悦宋简体" panose="02000000000000000000" pitchFamily="2" charset="-122"/>
                                  </a:rPr>
                                </m:ctrlPr>
                              </m:dPr>
                              <m:e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  <a:ea typeface="方正清刻本悦宋简体" panose="02000000000000000000" pitchFamily="2" charset="-122"/>
                                  </a:rPr>
                                  <m:t>𝑧</m:t>
                                </m:r>
                              </m:e>
                            </m:d>
                          </m:num>
                          <m:den>
                            <m:r>
                              <a:rPr lang="en-US" altLang="zh-CN" sz="1400" i="1">
                                <a:latin typeface="Cambria Math" panose="02040503050406030204" pitchFamily="18" charset="0"/>
                                <a:ea typeface="方正清刻本悦宋简体" panose="02000000000000000000" pitchFamily="2" charset="-122"/>
                              </a:rPr>
                              <m:t>𝑧</m:t>
                            </m:r>
                            <m:r>
                              <a:rPr lang="en-US" altLang="zh-CN" sz="1400" i="1">
                                <a:latin typeface="Cambria Math" panose="02040503050406030204" pitchFamily="18" charset="0"/>
                                <a:ea typeface="方正清刻本悦宋简体" panose="02000000000000000000" pitchFamily="2" charset="-122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CN" sz="1400" i="1">
                                    <a:latin typeface="Cambria Math" panose="02040503050406030204" pitchFamily="18" charset="0"/>
                                    <a:ea typeface="方正清刻本悦宋简体" panose="02000000000000000000" pitchFamily="2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  <a:ea typeface="方正清刻本悦宋简体" panose="02000000000000000000" pitchFamily="2" charset="-122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  <a:ea typeface="方正清刻本悦宋简体" panose="02000000000000000000" pitchFamily="2" charset="-122"/>
                                  </a:rPr>
                                  <m:t>0</m:t>
                                </m:r>
                              </m:sub>
                            </m:sSub>
                          </m:den>
                        </m:f>
                      </m:oMath>
                    </a14:m>
                    <a:r>
                      <a:rPr lang="zh-CN" altLang="en-US" sz="1400" dirty="0">
                        <a:latin typeface="仿宋" panose="02010609060101010101" pitchFamily="49" charset="-122"/>
                        <a:ea typeface="仿宋" panose="02010609060101010101" pitchFamily="49" charset="-122"/>
                      </a:rPr>
                      <a:t>，</a:t>
                    </a:r>
                    <a:r>
                      <a:rPr lang="en-US" altLang="zh-CN" sz="1400" dirty="0">
                        <a:ea typeface="方正清刻本悦宋简体" panose="02000000000000000000" pitchFamily="2" charset="-122"/>
                      </a:rPr>
                      <a:t>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400" i="1">
                                <a:latin typeface="Cambria Math" panose="02040503050406030204" pitchFamily="18" charset="0"/>
                                <a:ea typeface="方正清刻本悦宋简体" panose="02000000000000000000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sz="1400" i="1">
                                <a:latin typeface="Cambria Math" panose="02040503050406030204" pitchFamily="18" charset="0"/>
                                <a:ea typeface="方正清刻本悦宋简体" panose="02000000000000000000" pitchFamily="2" charset="-122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CN" sz="1400" i="1">
                                <a:latin typeface="Cambria Math" panose="02040503050406030204" pitchFamily="18" charset="0"/>
                                <a:ea typeface="方正清刻本悦宋简体" panose="02000000000000000000" pitchFamily="2" charset="-122"/>
                              </a:rPr>
                              <m:t>0</m:t>
                            </m:r>
                          </m:sub>
                        </m:sSub>
                      </m:oMath>
                    </a14:m>
                    <a:r>
                      <a:rPr lang="zh-CN" altLang="en-US" sz="1400" dirty="0">
                        <a:latin typeface="仿宋" panose="02010609060101010101" pitchFamily="49" charset="-122"/>
                        <a:ea typeface="仿宋" panose="02010609060101010101" pitchFamily="49" charset="-122"/>
                      </a:rPr>
                      <a:t>在</a:t>
                    </a:r>
                    <a14:m>
                      <m:oMath xmlns:m="http://schemas.openxmlformats.org/officeDocument/2006/math">
                        <m:r>
                          <a:rPr lang="en-US" altLang="zh-CN" sz="1400" i="1" dirty="0" smtClean="0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𝐶</m:t>
                        </m:r>
                      </m:oMath>
                    </a14:m>
                    <a:r>
                      <a:rPr lang="zh-CN" altLang="en-US" sz="1400" dirty="0">
                        <a:latin typeface="仿宋" panose="02010609060101010101" pitchFamily="49" charset="-122"/>
                        <a:ea typeface="仿宋" panose="02010609060101010101" pitchFamily="49" charset="-122"/>
                      </a:rPr>
                      <a:t>内，且</a:t>
                    </a:r>
                    <a14:m>
                      <m:oMath xmlns:m="http://schemas.openxmlformats.org/officeDocument/2006/math">
                        <m:r>
                          <a:rPr lang="en-US" altLang="zh-CN" sz="1400" b="0" i="1" u="sng">
                            <a:latin typeface="Cambria Math" panose="02040503050406030204" pitchFamily="18" charset="0"/>
                            <a:ea typeface="方正清刻本悦宋简体" panose="02000000000000000000" pitchFamily="2" charset="-122"/>
                          </a:rPr>
                          <m:t>𝑓</m:t>
                        </m:r>
                        <m:d>
                          <m:dPr>
                            <m:ctrlPr>
                              <a:rPr lang="en-US" altLang="zh-CN" sz="1400" i="1" u="sng">
                                <a:latin typeface="Cambria Math" panose="02040503050406030204" pitchFamily="18" charset="0"/>
                                <a:ea typeface="方正清刻本悦宋简体" panose="02000000000000000000" pitchFamily="2" charset="-122"/>
                              </a:rPr>
                            </m:ctrlPr>
                          </m:dPr>
                          <m:e>
                            <m:r>
                              <a:rPr lang="en-US" altLang="zh-CN" sz="1400" b="0" i="1" u="sng">
                                <a:latin typeface="Cambria Math" panose="02040503050406030204" pitchFamily="18" charset="0"/>
                                <a:ea typeface="方正清刻本悦宋简体" panose="02000000000000000000" pitchFamily="2" charset="-122"/>
                              </a:rPr>
                              <m:t>𝑧</m:t>
                            </m:r>
                          </m:e>
                        </m:d>
                      </m:oMath>
                    </a14:m>
                    <a:r>
                      <a:rPr lang="zh-CN" altLang="en-US" sz="1400" u="sng" dirty="0">
                        <a:latin typeface="仿宋" panose="02010609060101010101" pitchFamily="49" charset="-122"/>
                        <a:ea typeface="仿宋" panose="02010609060101010101" pitchFamily="49" charset="-122"/>
                      </a:rPr>
                      <a:t>在</a:t>
                    </a:r>
                    <a14:m>
                      <m:oMath xmlns:m="http://schemas.openxmlformats.org/officeDocument/2006/math">
                        <m:r>
                          <a:rPr lang="en-US" altLang="zh-CN" sz="1400" i="1" u="sng" dirty="0" smtClean="0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𝐶</m:t>
                        </m:r>
                      </m:oMath>
                    </a14:m>
                    <a:r>
                      <a:rPr lang="zh-CN" altLang="en-US" sz="1400" u="sng" dirty="0">
                        <a:latin typeface="仿宋" panose="02010609060101010101" pitchFamily="49" charset="-122"/>
                        <a:ea typeface="仿宋" panose="02010609060101010101" pitchFamily="49" charset="-122"/>
                      </a:rPr>
                      <a:t>上及其内部处处解析</a:t>
                    </a:r>
                  </a:p>
                </p:txBody>
              </p:sp>
            </mc:Choice>
            <mc:Fallback xmlns="">
              <p:sp>
                <p:nvSpPr>
                  <p:cNvPr id="45" name="文本框 44">
                    <a:extLst>
                      <a:ext uri="{FF2B5EF4-FFF2-40B4-BE49-F238E27FC236}">
                        <a16:creationId xmlns:a16="http://schemas.microsoft.com/office/drawing/2014/main" id="{397B4AD4-D616-E056-BC3A-6192080B395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45170" y="4358156"/>
                    <a:ext cx="7195094" cy="448905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46" name="直接连接符 45">
                <a:extLst>
                  <a:ext uri="{FF2B5EF4-FFF2-40B4-BE49-F238E27FC236}">
                    <a16:creationId xmlns:a16="http://schemas.microsoft.com/office/drawing/2014/main" id="{DE4D802C-83E3-08E3-EC4C-CE77D421D48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95263" y="4868768"/>
                <a:ext cx="7047651" cy="0"/>
              </a:xfrm>
              <a:prstGeom prst="line">
                <a:avLst/>
              </a:prstGeom>
              <a:ln w="19050">
                <a:solidFill>
                  <a:schemeClr val="bg1">
                    <a:lumMod val="75000"/>
                  </a:schemeClr>
                </a:solidFill>
                <a:prstDash val="dashDot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文本框 41">
                  <a:extLst>
                    <a:ext uri="{FF2B5EF4-FFF2-40B4-BE49-F238E27FC236}">
                      <a16:creationId xmlns:a16="http://schemas.microsoft.com/office/drawing/2014/main" id="{B4232351-9C62-A29B-89E2-F557F1544BD7}"/>
                    </a:ext>
                  </a:extLst>
                </p:cNvPr>
                <p:cNvSpPr txBox="1"/>
                <p:nvPr/>
              </p:nvSpPr>
              <p:spPr>
                <a:xfrm>
                  <a:off x="4406146" y="5409245"/>
                  <a:ext cx="7195094" cy="43999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zh-CN" altLang="en-US" sz="1400" dirty="0">
                      <a:latin typeface="汉仪润圆-65简" panose="00020600040101010101" pitchFamily="18" charset="-122"/>
                      <a:ea typeface="汉仪润圆-65简" panose="00020600040101010101" pitchFamily="18" charset="-122"/>
                    </a:rPr>
                    <a:t>结果：</a:t>
                  </a:r>
                  <a14:m>
                    <m:oMath xmlns:m="http://schemas.openxmlformats.org/officeDocument/2006/math">
                      <m:nary>
                        <m:naryPr>
                          <m:chr m:val="∮"/>
                          <m:ctrlPr>
                            <a:rPr lang="en-US" altLang="zh-CN" sz="1400" i="1">
                              <a:latin typeface="Cambria Math" panose="02040503050406030204" pitchFamily="18" charset="0"/>
                              <a:ea typeface="方正小标宋简体" panose="02000000000000000000" pitchFamily="2" charset="-122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sub>
                        <m:sup>
                          <m:r>
                            <a:rPr lang="en-US" altLang="zh-CN" sz="1400" i="1">
                              <a:latin typeface="Cambria Math" panose="02040503050406030204" pitchFamily="18" charset="0"/>
                              <a:ea typeface="方正小标宋简体" panose="02000000000000000000" pitchFamily="2" charset="-122"/>
                            </a:rPr>
                            <m:t> </m:t>
                          </m:r>
                        </m:sup>
                        <m:e>
                          <m:f>
                            <m:fPr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  <a:ea typeface="方正清刻本悦宋简体" panose="02000000000000000000" pitchFamily="2" charset="-122"/>
                                </a:rPr>
                              </m:ctrlPr>
                            </m:fPr>
                            <m:num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  <a:ea typeface="方正清刻本悦宋简体" panose="02000000000000000000" pitchFamily="2" charset="-122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zh-CN" sz="1400" i="1">
                                      <a:latin typeface="Cambria Math" panose="02040503050406030204" pitchFamily="18" charset="0"/>
                                      <a:ea typeface="方正清刻本悦宋简体" panose="02000000000000000000" pitchFamily="2" charset="-122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400" i="1">
                                      <a:latin typeface="Cambria Math" panose="02040503050406030204" pitchFamily="18" charset="0"/>
                                      <a:ea typeface="方正清刻本悦宋简体" panose="02000000000000000000" pitchFamily="2" charset="-122"/>
                                    </a:rPr>
                                    <m:t>𝑧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  <a:ea typeface="方正清刻本悦宋简体" panose="02000000000000000000" pitchFamily="2" charset="-122"/>
                                </a:rPr>
                                <m:t>𝑧</m:t>
                              </m:r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  <a:ea typeface="方正清刻本悦宋简体" panose="02000000000000000000" pitchFamily="2" charset="-122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sz="1400" i="1">
                                      <a:latin typeface="Cambria Math" panose="02040503050406030204" pitchFamily="18" charset="0"/>
                                      <a:ea typeface="方正清刻本悦宋简体" panose="02000000000000000000" pitchFamily="2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400" i="1">
                                      <a:latin typeface="Cambria Math" panose="02040503050406030204" pitchFamily="18" charset="0"/>
                                      <a:ea typeface="方正清刻本悦宋简体" panose="02000000000000000000" pitchFamily="2" charset="-122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zh-CN" sz="1400" i="1">
                                      <a:latin typeface="Cambria Math" panose="02040503050406030204" pitchFamily="18" charset="0"/>
                                      <a:ea typeface="方正清刻本悦宋简体" panose="02000000000000000000" pitchFamily="2" charset="-122"/>
                                    </a:rPr>
                                    <m:t>0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  <m:r>
                        <m:rPr>
                          <m:sty m:val="p"/>
                        </m:rPr>
                        <a:rPr lang="en-US" altLang="zh-CN" sz="1400" i="1" dirty="0"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m:t>dz</m:t>
                      </m:r>
                      <m:r>
                        <a:rPr lang="en-US" altLang="zh-CN" sz="1400" i="1" dirty="0"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m:t>=2</m:t>
                      </m:r>
                      <m:r>
                        <a:rPr lang="zh-CN" altLang="en-US" sz="1400" i="1" dirty="0"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m:t>𝜋</m:t>
                      </m:r>
                      <m:r>
                        <a:rPr lang="en-US" altLang="zh-CN" sz="1400" i="1" dirty="0"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m:t>𝑖</m:t>
                      </m:r>
                      <m:r>
                        <a:rPr lang="en-US" altLang="zh-CN" sz="1400" i="1" dirty="0">
                          <a:latin typeface="Cambria Math" panose="02040503050406030204" pitchFamily="18" charset="0"/>
                          <a:ea typeface="仿宋" panose="02010609060101010101" pitchFamily="49" charset="-122"/>
                        </a:rPr>
                        <m:t>𝑓</m:t>
                      </m:r>
                      <m:d>
                        <m:dPr>
                          <m:ctrlPr>
                            <a:rPr lang="en-US" altLang="zh-CN" sz="1400" i="1" dirty="0">
                              <a:latin typeface="Cambria Math" panose="02040503050406030204" pitchFamily="18" charset="0"/>
                              <a:ea typeface="仿宋" panose="02010609060101010101" pitchFamily="49" charset="-12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400" i="1" dirty="0">
                                  <a:latin typeface="Cambria Math" panose="02040503050406030204" pitchFamily="18" charset="0"/>
                                  <a:ea typeface="仿宋" panose="02010609060101010101" pitchFamily="49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1400" i="1" dirty="0">
                                  <a:latin typeface="Cambria Math" panose="02040503050406030204" pitchFamily="18" charset="0"/>
                                  <a:ea typeface="仿宋" panose="02010609060101010101" pitchFamily="49" charset="-122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CN" sz="1400" i="1" dirty="0">
                                  <a:latin typeface="Cambria Math" panose="02040503050406030204" pitchFamily="18" charset="0"/>
                                  <a:ea typeface="仿宋" panose="02010609060101010101" pitchFamily="49" charset="-122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a14:m>
                  <a:endParaRPr lang="zh-CN" altLang="en-US" sz="1400" dirty="0">
                    <a:latin typeface="仿宋" panose="02010609060101010101" pitchFamily="49" charset="-122"/>
                    <a:ea typeface="仿宋" panose="02010609060101010101" pitchFamily="49" charset="-122"/>
                  </a:endParaRPr>
                </a:p>
              </p:txBody>
            </p:sp>
          </mc:Choice>
          <mc:Fallback xmlns="">
            <p:sp>
              <p:nvSpPr>
                <p:cNvPr id="42" name="文本框 41">
                  <a:extLst>
                    <a:ext uri="{FF2B5EF4-FFF2-40B4-BE49-F238E27FC236}">
                      <a16:creationId xmlns:a16="http://schemas.microsoft.com/office/drawing/2014/main" id="{B4232351-9C62-A29B-89E2-F557F1544BD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06146" y="5409245"/>
                  <a:ext cx="7195094" cy="439992"/>
                </a:xfrm>
                <a:prstGeom prst="rect">
                  <a:avLst/>
                </a:prstGeom>
                <a:blipFill>
                  <a:blip r:embed="rId13"/>
                  <a:stretch>
                    <a:fillRect t="-77778" b="-125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文本框 52">
                <a:extLst>
                  <a:ext uri="{FF2B5EF4-FFF2-40B4-BE49-F238E27FC236}">
                    <a16:creationId xmlns:a16="http://schemas.microsoft.com/office/drawing/2014/main" id="{0662AD25-9D3A-F39B-3E9F-38BB776BFD87}"/>
                  </a:ext>
                </a:extLst>
              </p:cNvPr>
              <p:cNvSpPr txBox="1"/>
              <p:nvPr/>
            </p:nvSpPr>
            <p:spPr>
              <a:xfrm>
                <a:off x="576364" y="5635768"/>
                <a:ext cx="11024876" cy="4399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1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* </a:t>
                </a:r>
                <a:r>
                  <a:rPr lang="zh-CN" altLang="en-US" sz="1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这里的被积函数是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1400" i="1">
                            <a:latin typeface="Cambria Math" panose="02040503050406030204" pitchFamily="18" charset="0"/>
                            <a:ea typeface="方正清刻本悦宋简体" panose="02000000000000000000" pitchFamily="2" charset="-122"/>
                          </a:rPr>
                        </m:ctrlPr>
                      </m:fPr>
                      <m:num>
                        <m:r>
                          <a:rPr lang="en-US" altLang="zh-CN" sz="1400" i="1">
                            <a:latin typeface="Cambria Math" panose="02040503050406030204" pitchFamily="18" charset="0"/>
                            <a:ea typeface="方正清刻本悦宋简体" panose="02000000000000000000" pitchFamily="2" charset="-122"/>
                          </a:rPr>
                          <m:t>𝑓</m:t>
                        </m:r>
                        <m:d>
                          <m:dPr>
                            <m:ctrlPr>
                              <a:rPr lang="en-US" altLang="zh-CN" sz="1400" i="1">
                                <a:latin typeface="Cambria Math" panose="02040503050406030204" pitchFamily="18" charset="0"/>
                                <a:ea typeface="方正清刻本悦宋简体" panose="02000000000000000000" pitchFamily="2" charset="-122"/>
                              </a:rPr>
                            </m:ctrlPr>
                          </m:dPr>
                          <m:e>
                            <m:r>
                              <a:rPr lang="en-US" altLang="zh-CN" sz="1400" i="1">
                                <a:latin typeface="Cambria Math" panose="02040503050406030204" pitchFamily="18" charset="0"/>
                                <a:ea typeface="方正清刻本悦宋简体" panose="02000000000000000000" pitchFamily="2" charset="-122"/>
                              </a:rPr>
                              <m:t>𝑧</m:t>
                            </m:r>
                          </m:e>
                        </m:d>
                      </m:num>
                      <m:den>
                        <m:r>
                          <a:rPr lang="en-US" altLang="zh-CN" sz="1400" i="1">
                            <a:latin typeface="Cambria Math" panose="02040503050406030204" pitchFamily="18" charset="0"/>
                            <a:ea typeface="方正清刻本悦宋简体" panose="02000000000000000000" pitchFamily="2" charset="-122"/>
                          </a:rPr>
                          <m:t>𝑧</m:t>
                        </m:r>
                        <m:r>
                          <a:rPr lang="en-US" altLang="zh-CN" sz="1400" i="1">
                            <a:latin typeface="Cambria Math" panose="02040503050406030204" pitchFamily="18" charset="0"/>
                            <a:ea typeface="方正清刻本悦宋简体" panose="02000000000000000000" pitchFamily="2" charset="-122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sz="1400" i="1">
                                <a:latin typeface="Cambria Math" panose="02040503050406030204" pitchFamily="18" charset="0"/>
                                <a:ea typeface="方正清刻本悦宋简体" panose="02000000000000000000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sz="1400" i="1">
                                <a:latin typeface="Cambria Math" panose="02040503050406030204" pitchFamily="18" charset="0"/>
                                <a:ea typeface="方正清刻本悦宋简体" panose="02000000000000000000" pitchFamily="2" charset="-122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CN" sz="1400" i="1">
                                <a:latin typeface="Cambria Math" panose="02040503050406030204" pitchFamily="18" charset="0"/>
                                <a:ea typeface="方正清刻本悦宋简体" panose="02000000000000000000" pitchFamily="2" charset="-122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zh-CN" altLang="en-US" sz="1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，不是</a:t>
                </a:r>
                <a14:m>
                  <m:oMath xmlns:m="http://schemas.openxmlformats.org/officeDocument/2006/math">
                    <m:r>
                      <a:rPr lang="en-US" altLang="zh-CN" sz="1400" i="1" dirty="0"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𝑓</m:t>
                    </m:r>
                    <m:r>
                      <a:rPr lang="en-US" altLang="zh-CN" sz="1400" i="1" dirty="0"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(</m:t>
                    </m:r>
                    <m:r>
                      <a:rPr lang="en-US" altLang="zh-CN" sz="1400" i="1" dirty="0"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𝑧</m:t>
                    </m:r>
                    <m:r>
                      <a:rPr lang="en-US" altLang="zh-CN" sz="1400" i="1" dirty="0"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)</m:t>
                    </m:r>
                  </m:oMath>
                </a14:m>
                <a:r>
                  <a:rPr lang="zh-CN" altLang="en-US" sz="1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！！但是这个积分值</a:t>
                </a:r>
                <a14:m>
                  <m:oMath xmlns:m="http://schemas.openxmlformats.org/officeDocument/2006/math">
                    <m:nary>
                      <m:naryPr>
                        <m:chr m:val="∮"/>
                        <m:ctrlPr>
                          <a:rPr lang="en-US" altLang="zh-CN" sz="14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sub>
                      <m:sup>
                        <m:r>
                          <a:rPr lang="en-US" altLang="zh-CN" sz="14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 </m:t>
                        </m:r>
                      </m:sup>
                      <m:e>
                        <m:f>
                          <m:fPr>
                            <m:ctrlPr>
                              <a:rPr lang="en-US" altLang="zh-CN" sz="1400" i="1">
                                <a:latin typeface="Cambria Math" panose="02040503050406030204" pitchFamily="18" charset="0"/>
                                <a:ea typeface="方正清刻本悦宋简体" panose="02000000000000000000" pitchFamily="2" charset="-122"/>
                              </a:rPr>
                            </m:ctrlPr>
                          </m:fPr>
                          <m:num>
                            <m:r>
                              <a:rPr lang="en-US" altLang="zh-CN" sz="1400" i="1">
                                <a:latin typeface="Cambria Math" panose="02040503050406030204" pitchFamily="18" charset="0"/>
                                <a:ea typeface="方正清刻本悦宋简体" panose="02000000000000000000" pitchFamily="2" charset="-122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altLang="zh-CN" sz="1400" i="1">
                                    <a:latin typeface="Cambria Math" panose="02040503050406030204" pitchFamily="18" charset="0"/>
                                    <a:ea typeface="方正清刻本悦宋简体" panose="02000000000000000000" pitchFamily="2" charset="-122"/>
                                  </a:rPr>
                                </m:ctrlPr>
                              </m:dPr>
                              <m:e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  <a:ea typeface="方正清刻本悦宋简体" panose="02000000000000000000" pitchFamily="2" charset="-122"/>
                                  </a:rPr>
                                  <m:t>𝑧</m:t>
                                </m:r>
                              </m:e>
                            </m:d>
                          </m:num>
                          <m:den>
                            <m:r>
                              <a:rPr lang="en-US" altLang="zh-CN" sz="1400" i="1">
                                <a:latin typeface="Cambria Math" panose="02040503050406030204" pitchFamily="18" charset="0"/>
                                <a:ea typeface="方正清刻本悦宋简体" panose="02000000000000000000" pitchFamily="2" charset="-122"/>
                              </a:rPr>
                              <m:t>𝑧</m:t>
                            </m:r>
                            <m:r>
                              <a:rPr lang="en-US" altLang="zh-CN" sz="1400" i="1">
                                <a:latin typeface="Cambria Math" panose="02040503050406030204" pitchFamily="18" charset="0"/>
                                <a:ea typeface="方正清刻本悦宋简体" panose="02000000000000000000" pitchFamily="2" charset="-122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CN" sz="1400" i="1">
                                    <a:latin typeface="Cambria Math" panose="02040503050406030204" pitchFamily="18" charset="0"/>
                                    <a:ea typeface="方正清刻本悦宋简体" panose="02000000000000000000" pitchFamily="2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  <a:ea typeface="方正清刻本悦宋简体" panose="02000000000000000000" pitchFamily="2" charset="-122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  <a:ea typeface="方正清刻本悦宋简体" panose="02000000000000000000" pitchFamily="2" charset="-122"/>
                                  </a:rPr>
                                  <m:t>0</m:t>
                                </m:r>
                              </m:sub>
                            </m:sSub>
                          </m:den>
                        </m:f>
                      </m:e>
                    </m:nary>
                    <m:r>
                      <m:rPr>
                        <m:sty m:val="p"/>
                      </m:rPr>
                      <a:rPr lang="en-US" altLang="zh-CN" sz="1400" i="1" dirty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dz</m:t>
                    </m:r>
                  </m:oMath>
                </a14:m>
                <a:r>
                  <a:rPr lang="zh-CN" altLang="en-US" sz="1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需要用</a:t>
                </a:r>
                <a14:m>
                  <m:oMath xmlns:m="http://schemas.openxmlformats.org/officeDocument/2006/math">
                    <m:r>
                      <a:rPr lang="en-US" altLang="zh-CN" sz="1400" i="1" dirty="0"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𝑓</m:t>
                    </m:r>
                    <m:r>
                      <a:rPr lang="en-US" altLang="zh-CN" sz="1400" i="1" dirty="0"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(</m:t>
                    </m:r>
                    <m:r>
                      <a:rPr lang="en-US" altLang="zh-CN" sz="1400" i="1" dirty="0"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𝑧</m:t>
                    </m:r>
                    <m:r>
                      <a:rPr lang="en-US" altLang="zh-CN" sz="1400" i="1" dirty="0"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)</m:t>
                    </m:r>
                  </m:oMath>
                </a14:m>
                <a:r>
                  <a:rPr lang="zh-CN" altLang="en-US" sz="1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的函数值</a:t>
                </a:r>
                <a14:m>
                  <m:oMath xmlns:m="http://schemas.openxmlformats.org/officeDocument/2006/math">
                    <m:r>
                      <a:rPr lang="en-US" altLang="zh-CN" sz="1400" i="1" dirty="0"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𝑓</m:t>
                    </m:r>
                    <m:d>
                      <m:dPr>
                        <m:ctrlPr>
                          <a:rPr lang="en-US" altLang="zh-CN" sz="1400" i="1" dirty="0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400" i="1" dirty="0">
                                <a:latin typeface="Cambria Math" panose="02040503050406030204" pitchFamily="18" charset="0"/>
                                <a:ea typeface="仿宋" panose="02010609060101010101" pitchFamily="49" charset="-122"/>
                              </a:rPr>
                            </m:ctrlPr>
                          </m:sSubPr>
                          <m:e>
                            <m:r>
                              <a:rPr lang="en-US" altLang="zh-CN" sz="1400" i="1" dirty="0">
                                <a:latin typeface="Cambria Math" panose="02040503050406030204" pitchFamily="18" charset="0"/>
                                <a:ea typeface="仿宋" panose="02010609060101010101" pitchFamily="49" charset="-122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CN" sz="1400" i="1" dirty="0">
                                <a:latin typeface="Cambria Math" panose="02040503050406030204" pitchFamily="18" charset="0"/>
                                <a:ea typeface="仿宋" panose="02010609060101010101" pitchFamily="49" charset="-122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sz="1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来算，请搞明白这件事。</a:t>
                </a:r>
                <a:endParaRPr lang="zh-CN" altLang="en-US" sz="1400" dirty="0"/>
              </a:p>
            </p:txBody>
          </p:sp>
        </mc:Choice>
        <mc:Fallback xmlns="">
          <p:sp>
            <p:nvSpPr>
              <p:cNvPr id="53" name="文本框 52">
                <a:extLst>
                  <a:ext uri="{FF2B5EF4-FFF2-40B4-BE49-F238E27FC236}">
                    <a16:creationId xmlns:a16="http://schemas.microsoft.com/office/drawing/2014/main" id="{0662AD25-9D3A-F39B-3E9F-38BB776BFD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364" y="5635768"/>
                <a:ext cx="11024876" cy="439992"/>
              </a:xfrm>
              <a:prstGeom prst="rect">
                <a:avLst/>
              </a:prstGeom>
              <a:blipFill>
                <a:blip r:embed="rId14"/>
                <a:stretch>
                  <a:fillRect l="-166" t="-77778" b="-1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7" name="组合 56">
            <a:extLst>
              <a:ext uri="{FF2B5EF4-FFF2-40B4-BE49-F238E27FC236}">
                <a16:creationId xmlns:a16="http://schemas.microsoft.com/office/drawing/2014/main" id="{30402681-C00D-B714-165A-32D14807A1FA}"/>
              </a:ext>
            </a:extLst>
          </p:cNvPr>
          <p:cNvGrpSpPr/>
          <p:nvPr/>
        </p:nvGrpSpPr>
        <p:grpSpPr>
          <a:xfrm>
            <a:off x="9735985" y="2555877"/>
            <a:ext cx="1309716" cy="1245714"/>
            <a:chOff x="5273553" y="4108450"/>
            <a:chExt cx="2172980" cy="2066793"/>
          </a:xfrm>
        </p:grpSpPr>
        <p:grpSp>
          <p:nvGrpSpPr>
            <p:cNvPr id="58" name="组合 57">
              <a:extLst>
                <a:ext uri="{FF2B5EF4-FFF2-40B4-BE49-F238E27FC236}">
                  <a16:creationId xmlns:a16="http://schemas.microsoft.com/office/drawing/2014/main" id="{6C69AA93-8599-123A-DFB2-46D9EA589DFF}"/>
                </a:ext>
              </a:extLst>
            </p:cNvPr>
            <p:cNvGrpSpPr/>
            <p:nvPr/>
          </p:nvGrpSpPr>
          <p:grpSpPr>
            <a:xfrm>
              <a:off x="5540731" y="4265090"/>
              <a:ext cx="1905802" cy="1910153"/>
              <a:chOff x="8788538" y="3506298"/>
              <a:chExt cx="1905802" cy="1910153"/>
            </a:xfrm>
          </p:grpSpPr>
          <p:sp>
            <p:nvSpPr>
              <p:cNvPr id="77" name="椭圆 76">
                <a:extLst>
                  <a:ext uri="{FF2B5EF4-FFF2-40B4-BE49-F238E27FC236}">
                    <a16:creationId xmlns:a16="http://schemas.microsoft.com/office/drawing/2014/main" id="{B02A5D9D-2AB5-1908-B885-EA99A8036C6F}"/>
                  </a:ext>
                </a:extLst>
              </p:cNvPr>
              <p:cNvSpPr/>
              <p:nvPr/>
            </p:nvSpPr>
            <p:spPr>
              <a:xfrm>
                <a:off x="8788538" y="3506298"/>
                <a:ext cx="1905802" cy="1905802"/>
              </a:xfrm>
              <a:prstGeom prst="ellipse">
                <a:avLst/>
              </a:prstGeom>
              <a:noFill/>
              <a:ln w="3810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2"/>
                  </a:solidFill>
                </a:endParaRPr>
              </a:p>
            </p:txBody>
          </p:sp>
          <p:cxnSp>
            <p:nvCxnSpPr>
              <p:cNvPr id="78" name="直接箭头连接符 77">
                <a:extLst>
                  <a:ext uri="{FF2B5EF4-FFF2-40B4-BE49-F238E27FC236}">
                    <a16:creationId xmlns:a16="http://schemas.microsoft.com/office/drawing/2014/main" id="{CF1F6371-84F6-B1B5-5015-2451EDD86AE8}"/>
                  </a:ext>
                </a:extLst>
              </p:cNvPr>
              <p:cNvCxnSpPr>
                <a:stCxn id="77" idx="6"/>
              </p:cNvCxnSpPr>
              <p:nvPr/>
            </p:nvCxnSpPr>
            <p:spPr>
              <a:xfrm flipV="1">
                <a:off x="10694340" y="4344202"/>
                <a:ext cx="0" cy="114997"/>
              </a:xfrm>
              <a:prstGeom prst="straightConnector1">
                <a:avLst/>
              </a:prstGeom>
              <a:ln w="28575">
                <a:solidFill>
                  <a:schemeClr val="accent4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直接箭头连接符 78">
                <a:extLst>
                  <a:ext uri="{FF2B5EF4-FFF2-40B4-BE49-F238E27FC236}">
                    <a16:creationId xmlns:a16="http://schemas.microsoft.com/office/drawing/2014/main" id="{BF33F57A-8A8D-BFA1-FC73-4DFCBD238188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9663262" y="3453359"/>
                <a:ext cx="0" cy="114997"/>
              </a:xfrm>
              <a:prstGeom prst="straightConnector1">
                <a:avLst/>
              </a:prstGeom>
              <a:ln w="28575">
                <a:solidFill>
                  <a:schemeClr val="accent4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直接箭头连接符 79">
                <a:extLst>
                  <a:ext uri="{FF2B5EF4-FFF2-40B4-BE49-F238E27FC236}">
                    <a16:creationId xmlns:a16="http://schemas.microsoft.com/office/drawing/2014/main" id="{BB5FDA54-592C-BA36-C69F-3C4CBBABD766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V="1">
                <a:off x="8788538" y="4454851"/>
                <a:ext cx="0" cy="114997"/>
              </a:xfrm>
              <a:prstGeom prst="straightConnector1">
                <a:avLst/>
              </a:prstGeom>
              <a:ln w="28575">
                <a:solidFill>
                  <a:schemeClr val="accent4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直接箭头连接符 80">
                <a:extLst>
                  <a:ext uri="{FF2B5EF4-FFF2-40B4-BE49-F238E27FC236}">
                    <a16:creationId xmlns:a16="http://schemas.microsoft.com/office/drawing/2014/main" id="{B7BDB37C-20E0-1E44-28BC-A8F1E07C337D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V="1">
                <a:off x="9762120" y="5358952"/>
                <a:ext cx="0" cy="114997"/>
              </a:xfrm>
              <a:prstGeom prst="straightConnector1">
                <a:avLst/>
              </a:prstGeom>
              <a:ln w="28575">
                <a:solidFill>
                  <a:schemeClr val="accent4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文本框 58">
                  <a:extLst>
                    <a:ext uri="{FF2B5EF4-FFF2-40B4-BE49-F238E27FC236}">
                      <a16:creationId xmlns:a16="http://schemas.microsoft.com/office/drawing/2014/main" id="{41F8B855-41F1-69E1-DF1C-EF087053F346}"/>
                    </a:ext>
                  </a:extLst>
                </p:cNvPr>
                <p:cNvSpPr txBox="1"/>
                <p:nvPr/>
              </p:nvSpPr>
              <p:spPr>
                <a:xfrm>
                  <a:off x="5273553" y="4108450"/>
                  <a:ext cx="319287" cy="61276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i="1" smtClean="0">
                            <a:solidFill>
                              <a:schemeClr val="accent4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zh-CN" altLang="en-US" dirty="0">
                    <a:solidFill>
                      <a:schemeClr val="accent4"/>
                    </a:solidFill>
                    <a:effectLst/>
                  </a:endParaRPr>
                </a:p>
              </p:txBody>
            </p:sp>
          </mc:Choice>
          <mc:Fallback xmlns="">
            <p:sp>
              <p:nvSpPr>
                <p:cNvPr id="59" name="文本框 58">
                  <a:extLst>
                    <a:ext uri="{FF2B5EF4-FFF2-40B4-BE49-F238E27FC236}">
                      <a16:creationId xmlns:a16="http://schemas.microsoft.com/office/drawing/2014/main" id="{41F8B855-41F1-69E1-DF1C-EF087053F34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73553" y="4108450"/>
                  <a:ext cx="319287" cy="612767"/>
                </a:xfrm>
                <a:prstGeom prst="rect">
                  <a:avLst/>
                </a:prstGeom>
                <a:blipFill>
                  <a:blip r:embed="rId15"/>
                  <a:stretch>
                    <a:fillRect r="-62500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5" name="组合 84">
            <a:extLst>
              <a:ext uri="{FF2B5EF4-FFF2-40B4-BE49-F238E27FC236}">
                <a16:creationId xmlns:a16="http://schemas.microsoft.com/office/drawing/2014/main" id="{174AB87B-9390-4333-A856-C875B51EFCAF}"/>
              </a:ext>
            </a:extLst>
          </p:cNvPr>
          <p:cNvGrpSpPr/>
          <p:nvPr/>
        </p:nvGrpSpPr>
        <p:grpSpPr>
          <a:xfrm>
            <a:off x="10252993" y="3071888"/>
            <a:ext cx="687754" cy="387640"/>
            <a:chOff x="10252993" y="3071888"/>
            <a:chExt cx="687754" cy="387640"/>
          </a:xfrm>
        </p:grpSpPr>
        <p:sp>
          <p:nvSpPr>
            <p:cNvPr id="82" name="椭圆 81">
              <a:extLst>
                <a:ext uri="{FF2B5EF4-FFF2-40B4-BE49-F238E27FC236}">
                  <a16:creationId xmlns:a16="http://schemas.microsoft.com/office/drawing/2014/main" id="{9CC8840A-C3F0-2110-E548-3F66BD110171}"/>
                </a:ext>
              </a:extLst>
            </p:cNvPr>
            <p:cNvSpPr/>
            <p:nvPr/>
          </p:nvSpPr>
          <p:spPr>
            <a:xfrm>
              <a:off x="10559723" y="3071888"/>
              <a:ext cx="74295" cy="74295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文本框 83">
                  <a:extLst>
                    <a:ext uri="{FF2B5EF4-FFF2-40B4-BE49-F238E27FC236}">
                      <a16:creationId xmlns:a16="http://schemas.microsoft.com/office/drawing/2014/main" id="{1CF36241-852C-07CB-2087-F91DCEBFA2DF}"/>
                    </a:ext>
                  </a:extLst>
                </p:cNvPr>
                <p:cNvSpPr txBox="1"/>
                <p:nvPr/>
              </p:nvSpPr>
              <p:spPr>
                <a:xfrm>
                  <a:off x="10252993" y="3120974"/>
                  <a:ext cx="687754" cy="3385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600" i="1" dirty="0" smtClean="0">
                                <a:latin typeface="Cambria Math" panose="02040503050406030204" pitchFamily="18" charset="0"/>
                                <a:ea typeface="仿宋" panose="02010609060101010101" pitchFamily="49" charset="-122"/>
                              </a:rPr>
                            </m:ctrlPr>
                          </m:sSubPr>
                          <m:e>
                            <m:r>
                              <a:rPr lang="en-US" altLang="zh-CN" sz="1600" i="1" dirty="0">
                                <a:latin typeface="Cambria Math" panose="02040503050406030204" pitchFamily="18" charset="0"/>
                                <a:ea typeface="仿宋" panose="02010609060101010101" pitchFamily="49" charset="-122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CN" sz="1600" i="1" dirty="0">
                                <a:latin typeface="Cambria Math" panose="02040503050406030204" pitchFamily="18" charset="0"/>
                                <a:ea typeface="仿宋" panose="02010609060101010101" pitchFamily="49" charset="-122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zh-CN" altLang="en-US" sz="1600" dirty="0"/>
                </a:p>
              </p:txBody>
            </p:sp>
          </mc:Choice>
          <mc:Fallback xmlns="">
            <p:sp>
              <p:nvSpPr>
                <p:cNvPr id="84" name="文本框 83">
                  <a:extLst>
                    <a:ext uri="{FF2B5EF4-FFF2-40B4-BE49-F238E27FC236}">
                      <a16:creationId xmlns:a16="http://schemas.microsoft.com/office/drawing/2014/main" id="{1CF36241-852C-07CB-2087-F91DCEBFA2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52993" y="3120974"/>
                  <a:ext cx="687754" cy="338554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0" name="组合 99">
            <a:extLst>
              <a:ext uri="{FF2B5EF4-FFF2-40B4-BE49-F238E27FC236}">
                <a16:creationId xmlns:a16="http://schemas.microsoft.com/office/drawing/2014/main" id="{DA3A3E74-56CA-878D-4DA9-D70CEB4BE696}"/>
              </a:ext>
            </a:extLst>
          </p:cNvPr>
          <p:cNvGrpSpPr/>
          <p:nvPr/>
        </p:nvGrpSpPr>
        <p:grpSpPr>
          <a:xfrm>
            <a:off x="10138359" y="2740543"/>
            <a:ext cx="814159" cy="828739"/>
            <a:chOff x="10138359" y="2740543"/>
            <a:chExt cx="814159" cy="828739"/>
          </a:xfrm>
        </p:grpSpPr>
        <p:cxnSp>
          <p:nvCxnSpPr>
            <p:cNvPr id="90" name="直接箭头连接符 89">
              <a:extLst>
                <a:ext uri="{FF2B5EF4-FFF2-40B4-BE49-F238E27FC236}">
                  <a16:creationId xmlns:a16="http://schemas.microsoft.com/office/drawing/2014/main" id="{787E5FAC-C8E3-34C1-DB9F-494042E987E7}"/>
                </a:ext>
              </a:extLst>
            </p:cNvPr>
            <p:cNvCxnSpPr/>
            <p:nvPr/>
          </p:nvCxnSpPr>
          <p:spPr>
            <a:xfrm>
              <a:off x="10596870" y="2740543"/>
              <a:ext cx="0" cy="255838"/>
            </a:xfrm>
            <a:prstGeom prst="straightConnector1">
              <a:avLst/>
            </a:prstGeom>
            <a:ln w="19050">
              <a:solidFill>
                <a:schemeClr val="accent4">
                  <a:lumMod val="50000"/>
                </a:schemeClr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接箭头连接符 92">
              <a:extLst>
                <a:ext uri="{FF2B5EF4-FFF2-40B4-BE49-F238E27FC236}">
                  <a16:creationId xmlns:a16="http://schemas.microsoft.com/office/drawing/2014/main" id="{272AD6DF-EAB5-27B5-2DA9-DB4830AF9F37}"/>
                </a:ext>
              </a:extLst>
            </p:cNvPr>
            <p:cNvCxnSpPr>
              <a:cxnSpLocks/>
            </p:cNvCxnSpPr>
            <p:nvPr/>
          </p:nvCxnSpPr>
          <p:spPr>
            <a:xfrm>
              <a:off x="10138359" y="2901067"/>
              <a:ext cx="320539" cy="170821"/>
            </a:xfrm>
            <a:prstGeom prst="straightConnector1">
              <a:avLst/>
            </a:prstGeom>
            <a:ln w="19050">
              <a:solidFill>
                <a:schemeClr val="accent4">
                  <a:lumMod val="50000"/>
                </a:schemeClr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接箭头连接符 94">
              <a:extLst>
                <a:ext uri="{FF2B5EF4-FFF2-40B4-BE49-F238E27FC236}">
                  <a16:creationId xmlns:a16="http://schemas.microsoft.com/office/drawing/2014/main" id="{57AC2761-CAB6-DC78-CCD4-96BBBECC44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38359" y="3205774"/>
              <a:ext cx="360839" cy="363508"/>
            </a:xfrm>
            <a:prstGeom prst="straightConnector1">
              <a:avLst/>
            </a:prstGeom>
            <a:ln w="19050">
              <a:solidFill>
                <a:schemeClr val="accent4">
                  <a:lumMod val="50000"/>
                </a:schemeClr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接箭头连接符 97">
              <a:extLst>
                <a:ext uri="{FF2B5EF4-FFF2-40B4-BE49-F238E27FC236}">
                  <a16:creationId xmlns:a16="http://schemas.microsoft.com/office/drawing/2014/main" id="{A10E7B0C-2062-F0E5-1AFF-A3BB2CC79E7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675820" y="3161187"/>
              <a:ext cx="276698" cy="129064"/>
            </a:xfrm>
            <a:prstGeom prst="straightConnector1">
              <a:avLst/>
            </a:prstGeom>
            <a:ln w="19050">
              <a:solidFill>
                <a:schemeClr val="accent4">
                  <a:lumMod val="50000"/>
                </a:schemeClr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36197162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8" dur="2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1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  <p:bldP spid="17" grpId="0" uiExpand="1" build="p"/>
      <p:bldP spid="5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143FF26B-CC77-0DBB-021F-F6F65A8FA87C}"/>
              </a:ext>
            </a:extLst>
          </p:cNvPr>
          <p:cNvCxnSpPr/>
          <p:nvPr/>
        </p:nvCxnSpPr>
        <p:spPr>
          <a:xfrm>
            <a:off x="576364" y="1136063"/>
            <a:ext cx="11039272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6" name="组合 5">
            <a:extLst>
              <a:ext uri="{FF2B5EF4-FFF2-40B4-BE49-F238E27FC236}">
                <a16:creationId xmlns:a16="http://schemas.microsoft.com/office/drawing/2014/main" id="{70ED8ACC-FF7E-B671-2795-77319436D72C}"/>
              </a:ext>
            </a:extLst>
          </p:cNvPr>
          <p:cNvGrpSpPr/>
          <p:nvPr/>
        </p:nvGrpSpPr>
        <p:grpSpPr>
          <a:xfrm>
            <a:off x="478701" y="2945992"/>
            <a:ext cx="11234597" cy="2985806"/>
            <a:chOff x="449943" y="1784963"/>
            <a:chExt cx="11234597" cy="2985806"/>
          </a:xfrm>
        </p:grpSpPr>
        <p:sp>
          <p:nvSpPr>
            <p:cNvPr id="12" name="矩形: 圆角 11">
              <a:extLst>
                <a:ext uri="{FF2B5EF4-FFF2-40B4-BE49-F238E27FC236}">
                  <a16:creationId xmlns:a16="http://schemas.microsoft.com/office/drawing/2014/main" id="{7B9C7BAF-5A85-8DA5-8884-60E0A67DD5F2}"/>
                </a:ext>
              </a:extLst>
            </p:cNvPr>
            <p:cNvSpPr/>
            <p:nvPr/>
          </p:nvSpPr>
          <p:spPr>
            <a:xfrm>
              <a:off x="449943" y="1784963"/>
              <a:ext cx="11234597" cy="2985806"/>
            </a:xfrm>
            <a:prstGeom prst="roundRect">
              <a:avLst>
                <a:gd name="adj" fmla="val 13064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C6F946F0-1912-9BA1-68F4-E01627E428E4}"/>
                </a:ext>
              </a:extLst>
            </p:cNvPr>
            <p:cNvCxnSpPr>
              <a:cxnSpLocks/>
            </p:cNvCxnSpPr>
            <p:nvPr/>
          </p:nvCxnSpPr>
          <p:spPr>
            <a:xfrm>
              <a:off x="576363" y="2397857"/>
              <a:ext cx="10953845" cy="0"/>
            </a:xfrm>
            <a:prstGeom prst="line">
              <a:avLst/>
            </a:prstGeom>
            <a:ln w="19050" cmpd="sng">
              <a:solidFill>
                <a:schemeClr val="bg1">
                  <a:lumMod val="50000"/>
                </a:schemeClr>
              </a:solidFill>
              <a:prstDash val="lgDash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2B61722E-099B-5565-3454-D00B5A2B1E44}"/>
                  </a:ext>
                </a:extLst>
              </p:cNvPr>
              <p:cNvSpPr txBox="1"/>
              <p:nvPr/>
            </p:nvSpPr>
            <p:spPr>
              <a:xfrm>
                <a:off x="576363" y="2833569"/>
                <a:ext cx="8382225" cy="6865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例</a:t>
                </a:r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4.2</a:t>
                </a:r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：计算</a:t>
                </a:r>
                <a14:m>
                  <m:oMath xmlns:m="http://schemas.openxmlformats.org/officeDocument/2006/math">
                    <m:nary>
                      <m:naryPr>
                        <m:chr m:val="∮"/>
                        <m:ctrlPr>
                          <a:rPr lang="zh-CN" altLang="en-US" sz="1600" i="1" smtClean="0">
                            <a:latin typeface="Cambria Math" panose="02040503050406030204" pitchFamily="18" charset="0"/>
                            <a:ea typeface="方正黑体_GBK" panose="03000509000000000000" pitchFamily="65" charset="-122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1600" b="0" i="1" smtClean="0">
                            <a:latin typeface="Cambria Math" panose="02040503050406030204" pitchFamily="18" charset="0"/>
                            <a:ea typeface="方正黑体_GBK" panose="03000509000000000000" pitchFamily="65" charset="-122"/>
                          </a:rPr>
                          <m:t>𝐶</m:t>
                        </m:r>
                      </m:sub>
                      <m:sup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方正黑体_GBK" panose="03000509000000000000" pitchFamily="65" charset="-122"/>
                          </a:rPr>
                          <m:t> </m:t>
                        </m:r>
                      </m:sup>
                      <m:e>
                        <m:f>
                          <m:fPr>
                            <m:ctrlPr>
                              <a:rPr lang="en-US" altLang="zh-CN" sz="1600" i="1" smtClean="0">
                                <a:latin typeface="Cambria Math" panose="02040503050406030204" pitchFamily="18" charset="0"/>
                                <a:ea typeface="方正黑体_GBK" panose="03000509000000000000" pitchFamily="65" charset="-122"/>
                              </a:rPr>
                            </m:ctrlPr>
                          </m:fPr>
                          <m:num>
                            <m:func>
                              <m:funcPr>
                                <m:ctrlPr>
                                  <a:rPr lang="en-US" altLang="zh-CN" sz="1600" b="0" i="1" smtClean="0">
                                    <a:latin typeface="Cambria Math" panose="02040503050406030204" pitchFamily="18" charset="0"/>
                                    <a:ea typeface="方正黑体_GBK" panose="03000509000000000000" pitchFamily="65" charset="-122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zh-CN" sz="1600" b="0" i="0" smtClean="0">
                                    <a:latin typeface="Cambria Math" panose="02040503050406030204" pitchFamily="18" charset="0"/>
                                    <a:ea typeface="方正黑体_GBK" panose="03000509000000000000" pitchFamily="65" charset="-122"/>
                                  </a:rPr>
                                  <m:t>sin</m:t>
                                </m:r>
                              </m:fName>
                              <m:e>
                                <m:f>
                                  <m:fPr>
                                    <m:ctrlP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  <a:ea typeface="方正黑体_GBK" panose="03000509000000000000" pitchFamily="65" charset="-122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CN" altLang="en-US" sz="1600" b="0" i="1" smtClean="0">
                                        <a:latin typeface="Cambria Math" panose="02040503050406030204" pitchFamily="18" charset="0"/>
                                        <a:ea typeface="方正黑体_GBK" panose="03000509000000000000" pitchFamily="65" charset="-122"/>
                                      </a:rPr>
                                      <m:t>𝜋</m:t>
                                    </m:r>
                                  </m:num>
                                  <m:den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  <a:ea typeface="方正黑体_GBK" panose="03000509000000000000" pitchFamily="65" charset="-122"/>
                                      </a:rPr>
                                      <m:t>4</m:t>
                                    </m:r>
                                  </m:den>
                                </m:f>
                              </m:e>
                            </m:func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方正黑体_GBK" panose="03000509000000000000" pitchFamily="65" charset="-122"/>
                              </a:rPr>
                              <m:t>𝑧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altLang="zh-CN" sz="1600" b="0" i="1" smtClean="0">
                                    <a:latin typeface="Cambria Math" panose="02040503050406030204" pitchFamily="18" charset="0"/>
                                    <a:ea typeface="方正黑体_GBK" panose="03000509000000000000" pitchFamily="65" charset="-122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  <a:ea typeface="方正黑体_GBK" panose="03000509000000000000" pitchFamily="65" charset="-122"/>
                                  </a:rPr>
                                  <m:t>𝑧</m:t>
                                </m:r>
                              </m:e>
                              <m:sup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  <a:ea typeface="方正黑体_GBK" panose="03000509000000000000" pitchFamily="65" charset="-122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方正黑体_GBK" panose="03000509000000000000" pitchFamily="65" charset="-122"/>
                              </a:rPr>
                              <m:t>−1</m:t>
                            </m:r>
                          </m:den>
                        </m:f>
                      </m:e>
                    </m:nary>
                    <m:r>
                      <m:rPr>
                        <m:sty m:val="p"/>
                      </m:rPr>
                      <a:rPr lang="en-US" altLang="zh-CN" sz="1600" i="1">
                        <a:latin typeface="Cambria Math" panose="02040503050406030204" pitchFamily="18" charset="0"/>
                        <a:ea typeface="方正黑体_GBK" panose="03000509000000000000" pitchFamily="65" charset="-122"/>
                      </a:rPr>
                      <m:t>dz</m:t>
                    </m:r>
                  </m:oMath>
                </a14:m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Wingdings" panose="05000000000000000000" pitchFamily="2" charset="2"/>
                  </a:rPr>
                  <a:t>，其中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方正黑体_GBK" panose="03000509000000000000" pitchFamily="65" charset="-122"/>
                        <a:sym typeface="Wingdings" panose="05000000000000000000" pitchFamily="2" charset="2"/>
                      </a:rPr>
                      <m:t>𝐶</m:t>
                    </m:r>
                    <m:r>
                      <a:rPr lang="en-US" altLang="zh-CN" sz="1600" b="0" i="0" smtClean="0">
                        <a:latin typeface="Cambria Math" panose="02040503050406030204" pitchFamily="18" charset="0"/>
                        <a:ea typeface="方正黑体_GBK" panose="03000509000000000000" pitchFamily="65" charset="-122"/>
                        <a:sym typeface="Wingdings" panose="05000000000000000000" pitchFamily="2" charset="2"/>
                      </a:rPr>
                      <m:t>:</m:t>
                    </m:r>
                    <m:d>
                      <m:dPr>
                        <m:begChr m:val="|"/>
                        <m:endChr m:val="|"/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方正黑体_GBK" panose="03000509000000000000" pitchFamily="65" charset="-122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sz="1600" b="0" i="0" smtClean="0">
                            <a:latin typeface="Cambria Math" panose="02040503050406030204" pitchFamily="18" charset="0"/>
                            <a:ea typeface="方正黑体_GBK" panose="03000509000000000000" pitchFamily="65" charset="-122"/>
                            <a:sym typeface="Wingdings" panose="05000000000000000000" pitchFamily="2" charset="2"/>
                          </a:rPr>
                          <m:t>z</m:t>
                        </m:r>
                      </m:e>
                    </m:d>
                    <m:r>
                      <a:rPr lang="en-US" altLang="zh-CN" sz="1600" b="0" i="0" smtClean="0">
                        <a:latin typeface="Cambria Math" panose="02040503050406030204" pitchFamily="18" charset="0"/>
                        <a:ea typeface="方正黑体_GBK" panose="03000509000000000000" pitchFamily="65" charset="-122"/>
                        <a:sym typeface="Wingdings" panose="05000000000000000000" pitchFamily="2" charset="2"/>
                      </a:rPr>
                      <m:t>=2</m:t>
                    </m:r>
                  </m:oMath>
                </a14:m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Wingdings" panose="05000000000000000000" pitchFamily="2" charset="2"/>
                  </a:rPr>
                  <a:t>。</a:t>
                </a:r>
                <a:endParaRPr lang="en-US" altLang="zh-CN" sz="1600" b="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2B61722E-099B-5565-3454-D00B5A2B1E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363" y="2833569"/>
                <a:ext cx="8382225" cy="686598"/>
              </a:xfrm>
              <a:prstGeom prst="rect">
                <a:avLst/>
              </a:prstGeom>
              <a:blipFill>
                <a:blip r:embed="rId3"/>
                <a:stretch>
                  <a:fillRect l="-436" b="-35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FC38D516-CF7F-675C-0673-2CE70752F529}"/>
                  </a:ext>
                </a:extLst>
              </p:cNvPr>
              <p:cNvSpPr txBox="1"/>
              <p:nvPr/>
            </p:nvSpPr>
            <p:spPr>
              <a:xfrm>
                <a:off x="576363" y="3578179"/>
                <a:ext cx="11234597" cy="22028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解：由复合闭路定理，</a:t>
                </a:r>
                <a:r>
                  <a:rPr lang="zh-CN" altLang="en-US" sz="1600" dirty="0"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∮"/>
                        <m:ctrlPr>
                          <a:rPr lang="zh-CN" altLang="en-US" sz="1600" i="1">
                            <a:latin typeface="Cambria Math" panose="02040503050406030204" pitchFamily="18" charset="0"/>
                            <a:ea typeface="方正黑体_GBK" panose="03000509000000000000" pitchFamily="65" charset="-122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1600" i="1">
                            <a:latin typeface="Cambria Math" panose="02040503050406030204" pitchFamily="18" charset="0"/>
                            <a:ea typeface="方正黑体_GBK" panose="03000509000000000000" pitchFamily="65" charset="-122"/>
                          </a:rPr>
                          <m:t>𝐶</m:t>
                        </m:r>
                      </m:sub>
                      <m:sup>
                        <m:r>
                          <a:rPr lang="en-US" altLang="zh-CN" sz="1600" i="1">
                            <a:latin typeface="Cambria Math" panose="02040503050406030204" pitchFamily="18" charset="0"/>
                            <a:ea typeface="方正黑体_GBK" panose="03000509000000000000" pitchFamily="65" charset="-122"/>
                          </a:rPr>
                          <m:t> </m:t>
                        </m:r>
                      </m:sup>
                      <m:e>
                        <m:f>
                          <m:f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方正黑体_GBK" panose="03000509000000000000" pitchFamily="65" charset="-122"/>
                              </a:rPr>
                            </m:ctrlPr>
                          </m:fPr>
                          <m:num>
                            <m:func>
                              <m:funcPr>
                                <m:ctrlPr>
                                  <a:rPr lang="en-US" altLang="zh-CN" sz="1600" i="1">
                                    <a:latin typeface="Cambria Math" panose="02040503050406030204" pitchFamily="18" charset="0"/>
                                    <a:ea typeface="方正黑体_GBK" panose="03000509000000000000" pitchFamily="65" charset="-122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zh-CN" sz="1600">
                                    <a:latin typeface="Cambria Math" panose="02040503050406030204" pitchFamily="18" charset="0"/>
                                    <a:ea typeface="方正黑体_GBK" panose="03000509000000000000" pitchFamily="65" charset="-122"/>
                                  </a:rPr>
                                  <m:t>sin</m:t>
                                </m:r>
                              </m:fName>
                              <m:e>
                                <m:f>
                                  <m:fPr>
                                    <m:ctrlPr>
                                      <a:rPr lang="en-US" altLang="zh-CN" sz="1600" i="1">
                                        <a:latin typeface="Cambria Math" panose="02040503050406030204" pitchFamily="18" charset="0"/>
                                        <a:ea typeface="方正黑体_GBK" panose="03000509000000000000" pitchFamily="65" charset="-122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CN" altLang="en-US" sz="1600" i="1">
                                        <a:latin typeface="Cambria Math" panose="02040503050406030204" pitchFamily="18" charset="0"/>
                                        <a:ea typeface="方正黑体_GBK" panose="03000509000000000000" pitchFamily="65" charset="-122"/>
                                      </a:rPr>
                                      <m:t>𝜋</m:t>
                                    </m:r>
                                  </m:num>
                                  <m:den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  <a:ea typeface="方正黑体_GBK" panose="03000509000000000000" pitchFamily="65" charset="-122"/>
                                      </a:rPr>
                                      <m:t>4</m:t>
                                    </m:r>
                                  </m:den>
                                </m:f>
                              </m:e>
                            </m:func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方正黑体_GBK" panose="03000509000000000000" pitchFamily="65" charset="-122"/>
                              </a:rPr>
                              <m:t>𝑧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altLang="zh-CN" sz="1600" i="1">
                                    <a:latin typeface="Cambria Math" panose="02040503050406030204" pitchFamily="18" charset="0"/>
                                    <a:ea typeface="方正黑体_GBK" panose="03000509000000000000" pitchFamily="65" charset="-122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ea typeface="方正黑体_GBK" panose="03000509000000000000" pitchFamily="65" charset="-122"/>
                                  </a:rPr>
                                  <m:t>𝑧</m:t>
                                </m:r>
                              </m:e>
                              <m:sup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ea typeface="方正黑体_GBK" panose="03000509000000000000" pitchFamily="65" charset="-122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方正黑体_GBK" panose="03000509000000000000" pitchFamily="65" charset="-122"/>
                              </a:rPr>
                              <m:t>−1</m:t>
                            </m:r>
                          </m:den>
                        </m:f>
                      </m:e>
                    </m:nary>
                    <m:r>
                      <m:rPr>
                        <m:sty m:val="p"/>
                      </m:rPr>
                      <a:rPr lang="en-US" altLang="zh-CN" sz="1600" i="1">
                        <a:latin typeface="Cambria Math" panose="02040503050406030204" pitchFamily="18" charset="0"/>
                        <a:ea typeface="方正黑体_GBK" panose="03000509000000000000" pitchFamily="65" charset="-122"/>
                      </a:rPr>
                      <m:t>dz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方正黑体_GBK" panose="03000509000000000000" pitchFamily="65" charset="-122"/>
                      </a:rPr>
                      <m:t>=</m:t>
                    </m:r>
                    <m:nary>
                      <m:naryPr>
                        <m:chr m:val="∮"/>
                        <m:ctrlPr>
                          <a:rPr lang="zh-CN" altLang="en-US" sz="1600" i="1">
                            <a:latin typeface="Cambria Math" panose="02040503050406030204" pitchFamily="18" charset="0"/>
                            <a:ea typeface="方正黑体_GBK" panose="03000509000000000000" pitchFamily="65" charset="-122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  <a:ea typeface="方正黑体_GBK" panose="03000509000000000000" pitchFamily="65" charset="-122"/>
                              </a:rPr>
                            </m:ctrlPr>
                          </m:sSubPr>
                          <m:e>
                            <m:r>
                              <m:rPr>
                                <m:brk m:alnAt="23"/>
                              </m:rPr>
                              <a:rPr lang="en-US" altLang="zh-CN" sz="1600" i="1">
                                <a:latin typeface="Cambria Math" panose="02040503050406030204" pitchFamily="18" charset="0"/>
                                <a:ea typeface="方正黑体_GBK" panose="03000509000000000000" pitchFamily="65" charset="-122"/>
                              </a:rPr>
                              <m:t>𝐶</m:t>
                            </m:r>
                          </m:e>
                          <m:sub>
                            <m:r>
                              <m:rPr>
                                <m:brk m:alnAt="23"/>
                              </m:rPr>
                              <a:rPr lang="en-US" altLang="zh-CN" sz="1600" b="0" i="1" smtClean="0">
                                <a:latin typeface="Cambria Math" panose="02040503050406030204" pitchFamily="18" charset="0"/>
                                <a:ea typeface="方正黑体_GBK" panose="03000509000000000000" pitchFamily="65" charset="-122"/>
                              </a:rPr>
                              <m:t>1</m:t>
                            </m:r>
                          </m:sub>
                        </m:sSub>
                      </m:sub>
                      <m:sup>
                        <m:r>
                          <a:rPr lang="en-US" altLang="zh-CN" sz="1600" i="1">
                            <a:latin typeface="Cambria Math" panose="02040503050406030204" pitchFamily="18" charset="0"/>
                            <a:ea typeface="方正黑体_GBK" panose="03000509000000000000" pitchFamily="65" charset="-122"/>
                          </a:rPr>
                          <m:t> </m:t>
                        </m:r>
                      </m:sup>
                      <m:e>
                        <m:f>
                          <m:f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方正黑体_GBK" panose="03000509000000000000" pitchFamily="65" charset="-122"/>
                              </a:rPr>
                            </m:ctrlPr>
                          </m:fPr>
                          <m:num>
                            <m:func>
                              <m:funcPr>
                                <m:ctrlPr>
                                  <a:rPr lang="en-US" altLang="zh-CN" sz="1600" i="1">
                                    <a:latin typeface="Cambria Math" panose="02040503050406030204" pitchFamily="18" charset="0"/>
                                    <a:ea typeface="方正黑体_GBK" panose="03000509000000000000" pitchFamily="65" charset="-122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zh-CN" sz="1600">
                                    <a:latin typeface="Cambria Math" panose="02040503050406030204" pitchFamily="18" charset="0"/>
                                    <a:ea typeface="方正黑体_GBK" panose="03000509000000000000" pitchFamily="65" charset="-122"/>
                                  </a:rPr>
                                  <m:t>sin</m:t>
                                </m:r>
                              </m:fName>
                              <m:e>
                                <m:f>
                                  <m:fPr>
                                    <m:ctrlPr>
                                      <a:rPr lang="en-US" altLang="zh-CN" sz="1600" i="1">
                                        <a:latin typeface="Cambria Math" panose="02040503050406030204" pitchFamily="18" charset="0"/>
                                        <a:ea typeface="方正黑体_GBK" panose="03000509000000000000" pitchFamily="65" charset="-122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CN" altLang="en-US" sz="1600" i="1">
                                        <a:latin typeface="Cambria Math" panose="02040503050406030204" pitchFamily="18" charset="0"/>
                                        <a:ea typeface="方正黑体_GBK" panose="03000509000000000000" pitchFamily="65" charset="-122"/>
                                      </a:rPr>
                                      <m:t>𝜋</m:t>
                                    </m:r>
                                  </m:num>
                                  <m:den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  <a:ea typeface="方正黑体_GBK" panose="03000509000000000000" pitchFamily="65" charset="-122"/>
                                      </a:rPr>
                                      <m:t>4</m:t>
                                    </m:r>
                                  </m:den>
                                </m:f>
                              </m:e>
                            </m:func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方正黑体_GBK" panose="03000509000000000000" pitchFamily="65" charset="-122"/>
                              </a:rPr>
                              <m:t>𝑧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altLang="zh-CN" sz="1600" i="1">
                                    <a:latin typeface="Cambria Math" panose="02040503050406030204" pitchFamily="18" charset="0"/>
                                    <a:ea typeface="方正黑体_GBK" panose="03000509000000000000" pitchFamily="65" charset="-122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ea typeface="方正黑体_GBK" panose="03000509000000000000" pitchFamily="65" charset="-122"/>
                                  </a:rPr>
                                  <m:t>𝑧</m:t>
                                </m:r>
                              </m:e>
                              <m:sup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ea typeface="方正黑体_GBK" panose="03000509000000000000" pitchFamily="65" charset="-122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方正黑体_GBK" panose="03000509000000000000" pitchFamily="65" charset="-122"/>
                              </a:rPr>
                              <m:t>−1</m:t>
                            </m:r>
                          </m:den>
                        </m:f>
                      </m:e>
                    </m:nary>
                    <m:r>
                      <m:rPr>
                        <m:sty m:val="p"/>
                      </m:rPr>
                      <a:rPr lang="en-US" altLang="zh-CN" sz="1600" i="1">
                        <a:latin typeface="Cambria Math" panose="02040503050406030204" pitchFamily="18" charset="0"/>
                        <a:ea typeface="方正黑体_GBK" panose="03000509000000000000" pitchFamily="65" charset="-122"/>
                      </a:rPr>
                      <m:t>dz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方正黑体_GBK" panose="03000509000000000000" pitchFamily="65" charset="-122"/>
                      </a:rPr>
                      <m:t>+</m:t>
                    </m:r>
                    <m:nary>
                      <m:naryPr>
                        <m:chr m:val="∮"/>
                        <m:ctrlPr>
                          <a:rPr lang="zh-CN" altLang="en-US" sz="1600" i="1">
                            <a:latin typeface="Cambria Math" panose="02040503050406030204" pitchFamily="18" charset="0"/>
                            <a:ea typeface="方正黑体_GBK" panose="03000509000000000000" pitchFamily="65" charset="-122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  <a:ea typeface="方正黑体_GBK" panose="03000509000000000000" pitchFamily="65" charset="-122"/>
                              </a:rPr>
                            </m:ctrlPr>
                          </m:sSubPr>
                          <m:e>
                            <m:r>
                              <m:rPr>
                                <m:brk m:alnAt="23"/>
                              </m:rPr>
                              <a:rPr lang="en-US" altLang="zh-CN" sz="1600" i="1">
                                <a:latin typeface="Cambria Math" panose="02040503050406030204" pitchFamily="18" charset="0"/>
                                <a:ea typeface="方正黑体_GBK" panose="03000509000000000000" pitchFamily="65" charset="-122"/>
                              </a:rPr>
                              <m:t>𝐶</m:t>
                            </m:r>
                          </m:e>
                          <m:sub>
                            <m:r>
                              <m:rPr>
                                <m:brk m:alnAt="23"/>
                              </m:rPr>
                              <a:rPr lang="en-US" altLang="zh-CN" sz="1600" b="0" i="1" smtClean="0">
                                <a:latin typeface="Cambria Math" panose="02040503050406030204" pitchFamily="18" charset="0"/>
                                <a:ea typeface="方正黑体_GBK" panose="03000509000000000000" pitchFamily="65" charset="-122"/>
                              </a:rPr>
                              <m:t>2</m:t>
                            </m:r>
                          </m:sub>
                        </m:sSub>
                      </m:sub>
                      <m:sup>
                        <m:r>
                          <a:rPr lang="en-US" altLang="zh-CN" sz="1600" i="1">
                            <a:latin typeface="Cambria Math" panose="02040503050406030204" pitchFamily="18" charset="0"/>
                            <a:ea typeface="方正黑体_GBK" panose="03000509000000000000" pitchFamily="65" charset="-122"/>
                          </a:rPr>
                          <m:t> </m:t>
                        </m:r>
                      </m:sup>
                      <m:e>
                        <m:f>
                          <m:f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方正黑体_GBK" panose="03000509000000000000" pitchFamily="65" charset="-122"/>
                              </a:rPr>
                            </m:ctrlPr>
                          </m:fPr>
                          <m:num>
                            <m:func>
                              <m:funcPr>
                                <m:ctrlPr>
                                  <a:rPr lang="en-US" altLang="zh-CN" sz="1600" i="1">
                                    <a:latin typeface="Cambria Math" panose="02040503050406030204" pitchFamily="18" charset="0"/>
                                    <a:ea typeface="方正黑体_GBK" panose="03000509000000000000" pitchFamily="65" charset="-122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zh-CN" sz="1600">
                                    <a:latin typeface="Cambria Math" panose="02040503050406030204" pitchFamily="18" charset="0"/>
                                    <a:ea typeface="方正黑体_GBK" panose="03000509000000000000" pitchFamily="65" charset="-122"/>
                                  </a:rPr>
                                  <m:t>sin</m:t>
                                </m:r>
                              </m:fName>
                              <m:e>
                                <m:f>
                                  <m:fPr>
                                    <m:ctrlPr>
                                      <a:rPr lang="en-US" altLang="zh-CN" sz="1600" i="1">
                                        <a:latin typeface="Cambria Math" panose="02040503050406030204" pitchFamily="18" charset="0"/>
                                        <a:ea typeface="方正黑体_GBK" panose="03000509000000000000" pitchFamily="65" charset="-122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CN" altLang="en-US" sz="1600" i="1">
                                        <a:latin typeface="Cambria Math" panose="02040503050406030204" pitchFamily="18" charset="0"/>
                                        <a:ea typeface="方正黑体_GBK" panose="03000509000000000000" pitchFamily="65" charset="-122"/>
                                      </a:rPr>
                                      <m:t>𝜋</m:t>
                                    </m:r>
                                  </m:num>
                                  <m:den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  <a:ea typeface="方正黑体_GBK" panose="03000509000000000000" pitchFamily="65" charset="-122"/>
                                      </a:rPr>
                                      <m:t>4</m:t>
                                    </m:r>
                                  </m:den>
                                </m:f>
                              </m:e>
                            </m:func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方正黑体_GBK" panose="03000509000000000000" pitchFamily="65" charset="-122"/>
                              </a:rPr>
                              <m:t>𝑧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altLang="zh-CN" sz="1600" i="1">
                                    <a:latin typeface="Cambria Math" panose="02040503050406030204" pitchFamily="18" charset="0"/>
                                    <a:ea typeface="方正黑体_GBK" panose="03000509000000000000" pitchFamily="65" charset="-122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ea typeface="方正黑体_GBK" panose="03000509000000000000" pitchFamily="65" charset="-122"/>
                                  </a:rPr>
                                  <m:t>𝑧</m:t>
                                </m:r>
                              </m:e>
                              <m:sup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ea typeface="方正黑体_GBK" panose="03000509000000000000" pitchFamily="65" charset="-122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方正黑体_GBK" panose="03000509000000000000" pitchFamily="65" charset="-122"/>
                              </a:rPr>
                              <m:t>−1</m:t>
                            </m:r>
                          </m:den>
                        </m:f>
                      </m:e>
                    </m:nary>
                    <m:r>
                      <m:rPr>
                        <m:sty m:val="p"/>
                      </m:rPr>
                      <a:rPr lang="en-US" altLang="zh-CN" sz="1600" i="1">
                        <a:latin typeface="Cambria Math" panose="02040503050406030204" pitchFamily="18" charset="0"/>
                        <a:ea typeface="方正黑体_GBK" panose="03000509000000000000" pitchFamily="65" charset="-122"/>
                      </a:rPr>
                      <m:t>dz</m:t>
                    </m:r>
                  </m:oMath>
                </a14:m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方正黑体_GBK" panose="03000509000000000000" pitchFamily="65" charset="-122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ea typeface="方正黑体_GBK" panose="03000509000000000000" pitchFamily="65" charset="-122"/>
                            <a:sym typeface="Wingdings" panose="05000000000000000000" pitchFamily="2" charset="2"/>
                          </a:rPr>
                          <m:t>𝐶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方正黑体_GBK" panose="03000509000000000000" pitchFamily="65" charset="-122"/>
                            <a:sym typeface="Wingdings" panose="05000000000000000000" pitchFamily="2" charset="2"/>
                          </a:rPr>
                          <m:t>1</m:t>
                        </m:r>
                      </m:sub>
                    </m:sSub>
                    <m:r>
                      <a:rPr lang="en-US" altLang="zh-CN" sz="1600">
                        <a:latin typeface="Cambria Math" panose="02040503050406030204" pitchFamily="18" charset="0"/>
                        <a:ea typeface="方正黑体_GBK" panose="03000509000000000000" pitchFamily="65" charset="-122"/>
                        <a:sym typeface="Wingdings" panose="05000000000000000000" pitchFamily="2" charset="2"/>
                      </a:rPr>
                      <m:t>:</m:t>
                    </m:r>
                    <m:d>
                      <m:dPr>
                        <m:begChr m:val="|"/>
                        <m:endChr m:val="|"/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方正黑体_GBK" panose="03000509000000000000" pitchFamily="65" charset="-122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sz="1600">
                            <a:latin typeface="Cambria Math" panose="02040503050406030204" pitchFamily="18" charset="0"/>
                            <a:ea typeface="方正黑体_GBK" panose="03000509000000000000" pitchFamily="65" charset="-122"/>
                            <a:sym typeface="Wingdings" panose="05000000000000000000" pitchFamily="2" charset="2"/>
                          </a:rPr>
                          <m:t>z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方正黑体_GBK" panose="03000509000000000000" pitchFamily="65" charset="-122"/>
                            <a:sym typeface="Wingdings" panose="05000000000000000000" pitchFamily="2" charset="2"/>
                          </a:rPr>
                          <m:t>−1</m:t>
                        </m:r>
                      </m:e>
                    </m:d>
                    <m:r>
                      <a:rPr lang="en-US" altLang="zh-CN" sz="1600">
                        <a:latin typeface="Cambria Math" panose="02040503050406030204" pitchFamily="18" charset="0"/>
                        <a:ea typeface="方正黑体_GBK" panose="03000509000000000000" pitchFamily="65" charset="-122"/>
                        <a:sym typeface="Wingdings" panose="05000000000000000000" pitchFamily="2" charset="2"/>
                      </a:rPr>
                      <m:t>=</m:t>
                    </m:r>
                    <m:f>
                      <m:f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方正黑体_GBK" panose="03000509000000000000" pitchFamily="65" charset="-122"/>
                            <a:sym typeface="Wingdings" panose="05000000000000000000" pitchFamily="2" charset="2"/>
                          </a:rPr>
                        </m:ctrlPr>
                      </m:fPr>
                      <m:num>
                        <m:r>
                          <a:rPr lang="en-US" altLang="zh-CN" sz="1600" b="0" i="0" smtClean="0">
                            <a:latin typeface="Cambria Math" panose="02040503050406030204" pitchFamily="18" charset="0"/>
                            <a:ea typeface="方正黑体_GBK" panose="03000509000000000000" pitchFamily="65" charset="-122"/>
                            <a:sym typeface="Wingdings" panose="05000000000000000000" pitchFamily="2" charset="2"/>
                          </a:rPr>
                          <m:t>1</m:t>
                        </m:r>
                      </m:num>
                      <m:den>
                        <m:r>
                          <a:rPr lang="en-US" altLang="zh-CN" sz="1600" b="0" i="0" smtClean="0">
                            <a:latin typeface="Cambria Math" panose="02040503050406030204" pitchFamily="18" charset="0"/>
                            <a:ea typeface="方正黑体_GBK" panose="03000509000000000000" pitchFamily="65" charset="-122"/>
                            <a:sym typeface="Wingdings" panose="05000000000000000000" pitchFamily="2" charset="2"/>
                          </a:rPr>
                          <m:t>2</m:t>
                        </m:r>
                      </m:den>
                    </m:f>
                    <m:r>
                      <a:rPr lang="en-US" altLang="zh-CN" sz="1600" b="0" i="0" smtClean="0">
                        <a:latin typeface="Cambria Math" panose="02040503050406030204" pitchFamily="18" charset="0"/>
                        <a:ea typeface="方正黑体_GBK" panose="03000509000000000000" pitchFamily="65" charset="-122"/>
                        <a:sym typeface="Wingdings" panose="05000000000000000000" pitchFamily="2" charset="2"/>
                      </a:rPr>
                      <m:t>,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方正黑体_GBK" panose="03000509000000000000" pitchFamily="65" charset="-122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ea typeface="方正黑体_GBK" panose="03000509000000000000" pitchFamily="65" charset="-122"/>
                            <a:sym typeface="Wingdings" panose="05000000000000000000" pitchFamily="2" charset="2"/>
                          </a:rPr>
                          <m:t>𝐶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方正黑体_GBK" panose="03000509000000000000" pitchFamily="65" charset="-122"/>
                            <a:sym typeface="Wingdings" panose="05000000000000000000" pitchFamily="2" charset="2"/>
                          </a:rPr>
                          <m:t>2</m:t>
                        </m:r>
                      </m:sub>
                    </m:sSub>
                    <m:r>
                      <a:rPr lang="en-US" altLang="zh-CN" sz="1600">
                        <a:latin typeface="Cambria Math" panose="02040503050406030204" pitchFamily="18" charset="0"/>
                        <a:ea typeface="方正黑体_GBK" panose="03000509000000000000" pitchFamily="65" charset="-122"/>
                        <a:sym typeface="Wingdings" panose="05000000000000000000" pitchFamily="2" charset="2"/>
                      </a:rPr>
                      <m:t>:</m:t>
                    </m:r>
                    <m:d>
                      <m:dPr>
                        <m:begChr m:val="|"/>
                        <m:endChr m:val="|"/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方正黑体_GBK" panose="03000509000000000000" pitchFamily="65" charset="-122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sz="1600">
                            <a:latin typeface="Cambria Math" panose="02040503050406030204" pitchFamily="18" charset="0"/>
                            <a:ea typeface="方正黑体_GBK" panose="03000509000000000000" pitchFamily="65" charset="-122"/>
                            <a:sym typeface="Wingdings" panose="05000000000000000000" pitchFamily="2" charset="2"/>
                          </a:rPr>
                          <m:t>z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方正黑体_GBK" panose="03000509000000000000" pitchFamily="65" charset="-122"/>
                            <a:sym typeface="Wingdings" panose="05000000000000000000" pitchFamily="2" charset="2"/>
                          </a:rPr>
                          <m:t>+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  <a:ea typeface="方正黑体_GBK" panose="03000509000000000000" pitchFamily="65" charset="-122"/>
                            <a:sym typeface="Wingdings" panose="05000000000000000000" pitchFamily="2" charset="2"/>
                          </a:rPr>
                          <m:t>1</m:t>
                        </m:r>
                      </m:e>
                    </m:d>
                    <m:r>
                      <a:rPr lang="en-US" altLang="zh-CN" sz="1600">
                        <a:latin typeface="Cambria Math" panose="02040503050406030204" pitchFamily="18" charset="0"/>
                        <a:ea typeface="方正黑体_GBK" panose="03000509000000000000" pitchFamily="65" charset="-122"/>
                        <a:sym typeface="Wingdings" panose="05000000000000000000" pitchFamily="2" charset="2"/>
                      </a:rPr>
                      <m:t>=</m:t>
                    </m:r>
                    <m:f>
                      <m:f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方正黑体_GBK" panose="03000509000000000000" pitchFamily="65" charset="-122"/>
                            <a:sym typeface="Wingdings" panose="05000000000000000000" pitchFamily="2" charset="2"/>
                          </a:rPr>
                        </m:ctrlPr>
                      </m:fPr>
                      <m:num>
                        <m:r>
                          <a:rPr lang="en-US" altLang="zh-CN" sz="1600">
                            <a:latin typeface="Cambria Math" panose="02040503050406030204" pitchFamily="18" charset="0"/>
                            <a:ea typeface="方正黑体_GBK" panose="03000509000000000000" pitchFamily="65" charset="-122"/>
                            <a:sym typeface="Wingdings" panose="05000000000000000000" pitchFamily="2" charset="2"/>
                          </a:rPr>
                          <m:t>1</m:t>
                        </m:r>
                      </m:num>
                      <m:den>
                        <m:r>
                          <a:rPr lang="en-US" altLang="zh-CN" sz="1600">
                            <a:latin typeface="Cambria Math" panose="02040503050406030204" pitchFamily="18" charset="0"/>
                            <a:ea typeface="方正黑体_GBK" panose="03000509000000000000" pitchFamily="65" charset="-122"/>
                            <a:sym typeface="Wingdings" panose="05000000000000000000" pitchFamily="2" charset="2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zh-CN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.</a:t>
                </a:r>
              </a:p>
              <a:p>
                <a:r>
                  <a:rPr lang="en-US" altLang="zh-CN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    </a:t>
                </a: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又</a:t>
                </a:r>
                <a14:m>
                  <m:oMath xmlns:m="http://schemas.openxmlformats.org/officeDocument/2006/math">
                    <m:nary>
                      <m:naryPr>
                        <m:chr m:val="∮"/>
                        <m:ctrlPr>
                          <a:rPr lang="zh-CN" altLang="en-US" sz="1600" i="1">
                            <a:latin typeface="Cambria Math" panose="02040503050406030204" pitchFamily="18" charset="0"/>
                            <a:ea typeface="方正黑体_GBK" panose="03000509000000000000" pitchFamily="65" charset="-122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方正黑体_GBK" panose="03000509000000000000" pitchFamily="65" charset="-122"/>
                              </a:rPr>
                            </m:ctrlPr>
                          </m:sSubPr>
                          <m:e>
                            <m:r>
                              <m:rPr>
                                <m:brk m:alnAt="23"/>
                              </m:rPr>
                              <a:rPr lang="en-US" altLang="zh-CN" sz="1600" i="1">
                                <a:latin typeface="Cambria Math" panose="02040503050406030204" pitchFamily="18" charset="0"/>
                                <a:ea typeface="方正黑体_GBK" panose="03000509000000000000" pitchFamily="65" charset="-122"/>
                              </a:rPr>
                              <m:t>𝐶</m:t>
                            </m:r>
                          </m:e>
                          <m:sub>
                            <m:r>
                              <m:rPr>
                                <m:brk m:alnAt="23"/>
                              </m:rPr>
                              <a:rPr lang="en-US" altLang="zh-CN" sz="1600" i="1">
                                <a:latin typeface="Cambria Math" panose="02040503050406030204" pitchFamily="18" charset="0"/>
                                <a:ea typeface="方正黑体_GBK" panose="03000509000000000000" pitchFamily="65" charset="-122"/>
                              </a:rPr>
                              <m:t>1</m:t>
                            </m:r>
                          </m:sub>
                        </m:sSub>
                      </m:sub>
                      <m:sup>
                        <m:r>
                          <a:rPr lang="en-US" altLang="zh-CN" sz="1600" i="1">
                            <a:latin typeface="Cambria Math" panose="02040503050406030204" pitchFamily="18" charset="0"/>
                            <a:ea typeface="方正黑体_GBK" panose="03000509000000000000" pitchFamily="65" charset="-122"/>
                          </a:rPr>
                          <m:t> </m:t>
                        </m:r>
                      </m:sup>
                      <m:e>
                        <m:f>
                          <m:f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方正黑体_GBK" panose="03000509000000000000" pitchFamily="65" charset="-122"/>
                              </a:rPr>
                            </m:ctrlPr>
                          </m:fPr>
                          <m:num>
                            <m:func>
                              <m:funcPr>
                                <m:ctrlPr>
                                  <a:rPr lang="en-US" altLang="zh-CN" sz="1600" i="1">
                                    <a:latin typeface="Cambria Math" panose="02040503050406030204" pitchFamily="18" charset="0"/>
                                    <a:ea typeface="方正黑体_GBK" panose="03000509000000000000" pitchFamily="65" charset="-122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zh-CN" sz="1600">
                                    <a:latin typeface="Cambria Math" panose="02040503050406030204" pitchFamily="18" charset="0"/>
                                    <a:ea typeface="方正黑体_GBK" panose="03000509000000000000" pitchFamily="65" charset="-122"/>
                                  </a:rPr>
                                  <m:t>sin</m:t>
                                </m:r>
                              </m:fName>
                              <m:e>
                                <m:f>
                                  <m:fPr>
                                    <m:ctrlPr>
                                      <a:rPr lang="en-US" altLang="zh-CN" sz="1600" i="1">
                                        <a:latin typeface="Cambria Math" panose="02040503050406030204" pitchFamily="18" charset="0"/>
                                        <a:ea typeface="方正黑体_GBK" panose="03000509000000000000" pitchFamily="65" charset="-122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CN" altLang="en-US" sz="1600" i="1">
                                        <a:latin typeface="Cambria Math" panose="02040503050406030204" pitchFamily="18" charset="0"/>
                                        <a:ea typeface="方正黑体_GBK" panose="03000509000000000000" pitchFamily="65" charset="-122"/>
                                      </a:rPr>
                                      <m:t>𝜋</m:t>
                                    </m:r>
                                  </m:num>
                                  <m:den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  <a:ea typeface="方正黑体_GBK" panose="03000509000000000000" pitchFamily="65" charset="-122"/>
                                      </a:rPr>
                                      <m:t>4</m:t>
                                    </m:r>
                                  </m:den>
                                </m:f>
                              </m:e>
                            </m:func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方正黑体_GBK" panose="03000509000000000000" pitchFamily="65" charset="-122"/>
                              </a:rPr>
                              <m:t>𝑧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altLang="zh-CN" sz="1600" i="1">
                                    <a:latin typeface="Cambria Math" panose="02040503050406030204" pitchFamily="18" charset="0"/>
                                    <a:ea typeface="方正黑体_GBK" panose="03000509000000000000" pitchFamily="65" charset="-122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ea typeface="方正黑体_GBK" panose="03000509000000000000" pitchFamily="65" charset="-122"/>
                                  </a:rPr>
                                  <m:t>𝑧</m:t>
                                </m:r>
                              </m:e>
                              <m:sup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ea typeface="方正黑体_GBK" panose="03000509000000000000" pitchFamily="65" charset="-122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方正黑体_GBK" panose="03000509000000000000" pitchFamily="65" charset="-122"/>
                              </a:rPr>
                              <m:t>−1</m:t>
                            </m:r>
                          </m:den>
                        </m:f>
                      </m:e>
                    </m:nary>
                    <m:r>
                      <m:rPr>
                        <m:sty m:val="p"/>
                      </m:rPr>
                      <a:rPr lang="en-US" altLang="zh-CN" sz="1600" i="1">
                        <a:latin typeface="Cambria Math" panose="02040503050406030204" pitchFamily="18" charset="0"/>
                        <a:ea typeface="方正黑体_GBK" panose="03000509000000000000" pitchFamily="65" charset="-122"/>
                      </a:rPr>
                      <m:t>dz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方正黑体_GBK" panose="03000509000000000000" pitchFamily="65" charset="-122"/>
                      </a:rPr>
                      <m:t>=</m:t>
                    </m:r>
                    <m:nary>
                      <m:naryPr>
                        <m:chr m:val="∮"/>
                        <m:ctrlPr>
                          <a:rPr lang="zh-CN" altLang="en-US" sz="1600" i="1">
                            <a:latin typeface="Cambria Math" panose="02040503050406030204" pitchFamily="18" charset="0"/>
                            <a:ea typeface="方正黑体_GBK" panose="03000509000000000000" pitchFamily="65" charset="-122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方正黑体_GBK" panose="03000509000000000000" pitchFamily="65" charset="-122"/>
                              </a:rPr>
                            </m:ctrlPr>
                          </m:sSubPr>
                          <m:e>
                            <m:r>
                              <m:rPr>
                                <m:brk m:alnAt="23"/>
                              </m:rPr>
                              <a:rPr lang="en-US" altLang="zh-CN" sz="1600" i="1">
                                <a:latin typeface="Cambria Math" panose="02040503050406030204" pitchFamily="18" charset="0"/>
                                <a:ea typeface="方正黑体_GBK" panose="03000509000000000000" pitchFamily="65" charset="-122"/>
                              </a:rPr>
                              <m:t>𝐶</m:t>
                            </m:r>
                          </m:e>
                          <m:sub>
                            <m:r>
                              <m:rPr>
                                <m:brk m:alnAt="23"/>
                              </m:rPr>
                              <a:rPr lang="en-US" altLang="zh-CN" sz="1600" i="1">
                                <a:latin typeface="Cambria Math" panose="02040503050406030204" pitchFamily="18" charset="0"/>
                                <a:ea typeface="方正黑体_GBK" panose="03000509000000000000" pitchFamily="65" charset="-122"/>
                              </a:rPr>
                              <m:t>1</m:t>
                            </m:r>
                          </m:sub>
                        </m:sSub>
                      </m:sub>
                      <m:sup>
                        <m:r>
                          <a:rPr lang="en-US" altLang="zh-CN" sz="1600" i="1">
                            <a:latin typeface="Cambria Math" panose="02040503050406030204" pitchFamily="18" charset="0"/>
                            <a:ea typeface="方正黑体_GBK" panose="03000509000000000000" pitchFamily="65" charset="-122"/>
                          </a:rPr>
                          <m:t> </m:t>
                        </m:r>
                      </m:sup>
                      <m:e>
                        <m:f>
                          <m:f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方正黑体_GBK" panose="03000509000000000000" pitchFamily="65" charset="-122"/>
                              </a:rPr>
                            </m:ctrlPr>
                          </m:fPr>
                          <m:num>
                            <m:func>
                              <m:funcPr>
                                <m:ctrlPr>
                                  <a:rPr lang="en-US" altLang="zh-CN" sz="1600" i="1">
                                    <a:latin typeface="Cambria Math" panose="02040503050406030204" pitchFamily="18" charset="0"/>
                                    <a:ea typeface="方正黑体_GBK" panose="03000509000000000000" pitchFamily="65" charset="-122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zh-CN" sz="1600">
                                    <a:latin typeface="Cambria Math" panose="02040503050406030204" pitchFamily="18" charset="0"/>
                                    <a:ea typeface="方正黑体_GBK" panose="03000509000000000000" pitchFamily="65" charset="-122"/>
                                  </a:rPr>
                                  <m:t>sin</m:t>
                                </m:r>
                              </m:fName>
                              <m:e>
                                <m:f>
                                  <m:fPr>
                                    <m:ctrlPr>
                                      <a:rPr lang="en-US" altLang="zh-CN" sz="1600" i="1">
                                        <a:latin typeface="Cambria Math" panose="02040503050406030204" pitchFamily="18" charset="0"/>
                                        <a:ea typeface="方正黑体_GBK" panose="03000509000000000000" pitchFamily="65" charset="-122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CN" altLang="en-US" sz="1600" i="1">
                                        <a:latin typeface="Cambria Math" panose="02040503050406030204" pitchFamily="18" charset="0"/>
                                        <a:ea typeface="方正黑体_GBK" panose="03000509000000000000" pitchFamily="65" charset="-122"/>
                                      </a:rPr>
                                      <m:t>𝜋</m:t>
                                    </m:r>
                                  </m:num>
                                  <m:den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  <a:ea typeface="方正黑体_GBK" panose="03000509000000000000" pitchFamily="65" charset="-122"/>
                                      </a:rPr>
                                      <m:t>4</m:t>
                                    </m:r>
                                  </m:den>
                                </m:f>
                              </m:e>
                            </m:func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方正黑体_GBK" panose="03000509000000000000" pitchFamily="65" charset="-122"/>
                              </a:rPr>
                              <m:t>𝑧</m:t>
                            </m:r>
                          </m:num>
                          <m:den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方正黑体_GBK" panose="03000509000000000000" pitchFamily="65" charset="-122"/>
                              </a:rPr>
                              <m:t>(</m:t>
                            </m:r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方正黑体_GBK" panose="03000509000000000000" pitchFamily="65" charset="-122"/>
                              </a:rPr>
                              <m:t>𝑧</m:t>
                            </m:r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方正黑体_GBK" panose="03000509000000000000" pitchFamily="65" charset="-122"/>
                              </a:rPr>
                              <m:t>+1)(</m:t>
                            </m:r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方正黑体_GBK" panose="03000509000000000000" pitchFamily="65" charset="-122"/>
                              </a:rPr>
                              <m:t>𝑧</m:t>
                            </m:r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方正黑体_GBK" panose="03000509000000000000" pitchFamily="65" charset="-122"/>
                              </a:rPr>
                              <m:t>−1)</m:t>
                            </m:r>
                          </m:den>
                        </m:f>
                      </m:e>
                    </m:nary>
                    <m:r>
                      <m:rPr>
                        <m:sty m:val="p"/>
                      </m:rPr>
                      <a:rPr lang="en-US" altLang="zh-CN" sz="1600" i="1">
                        <a:latin typeface="Cambria Math" panose="02040503050406030204" pitchFamily="18" charset="0"/>
                        <a:ea typeface="方正黑体_GBK" panose="03000509000000000000" pitchFamily="65" charset="-122"/>
                      </a:rPr>
                      <m:t>dz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方正黑体_GBK" panose="03000509000000000000" pitchFamily="65" charset="-122"/>
                      </a:rPr>
                      <m:t>=</m:t>
                    </m:r>
                    <m:nary>
                      <m:naryPr>
                        <m:chr m:val="∮"/>
                        <m:ctrlPr>
                          <a:rPr lang="zh-CN" altLang="en-US" sz="1600" i="1">
                            <a:latin typeface="Cambria Math" panose="02040503050406030204" pitchFamily="18" charset="0"/>
                            <a:ea typeface="方正黑体_GBK" panose="03000509000000000000" pitchFamily="65" charset="-122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方正黑体_GBK" panose="03000509000000000000" pitchFamily="65" charset="-122"/>
                              </a:rPr>
                            </m:ctrlPr>
                          </m:sSubPr>
                          <m:e>
                            <m:r>
                              <m:rPr>
                                <m:brk m:alnAt="23"/>
                              </m:rPr>
                              <a:rPr lang="en-US" altLang="zh-CN" sz="1600" i="1">
                                <a:latin typeface="Cambria Math" panose="02040503050406030204" pitchFamily="18" charset="0"/>
                                <a:ea typeface="方正黑体_GBK" panose="03000509000000000000" pitchFamily="65" charset="-122"/>
                              </a:rPr>
                              <m:t>𝐶</m:t>
                            </m:r>
                          </m:e>
                          <m:sub>
                            <m:r>
                              <m:rPr>
                                <m:brk m:alnAt="23"/>
                              </m:rPr>
                              <a:rPr lang="en-US" altLang="zh-CN" sz="1600" i="1">
                                <a:latin typeface="Cambria Math" panose="02040503050406030204" pitchFamily="18" charset="0"/>
                                <a:ea typeface="方正黑体_GBK" panose="03000509000000000000" pitchFamily="65" charset="-122"/>
                              </a:rPr>
                              <m:t>1</m:t>
                            </m:r>
                          </m:sub>
                        </m:sSub>
                      </m:sub>
                      <m:sup>
                        <m:r>
                          <a:rPr lang="en-US" altLang="zh-CN" sz="1600" i="1">
                            <a:latin typeface="Cambria Math" panose="02040503050406030204" pitchFamily="18" charset="0"/>
                            <a:ea typeface="方正黑体_GBK" panose="03000509000000000000" pitchFamily="65" charset="-122"/>
                          </a:rPr>
                          <m:t> </m:t>
                        </m:r>
                      </m:sup>
                      <m:e>
                        <m:f>
                          <m:f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方正黑体_GBK" panose="03000509000000000000" pitchFamily="65" charset="-122"/>
                              </a:rPr>
                            </m:ctrlPr>
                          </m:fPr>
                          <m:num>
                            <m:f>
                              <m:fPr>
                                <m:ctrlPr>
                                  <a:rPr lang="en-US" altLang="zh-CN" sz="1600" i="1" smtClean="0">
                                    <a:latin typeface="Cambria Math" panose="02040503050406030204" pitchFamily="18" charset="0"/>
                                    <a:ea typeface="方正黑体_GBK" panose="03000509000000000000" pitchFamily="65" charset="-122"/>
                                  </a:rPr>
                                </m:ctrlPr>
                              </m:fPr>
                              <m:num>
                                <m:func>
                                  <m:funcPr>
                                    <m:ctrlPr>
                                      <a:rPr lang="en-US" altLang="zh-CN" sz="1600" i="1">
                                        <a:latin typeface="Cambria Math" panose="02040503050406030204" pitchFamily="18" charset="0"/>
                                        <a:ea typeface="方正黑体_GBK" panose="03000509000000000000" pitchFamily="65" charset="-122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zh-CN" sz="1600">
                                        <a:latin typeface="Cambria Math" panose="02040503050406030204" pitchFamily="18" charset="0"/>
                                        <a:ea typeface="方正黑体_GBK" panose="03000509000000000000" pitchFamily="65" charset="-122"/>
                                      </a:rPr>
                                      <m:t>sin</m:t>
                                    </m:r>
                                  </m:fName>
                                  <m:e>
                                    <m:f>
                                      <m:fPr>
                                        <m:ctrlPr>
                                          <a:rPr lang="en-US" altLang="zh-CN" sz="1600" i="1">
                                            <a:latin typeface="Cambria Math" panose="02040503050406030204" pitchFamily="18" charset="0"/>
                                            <a:ea typeface="方正黑体_GBK" panose="03000509000000000000" pitchFamily="65" charset="-122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zh-CN" altLang="en-US" sz="1600" i="1">
                                            <a:latin typeface="Cambria Math" panose="02040503050406030204" pitchFamily="18" charset="0"/>
                                            <a:ea typeface="方正黑体_GBK" panose="03000509000000000000" pitchFamily="65" charset="-122"/>
                                          </a:rPr>
                                          <m:t>𝜋</m:t>
                                        </m:r>
                                      </m:num>
                                      <m:den>
                                        <m:r>
                                          <a:rPr lang="en-US" altLang="zh-CN" sz="1600" i="1">
                                            <a:latin typeface="Cambria Math" panose="02040503050406030204" pitchFamily="18" charset="0"/>
                                            <a:ea typeface="方正黑体_GBK" panose="03000509000000000000" pitchFamily="65" charset="-122"/>
                                          </a:rPr>
                                          <m:t>4</m:t>
                                        </m:r>
                                      </m:den>
                                    </m:f>
                                  </m:e>
                                </m:func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ea typeface="方正黑体_GBK" panose="03000509000000000000" pitchFamily="65" charset="-122"/>
                                  </a:rPr>
                                  <m:t>𝑧</m:t>
                                </m:r>
                              </m:num>
                              <m:den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  <a:ea typeface="方正黑体_GBK" panose="03000509000000000000" pitchFamily="65" charset="-122"/>
                                  </a:rPr>
                                  <m:t>𝑧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  <a:ea typeface="方正黑体_GBK" panose="03000509000000000000" pitchFamily="65" charset="-122"/>
                                  </a:rPr>
                                  <m:t>−1</m:t>
                                </m:r>
                              </m:den>
                            </m:f>
                          </m:num>
                          <m:den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方正黑体_GBK" panose="03000509000000000000" pitchFamily="65" charset="-122"/>
                              </a:rPr>
                              <m:t>𝑧</m:t>
                            </m:r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方正黑体_GBK" panose="03000509000000000000" pitchFamily="65" charset="-122"/>
                              </a:rPr>
                              <m:t>+</m:t>
                            </m:r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方正黑体_GBK" panose="03000509000000000000" pitchFamily="65" charset="-122"/>
                              </a:rPr>
                              <m:t>1</m:t>
                            </m:r>
                          </m:den>
                        </m:f>
                      </m:e>
                    </m:nary>
                    <m:r>
                      <m:rPr>
                        <m:sty m:val="p"/>
                      </m:rPr>
                      <a:rPr lang="en-US" altLang="zh-CN" sz="1600" i="1">
                        <a:latin typeface="Cambria Math" panose="02040503050406030204" pitchFamily="18" charset="0"/>
                        <a:ea typeface="方正黑体_GBK" panose="03000509000000000000" pitchFamily="65" charset="-122"/>
                      </a:rPr>
                      <m:t>dz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方正黑体_GBK" panose="03000509000000000000" pitchFamily="65" charset="-122"/>
                      </a:rPr>
                      <m:t>=</m:t>
                    </m:r>
                    <m:f>
                      <m:f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方正黑体_GBK" panose="03000509000000000000" pitchFamily="65" charset="-122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  <a:ea typeface="方正黑体_GBK" panose="03000509000000000000" pitchFamily="65" charset="-122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方正黑体_GBK" panose="03000509000000000000" pitchFamily="65" charset="-122"/>
                              </a:rPr>
                              <m:t>2</m:t>
                            </m:r>
                          </m:e>
                        </m:rad>
                      </m:num>
                      <m:den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方正黑体_GBK" panose="03000509000000000000" pitchFamily="65" charset="-122"/>
                          </a:rPr>
                          <m:t>2</m:t>
                        </m:r>
                      </m:den>
                    </m:f>
                    <m:r>
                      <a:rPr lang="zh-CN" altLang="en-US" sz="1600" b="0" i="1" smtClean="0">
                        <a:latin typeface="Cambria Math" panose="02040503050406030204" pitchFamily="18" charset="0"/>
                        <a:ea typeface="方正黑体_GBK" panose="03000509000000000000" pitchFamily="65" charset="-122"/>
                      </a:rPr>
                      <m:t>𝜋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方正黑体_GBK" panose="03000509000000000000" pitchFamily="65" charset="-122"/>
                      </a:rPr>
                      <m:t>𝑖</m:t>
                    </m:r>
                  </m:oMath>
                </a14:m>
                <a:r>
                  <a:rPr lang="en-US" altLang="zh-CN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.</a:t>
                </a:r>
              </a:p>
              <a:p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    且</a:t>
                </a:r>
                <a14:m>
                  <m:oMath xmlns:m="http://schemas.openxmlformats.org/officeDocument/2006/math">
                    <m:nary>
                      <m:naryPr>
                        <m:chr m:val="∮"/>
                        <m:ctrlPr>
                          <a:rPr lang="zh-CN" altLang="en-US" sz="1600" i="1">
                            <a:latin typeface="Cambria Math" panose="02040503050406030204" pitchFamily="18" charset="0"/>
                            <a:ea typeface="方正黑体_GBK" panose="03000509000000000000" pitchFamily="65" charset="-122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方正黑体_GBK" panose="03000509000000000000" pitchFamily="65" charset="-122"/>
                              </a:rPr>
                            </m:ctrlPr>
                          </m:sSubPr>
                          <m:e>
                            <m:r>
                              <m:rPr>
                                <m:brk m:alnAt="23"/>
                              </m:rPr>
                              <a:rPr lang="en-US" altLang="zh-CN" sz="1600" i="1">
                                <a:latin typeface="Cambria Math" panose="02040503050406030204" pitchFamily="18" charset="0"/>
                                <a:ea typeface="方正黑体_GBK" panose="03000509000000000000" pitchFamily="65" charset="-122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方正黑体_GBK" panose="03000509000000000000" pitchFamily="65" charset="-122"/>
                              </a:rPr>
                              <m:t>2</m:t>
                            </m:r>
                          </m:sub>
                        </m:sSub>
                      </m:sub>
                      <m:sup>
                        <m:r>
                          <a:rPr lang="en-US" altLang="zh-CN" sz="1600" i="1">
                            <a:latin typeface="Cambria Math" panose="02040503050406030204" pitchFamily="18" charset="0"/>
                            <a:ea typeface="方正黑体_GBK" panose="03000509000000000000" pitchFamily="65" charset="-122"/>
                          </a:rPr>
                          <m:t> </m:t>
                        </m:r>
                      </m:sup>
                      <m:e>
                        <m:f>
                          <m:f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方正黑体_GBK" panose="03000509000000000000" pitchFamily="65" charset="-122"/>
                              </a:rPr>
                            </m:ctrlPr>
                          </m:fPr>
                          <m:num>
                            <m:func>
                              <m:funcPr>
                                <m:ctrlPr>
                                  <a:rPr lang="en-US" altLang="zh-CN" sz="1600" i="1">
                                    <a:latin typeface="Cambria Math" panose="02040503050406030204" pitchFamily="18" charset="0"/>
                                    <a:ea typeface="方正黑体_GBK" panose="03000509000000000000" pitchFamily="65" charset="-122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zh-CN" sz="1600">
                                    <a:latin typeface="Cambria Math" panose="02040503050406030204" pitchFamily="18" charset="0"/>
                                    <a:ea typeface="方正黑体_GBK" panose="03000509000000000000" pitchFamily="65" charset="-122"/>
                                  </a:rPr>
                                  <m:t>sin</m:t>
                                </m:r>
                              </m:fName>
                              <m:e>
                                <m:f>
                                  <m:fPr>
                                    <m:ctrlPr>
                                      <a:rPr lang="en-US" altLang="zh-CN" sz="1600" i="1">
                                        <a:latin typeface="Cambria Math" panose="02040503050406030204" pitchFamily="18" charset="0"/>
                                        <a:ea typeface="方正黑体_GBK" panose="03000509000000000000" pitchFamily="65" charset="-122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CN" altLang="en-US" sz="1600" i="1">
                                        <a:latin typeface="Cambria Math" panose="02040503050406030204" pitchFamily="18" charset="0"/>
                                        <a:ea typeface="方正黑体_GBK" panose="03000509000000000000" pitchFamily="65" charset="-122"/>
                                      </a:rPr>
                                      <m:t>𝜋</m:t>
                                    </m:r>
                                  </m:num>
                                  <m:den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  <a:ea typeface="方正黑体_GBK" panose="03000509000000000000" pitchFamily="65" charset="-122"/>
                                      </a:rPr>
                                      <m:t>4</m:t>
                                    </m:r>
                                  </m:den>
                                </m:f>
                              </m:e>
                            </m:func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方正黑体_GBK" panose="03000509000000000000" pitchFamily="65" charset="-122"/>
                              </a:rPr>
                              <m:t>𝑧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altLang="zh-CN" sz="1600" i="1">
                                    <a:latin typeface="Cambria Math" panose="02040503050406030204" pitchFamily="18" charset="0"/>
                                    <a:ea typeface="方正黑体_GBK" panose="03000509000000000000" pitchFamily="65" charset="-122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ea typeface="方正黑体_GBK" panose="03000509000000000000" pitchFamily="65" charset="-122"/>
                                  </a:rPr>
                                  <m:t>𝑧</m:t>
                                </m:r>
                              </m:e>
                              <m:sup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ea typeface="方正黑体_GBK" panose="03000509000000000000" pitchFamily="65" charset="-122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方正黑体_GBK" panose="03000509000000000000" pitchFamily="65" charset="-122"/>
                              </a:rPr>
                              <m:t>−1</m:t>
                            </m:r>
                          </m:den>
                        </m:f>
                      </m:e>
                    </m:nary>
                    <m:r>
                      <m:rPr>
                        <m:sty m:val="p"/>
                      </m:rPr>
                      <a:rPr lang="en-US" altLang="zh-CN" sz="1600" i="1">
                        <a:latin typeface="Cambria Math" panose="02040503050406030204" pitchFamily="18" charset="0"/>
                        <a:ea typeface="方正黑体_GBK" panose="03000509000000000000" pitchFamily="65" charset="-122"/>
                      </a:rPr>
                      <m:t>dz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方正黑体_GBK" panose="03000509000000000000" pitchFamily="65" charset="-122"/>
                      </a:rPr>
                      <m:t>=</m:t>
                    </m:r>
                    <m:nary>
                      <m:naryPr>
                        <m:chr m:val="∮"/>
                        <m:ctrlPr>
                          <a:rPr lang="zh-CN" altLang="en-US" sz="1600" i="1">
                            <a:latin typeface="Cambria Math" panose="02040503050406030204" pitchFamily="18" charset="0"/>
                            <a:ea typeface="方正黑体_GBK" panose="03000509000000000000" pitchFamily="65" charset="-122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方正黑体_GBK" panose="03000509000000000000" pitchFamily="65" charset="-122"/>
                              </a:rPr>
                            </m:ctrlPr>
                          </m:sSubPr>
                          <m:e>
                            <m:r>
                              <m:rPr>
                                <m:brk m:alnAt="23"/>
                              </m:rPr>
                              <a:rPr lang="en-US" altLang="zh-CN" sz="1600" i="1">
                                <a:latin typeface="Cambria Math" panose="02040503050406030204" pitchFamily="18" charset="0"/>
                                <a:ea typeface="方正黑体_GBK" panose="03000509000000000000" pitchFamily="65" charset="-122"/>
                              </a:rPr>
                              <m:t>𝐶</m:t>
                            </m:r>
                          </m:e>
                          <m:sub>
                            <m:r>
                              <m:rPr>
                                <m:brk m:alnAt="23"/>
                              </m:rPr>
                              <a:rPr lang="en-US" altLang="zh-CN" sz="1600" i="1">
                                <a:latin typeface="Cambria Math" panose="02040503050406030204" pitchFamily="18" charset="0"/>
                                <a:ea typeface="方正黑体_GBK" panose="03000509000000000000" pitchFamily="65" charset="-122"/>
                              </a:rPr>
                              <m:t>1</m:t>
                            </m:r>
                          </m:sub>
                        </m:sSub>
                      </m:sub>
                      <m:sup>
                        <m:r>
                          <a:rPr lang="en-US" altLang="zh-CN" sz="1600" i="1">
                            <a:latin typeface="Cambria Math" panose="02040503050406030204" pitchFamily="18" charset="0"/>
                            <a:ea typeface="方正黑体_GBK" panose="03000509000000000000" pitchFamily="65" charset="-122"/>
                          </a:rPr>
                          <m:t> </m:t>
                        </m:r>
                      </m:sup>
                      <m:e>
                        <m:f>
                          <m:f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方正黑体_GBK" panose="03000509000000000000" pitchFamily="65" charset="-122"/>
                              </a:rPr>
                            </m:ctrlPr>
                          </m:fPr>
                          <m:num>
                            <m:func>
                              <m:funcPr>
                                <m:ctrlPr>
                                  <a:rPr lang="en-US" altLang="zh-CN" sz="1600" i="1">
                                    <a:latin typeface="Cambria Math" panose="02040503050406030204" pitchFamily="18" charset="0"/>
                                    <a:ea typeface="方正黑体_GBK" panose="03000509000000000000" pitchFamily="65" charset="-122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zh-CN" sz="1600">
                                    <a:latin typeface="Cambria Math" panose="02040503050406030204" pitchFamily="18" charset="0"/>
                                    <a:ea typeface="方正黑体_GBK" panose="03000509000000000000" pitchFamily="65" charset="-122"/>
                                  </a:rPr>
                                  <m:t>sin</m:t>
                                </m:r>
                              </m:fName>
                              <m:e>
                                <m:f>
                                  <m:fPr>
                                    <m:ctrlPr>
                                      <a:rPr lang="en-US" altLang="zh-CN" sz="1600" i="1">
                                        <a:latin typeface="Cambria Math" panose="02040503050406030204" pitchFamily="18" charset="0"/>
                                        <a:ea typeface="方正黑体_GBK" panose="03000509000000000000" pitchFamily="65" charset="-122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CN" altLang="en-US" sz="1600" i="1">
                                        <a:latin typeface="Cambria Math" panose="02040503050406030204" pitchFamily="18" charset="0"/>
                                        <a:ea typeface="方正黑体_GBK" panose="03000509000000000000" pitchFamily="65" charset="-122"/>
                                      </a:rPr>
                                      <m:t>𝜋</m:t>
                                    </m:r>
                                  </m:num>
                                  <m:den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  <a:ea typeface="方正黑体_GBK" panose="03000509000000000000" pitchFamily="65" charset="-122"/>
                                      </a:rPr>
                                      <m:t>4</m:t>
                                    </m:r>
                                  </m:den>
                                </m:f>
                              </m:e>
                            </m:func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方正黑体_GBK" panose="03000509000000000000" pitchFamily="65" charset="-122"/>
                              </a:rPr>
                              <m:t>𝑧</m:t>
                            </m:r>
                          </m:num>
                          <m:den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方正黑体_GBK" panose="03000509000000000000" pitchFamily="65" charset="-122"/>
                              </a:rPr>
                              <m:t>(</m:t>
                            </m:r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方正黑体_GBK" panose="03000509000000000000" pitchFamily="65" charset="-122"/>
                              </a:rPr>
                              <m:t>𝑧</m:t>
                            </m:r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方正黑体_GBK" panose="03000509000000000000" pitchFamily="65" charset="-122"/>
                              </a:rPr>
                              <m:t>+1)(</m:t>
                            </m:r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方正黑体_GBK" panose="03000509000000000000" pitchFamily="65" charset="-122"/>
                              </a:rPr>
                              <m:t>𝑧</m:t>
                            </m:r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方正黑体_GBK" panose="03000509000000000000" pitchFamily="65" charset="-122"/>
                              </a:rPr>
                              <m:t>−1)</m:t>
                            </m:r>
                          </m:den>
                        </m:f>
                      </m:e>
                    </m:nary>
                    <m:r>
                      <m:rPr>
                        <m:sty m:val="p"/>
                      </m:rPr>
                      <a:rPr lang="en-US" altLang="zh-CN" sz="1600" i="1">
                        <a:latin typeface="Cambria Math" panose="02040503050406030204" pitchFamily="18" charset="0"/>
                        <a:ea typeface="方正黑体_GBK" panose="03000509000000000000" pitchFamily="65" charset="-122"/>
                      </a:rPr>
                      <m:t>dz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方正黑体_GBK" panose="03000509000000000000" pitchFamily="65" charset="-122"/>
                      </a:rPr>
                      <m:t>=</m:t>
                    </m:r>
                    <m:nary>
                      <m:naryPr>
                        <m:chr m:val="∮"/>
                        <m:ctrlPr>
                          <a:rPr lang="zh-CN" altLang="en-US" sz="1600" i="1">
                            <a:latin typeface="Cambria Math" panose="02040503050406030204" pitchFamily="18" charset="0"/>
                            <a:ea typeface="方正黑体_GBK" panose="03000509000000000000" pitchFamily="65" charset="-122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方正黑体_GBK" panose="03000509000000000000" pitchFamily="65" charset="-122"/>
                              </a:rPr>
                            </m:ctrlPr>
                          </m:sSubPr>
                          <m:e>
                            <m:r>
                              <m:rPr>
                                <m:brk m:alnAt="23"/>
                              </m:rPr>
                              <a:rPr lang="en-US" altLang="zh-CN" sz="1600" i="1">
                                <a:latin typeface="Cambria Math" panose="02040503050406030204" pitchFamily="18" charset="0"/>
                                <a:ea typeface="方正黑体_GBK" panose="03000509000000000000" pitchFamily="65" charset="-122"/>
                              </a:rPr>
                              <m:t>𝐶</m:t>
                            </m:r>
                          </m:e>
                          <m:sub>
                            <m:r>
                              <m:rPr>
                                <m:brk m:alnAt="23"/>
                              </m:rPr>
                              <a:rPr lang="en-US" altLang="zh-CN" sz="1600" i="1">
                                <a:latin typeface="Cambria Math" panose="02040503050406030204" pitchFamily="18" charset="0"/>
                                <a:ea typeface="方正黑体_GBK" panose="03000509000000000000" pitchFamily="65" charset="-122"/>
                              </a:rPr>
                              <m:t>1</m:t>
                            </m:r>
                          </m:sub>
                        </m:sSub>
                      </m:sub>
                      <m:sup>
                        <m:r>
                          <a:rPr lang="en-US" altLang="zh-CN" sz="1600" i="1">
                            <a:latin typeface="Cambria Math" panose="02040503050406030204" pitchFamily="18" charset="0"/>
                            <a:ea typeface="方正黑体_GBK" panose="03000509000000000000" pitchFamily="65" charset="-122"/>
                          </a:rPr>
                          <m:t> </m:t>
                        </m:r>
                      </m:sup>
                      <m:e>
                        <m:f>
                          <m:f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方正黑体_GBK" panose="03000509000000000000" pitchFamily="65" charset="-122"/>
                              </a:rPr>
                            </m:ctrlPr>
                          </m:fPr>
                          <m:num>
                            <m:f>
                              <m:fPr>
                                <m:ctrlPr>
                                  <a:rPr lang="en-US" altLang="zh-CN" sz="1600" i="1">
                                    <a:latin typeface="Cambria Math" panose="02040503050406030204" pitchFamily="18" charset="0"/>
                                    <a:ea typeface="方正黑体_GBK" panose="03000509000000000000" pitchFamily="65" charset="-122"/>
                                  </a:rPr>
                                </m:ctrlPr>
                              </m:fPr>
                              <m:num>
                                <m:func>
                                  <m:funcPr>
                                    <m:ctrlPr>
                                      <a:rPr lang="en-US" altLang="zh-CN" sz="1600" i="1">
                                        <a:latin typeface="Cambria Math" panose="02040503050406030204" pitchFamily="18" charset="0"/>
                                        <a:ea typeface="方正黑体_GBK" panose="03000509000000000000" pitchFamily="65" charset="-122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zh-CN" sz="1600">
                                        <a:latin typeface="Cambria Math" panose="02040503050406030204" pitchFamily="18" charset="0"/>
                                        <a:ea typeface="方正黑体_GBK" panose="03000509000000000000" pitchFamily="65" charset="-122"/>
                                      </a:rPr>
                                      <m:t>sin</m:t>
                                    </m:r>
                                  </m:fName>
                                  <m:e>
                                    <m:f>
                                      <m:fPr>
                                        <m:ctrlPr>
                                          <a:rPr lang="en-US" altLang="zh-CN" sz="1600" i="1">
                                            <a:latin typeface="Cambria Math" panose="02040503050406030204" pitchFamily="18" charset="0"/>
                                            <a:ea typeface="方正黑体_GBK" panose="03000509000000000000" pitchFamily="65" charset="-122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zh-CN" altLang="en-US" sz="1600" i="1">
                                            <a:latin typeface="Cambria Math" panose="02040503050406030204" pitchFamily="18" charset="0"/>
                                            <a:ea typeface="方正黑体_GBK" panose="03000509000000000000" pitchFamily="65" charset="-122"/>
                                          </a:rPr>
                                          <m:t>𝜋</m:t>
                                        </m:r>
                                      </m:num>
                                      <m:den>
                                        <m:r>
                                          <a:rPr lang="en-US" altLang="zh-CN" sz="1600" i="1">
                                            <a:latin typeface="Cambria Math" panose="02040503050406030204" pitchFamily="18" charset="0"/>
                                            <a:ea typeface="方正黑体_GBK" panose="03000509000000000000" pitchFamily="65" charset="-122"/>
                                          </a:rPr>
                                          <m:t>4</m:t>
                                        </m:r>
                                      </m:den>
                                    </m:f>
                                  </m:e>
                                </m:func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ea typeface="方正黑体_GBK" panose="03000509000000000000" pitchFamily="65" charset="-122"/>
                                  </a:rPr>
                                  <m:t>𝑧</m:t>
                                </m:r>
                              </m:num>
                              <m:den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ea typeface="方正黑体_GBK" panose="03000509000000000000" pitchFamily="65" charset="-122"/>
                                  </a:rPr>
                                  <m:t>𝑧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  <a:ea typeface="方正黑体_GBK" panose="03000509000000000000" pitchFamily="65" charset="-122"/>
                                  </a:rPr>
                                  <m:t>+</m:t>
                                </m:r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ea typeface="方正黑体_GBK" panose="03000509000000000000" pitchFamily="65" charset="-122"/>
                                  </a:rPr>
                                  <m:t>1</m:t>
                                </m:r>
                              </m:den>
                            </m:f>
                          </m:num>
                          <m:den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方正黑体_GBK" panose="03000509000000000000" pitchFamily="65" charset="-122"/>
                              </a:rPr>
                              <m:t>𝑧</m:t>
                            </m:r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方正黑体_GBK" panose="03000509000000000000" pitchFamily="65" charset="-122"/>
                              </a:rPr>
                              <m:t>−</m:t>
                            </m:r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方正黑体_GBK" panose="03000509000000000000" pitchFamily="65" charset="-122"/>
                              </a:rPr>
                              <m:t>1</m:t>
                            </m:r>
                          </m:den>
                        </m:f>
                      </m:e>
                    </m:nary>
                    <m:r>
                      <m:rPr>
                        <m:sty m:val="p"/>
                      </m:rPr>
                      <a:rPr lang="en-US" altLang="zh-CN" sz="1600" i="1">
                        <a:latin typeface="Cambria Math" panose="02040503050406030204" pitchFamily="18" charset="0"/>
                        <a:ea typeface="方正黑体_GBK" panose="03000509000000000000" pitchFamily="65" charset="-122"/>
                      </a:rPr>
                      <m:t>dz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方正黑体_GBK" panose="03000509000000000000" pitchFamily="65" charset="-122"/>
                      </a:rPr>
                      <m:t>=</m:t>
                    </m:r>
                    <m:f>
                      <m:f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方正黑体_GBK" panose="03000509000000000000" pitchFamily="65" charset="-122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方正黑体_GBK" panose="03000509000000000000" pitchFamily="65" charset="-122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方正黑体_GBK" panose="03000509000000000000" pitchFamily="65" charset="-122"/>
                              </a:rPr>
                              <m:t>2</m:t>
                            </m:r>
                          </m:e>
                        </m:rad>
                      </m:num>
                      <m:den>
                        <m:r>
                          <a:rPr lang="en-US" altLang="zh-CN" sz="1600" i="1">
                            <a:latin typeface="Cambria Math" panose="02040503050406030204" pitchFamily="18" charset="0"/>
                            <a:ea typeface="方正黑体_GBK" panose="03000509000000000000" pitchFamily="65" charset="-122"/>
                          </a:rPr>
                          <m:t>2</m:t>
                        </m:r>
                      </m:den>
                    </m:f>
                    <m:r>
                      <a:rPr lang="zh-CN" altLang="en-US" sz="1600" i="1">
                        <a:latin typeface="Cambria Math" panose="02040503050406030204" pitchFamily="18" charset="0"/>
                        <a:ea typeface="方正黑体_GBK" panose="03000509000000000000" pitchFamily="65" charset="-122"/>
                      </a:rPr>
                      <m:t>𝜋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方正黑体_GBK" panose="03000509000000000000" pitchFamily="65" charset="-122"/>
                      </a:rPr>
                      <m:t>𝑖</m:t>
                    </m:r>
                  </m:oMath>
                </a14:m>
                <a:r>
                  <a:rPr lang="en-US" altLang="zh-CN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.</a:t>
                </a:r>
              </a:p>
              <a:p>
                <a:pPr>
                  <a:spcBef>
                    <a:spcPts val="600"/>
                  </a:spcBef>
                </a:pPr>
                <a:r>
                  <a:rPr lang="en-US" altLang="zh-CN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    </a:t>
                </a: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故</a:t>
                </a:r>
                <a14:m>
                  <m:oMath xmlns:m="http://schemas.openxmlformats.org/officeDocument/2006/math">
                    <m:nary>
                      <m:naryPr>
                        <m:chr m:val="∮"/>
                        <m:ctrlPr>
                          <a:rPr lang="zh-CN" altLang="en-US" sz="1600" i="1">
                            <a:latin typeface="Cambria Math" panose="02040503050406030204" pitchFamily="18" charset="0"/>
                            <a:ea typeface="方正黑体_GBK" panose="03000509000000000000" pitchFamily="65" charset="-122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1600" i="1">
                            <a:latin typeface="Cambria Math" panose="02040503050406030204" pitchFamily="18" charset="0"/>
                            <a:ea typeface="方正黑体_GBK" panose="03000509000000000000" pitchFamily="65" charset="-122"/>
                          </a:rPr>
                          <m:t>𝐶</m:t>
                        </m:r>
                      </m:sub>
                      <m:sup>
                        <m:r>
                          <a:rPr lang="en-US" altLang="zh-CN" sz="1600" i="1">
                            <a:latin typeface="Cambria Math" panose="02040503050406030204" pitchFamily="18" charset="0"/>
                            <a:ea typeface="方正黑体_GBK" panose="03000509000000000000" pitchFamily="65" charset="-122"/>
                          </a:rPr>
                          <m:t> </m:t>
                        </m:r>
                      </m:sup>
                      <m:e>
                        <m:f>
                          <m:f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方正黑体_GBK" panose="03000509000000000000" pitchFamily="65" charset="-122"/>
                              </a:rPr>
                            </m:ctrlPr>
                          </m:fPr>
                          <m:num>
                            <m:func>
                              <m:funcPr>
                                <m:ctrlPr>
                                  <a:rPr lang="en-US" altLang="zh-CN" sz="1600" i="1">
                                    <a:latin typeface="Cambria Math" panose="02040503050406030204" pitchFamily="18" charset="0"/>
                                    <a:ea typeface="方正黑体_GBK" panose="03000509000000000000" pitchFamily="65" charset="-122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zh-CN" sz="1600">
                                    <a:latin typeface="Cambria Math" panose="02040503050406030204" pitchFamily="18" charset="0"/>
                                    <a:ea typeface="方正黑体_GBK" panose="03000509000000000000" pitchFamily="65" charset="-122"/>
                                  </a:rPr>
                                  <m:t>sin</m:t>
                                </m:r>
                              </m:fName>
                              <m:e>
                                <m:f>
                                  <m:fPr>
                                    <m:ctrlPr>
                                      <a:rPr lang="en-US" altLang="zh-CN" sz="1600" i="1">
                                        <a:latin typeface="Cambria Math" panose="02040503050406030204" pitchFamily="18" charset="0"/>
                                        <a:ea typeface="方正黑体_GBK" panose="03000509000000000000" pitchFamily="65" charset="-122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CN" altLang="en-US" sz="1600" i="1">
                                        <a:latin typeface="Cambria Math" panose="02040503050406030204" pitchFamily="18" charset="0"/>
                                        <a:ea typeface="方正黑体_GBK" panose="03000509000000000000" pitchFamily="65" charset="-122"/>
                                      </a:rPr>
                                      <m:t>𝜋</m:t>
                                    </m:r>
                                  </m:num>
                                  <m:den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  <a:ea typeface="方正黑体_GBK" panose="03000509000000000000" pitchFamily="65" charset="-122"/>
                                      </a:rPr>
                                      <m:t>4</m:t>
                                    </m:r>
                                  </m:den>
                                </m:f>
                              </m:e>
                            </m:func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方正黑体_GBK" panose="03000509000000000000" pitchFamily="65" charset="-122"/>
                              </a:rPr>
                              <m:t>𝑧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altLang="zh-CN" sz="1600" i="1">
                                    <a:latin typeface="Cambria Math" panose="02040503050406030204" pitchFamily="18" charset="0"/>
                                    <a:ea typeface="方正黑体_GBK" panose="03000509000000000000" pitchFamily="65" charset="-122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ea typeface="方正黑体_GBK" panose="03000509000000000000" pitchFamily="65" charset="-122"/>
                                  </a:rPr>
                                  <m:t>𝑧</m:t>
                                </m:r>
                              </m:e>
                              <m:sup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ea typeface="方正黑体_GBK" panose="03000509000000000000" pitchFamily="65" charset="-122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方正黑体_GBK" panose="03000509000000000000" pitchFamily="65" charset="-122"/>
                              </a:rPr>
                              <m:t>−1</m:t>
                            </m:r>
                          </m:den>
                        </m:f>
                      </m:e>
                    </m:nary>
                    <m:r>
                      <m:rPr>
                        <m:sty m:val="p"/>
                      </m:rPr>
                      <a:rPr lang="en-US" altLang="zh-CN" sz="1600" i="1">
                        <a:latin typeface="Cambria Math" panose="02040503050406030204" pitchFamily="18" charset="0"/>
                        <a:ea typeface="方正黑体_GBK" panose="03000509000000000000" pitchFamily="65" charset="-122"/>
                      </a:rPr>
                      <m:t>dz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方正黑体_GBK" panose="03000509000000000000" pitchFamily="65" charset="-122"/>
                      </a:rPr>
                      <m:t>=</m:t>
                    </m:r>
                    <m:f>
                      <m:f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方正黑体_GBK" panose="03000509000000000000" pitchFamily="65" charset="-122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方正黑体_GBK" panose="03000509000000000000" pitchFamily="65" charset="-122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方正黑体_GBK" panose="03000509000000000000" pitchFamily="65" charset="-122"/>
                              </a:rPr>
                              <m:t>2</m:t>
                            </m:r>
                          </m:e>
                        </m:rad>
                      </m:num>
                      <m:den>
                        <m:r>
                          <a:rPr lang="en-US" altLang="zh-CN" sz="1600" i="1">
                            <a:latin typeface="Cambria Math" panose="02040503050406030204" pitchFamily="18" charset="0"/>
                            <a:ea typeface="方正黑体_GBK" panose="03000509000000000000" pitchFamily="65" charset="-122"/>
                          </a:rPr>
                          <m:t>2</m:t>
                        </m:r>
                      </m:den>
                    </m:f>
                    <m:r>
                      <a:rPr lang="zh-CN" altLang="en-US" sz="1600" i="1">
                        <a:latin typeface="Cambria Math" panose="02040503050406030204" pitchFamily="18" charset="0"/>
                        <a:ea typeface="方正黑体_GBK" panose="03000509000000000000" pitchFamily="65" charset="-122"/>
                      </a:rPr>
                      <m:t>𝜋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方正黑体_GBK" panose="03000509000000000000" pitchFamily="65" charset="-122"/>
                      </a:rPr>
                      <m:t>𝑖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方正黑体_GBK" panose="03000509000000000000" pitchFamily="65" charset="-122"/>
                      </a:rPr>
                      <m:t>+</m:t>
                    </m:r>
                    <m:f>
                      <m:f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方正黑体_GBK" panose="03000509000000000000" pitchFamily="65" charset="-122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方正黑体_GBK" panose="03000509000000000000" pitchFamily="65" charset="-122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方正黑体_GBK" panose="03000509000000000000" pitchFamily="65" charset="-122"/>
                              </a:rPr>
                              <m:t>2</m:t>
                            </m:r>
                          </m:e>
                        </m:rad>
                      </m:num>
                      <m:den>
                        <m:r>
                          <a:rPr lang="en-US" altLang="zh-CN" sz="1600" i="1">
                            <a:latin typeface="Cambria Math" panose="02040503050406030204" pitchFamily="18" charset="0"/>
                            <a:ea typeface="方正黑体_GBK" panose="03000509000000000000" pitchFamily="65" charset="-122"/>
                          </a:rPr>
                          <m:t>2</m:t>
                        </m:r>
                      </m:den>
                    </m:f>
                    <m:r>
                      <a:rPr lang="zh-CN" altLang="en-US" sz="1600" i="1">
                        <a:latin typeface="Cambria Math" panose="02040503050406030204" pitchFamily="18" charset="0"/>
                        <a:ea typeface="方正黑体_GBK" panose="03000509000000000000" pitchFamily="65" charset="-122"/>
                      </a:rPr>
                      <m:t>𝜋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方正黑体_GBK" panose="03000509000000000000" pitchFamily="65" charset="-122"/>
                      </a:rPr>
                      <m:t>𝑖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方正黑体_GBK" panose="03000509000000000000" pitchFamily="65" charset="-122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方正黑体_GBK" panose="03000509000000000000" pitchFamily="65" charset="-122"/>
                          </a:rPr>
                        </m:ctrlPr>
                      </m:radPr>
                      <m:deg/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方正黑体_GBK" panose="03000509000000000000" pitchFamily="65" charset="-122"/>
                          </a:rPr>
                          <m:t>2</m:t>
                        </m:r>
                      </m:e>
                    </m:rad>
                    <m:r>
                      <a:rPr lang="zh-CN" altLang="en-US" sz="1600" i="1">
                        <a:latin typeface="Cambria Math" panose="02040503050406030204" pitchFamily="18" charset="0"/>
                        <a:ea typeface="方正黑体_GBK" panose="03000509000000000000" pitchFamily="65" charset="-122"/>
                      </a:rPr>
                      <m:t>𝜋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方正黑体_GBK" panose="03000509000000000000" pitchFamily="65" charset="-122"/>
                      </a:rPr>
                      <m:t>𝑖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方正黑体_GBK" panose="03000509000000000000" pitchFamily="65" charset="-122"/>
                      </a:rPr>
                      <m:t>.</m:t>
                    </m:r>
                  </m:oMath>
                </a14:m>
                <a:endParaRPr lang="en-US" altLang="zh-CN" sz="16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mc:Choice>
        <mc:Fallback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FC38D516-CF7F-675C-0673-2CE70752F5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363" y="3578179"/>
                <a:ext cx="11234597" cy="2202847"/>
              </a:xfrm>
              <a:prstGeom prst="rect">
                <a:avLst/>
              </a:prstGeom>
              <a:blipFill>
                <a:blip r:embed="rId4"/>
                <a:stretch>
                  <a:fillRect l="-3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1" name="组合 40">
            <a:extLst>
              <a:ext uri="{FF2B5EF4-FFF2-40B4-BE49-F238E27FC236}">
                <a16:creationId xmlns:a16="http://schemas.microsoft.com/office/drawing/2014/main" id="{284AE527-E190-448A-2C67-BCDE8A3DAF0F}"/>
              </a:ext>
            </a:extLst>
          </p:cNvPr>
          <p:cNvGrpSpPr/>
          <p:nvPr/>
        </p:nvGrpSpPr>
        <p:grpSpPr>
          <a:xfrm>
            <a:off x="478701" y="1488722"/>
            <a:ext cx="11234597" cy="1344847"/>
            <a:chOff x="449943" y="1784962"/>
            <a:chExt cx="11234597" cy="1344847"/>
          </a:xfrm>
        </p:grpSpPr>
        <p:sp>
          <p:nvSpPr>
            <p:cNvPr id="42" name="矩形: 圆角 41">
              <a:extLst>
                <a:ext uri="{FF2B5EF4-FFF2-40B4-BE49-F238E27FC236}">
                  <a16:creationId xmlns:a16="http://schemas.microsoft.com/office/drawing/2014/main" id="{523AEB23-48BD-4C09-5123-54CC072B6183}"/>
                </a:ext>
              </a:extLst>
            </p:cNvPr>
            <p:cNvSpPr/>
            <p:nvPr/>
          </p:nvSpPr>
          <p:spPr>
            <a:xfrm>
              <a:off x="449943" y="1784962"/>
              <a:ext cx="11234597" cy="1344847"/>
            </a:xfrm>
            <a:prstGeom prst="roundRect">
              <a:avLst>
                <a:gd name="adj" fmla="val 13064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3" name="直接连接符 42">
              <a:extLst>
                <a:ext uri="{FF2B5EF4-FFF2-40B4-BE49-F238E27FC236}">
                  <a16:creationId xmlns:a16="http://schemas.microsoft.com/office/drawing/2014/main" id="{C31192E3-FC6E-EFA8-B88C-34A878B6DE0D}"/>
                </a:ext>
              </a:extLst>
            </p:cNvPr>
            <p:cNvCxnSpPr>
              <a:cxnSpLocks/>
            </p:cNvCxnSpPr>
            <p:nvPr/>
          </p:nvCxnSpPr>
          <p:spPr>
            <a:xfrm>
              <a:off x="576363" y="2382450"/>
              <a:ext cx="10953845" cy="0"/>
            </a:xfrm>
            <a:prstGeom prst="line">
              <a:avLst/>
            </a:prstGeom>
            <a:ln w="19050" cmpd="sng">
              <a:solidFill>
                <a:schemeClr val="bg1">
                  <a:lumMod val="50000"/>
                </a:schemeClr>
              </a:solidFill>
              <a:prstDash val="lgDash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44" name="文本框 43">
                <a:extLst>
                  <a:ext uri="{FF2B5EF4-FFF2-40B4-BE49-F238E27FC236}">
                    <a16:creationId xmlns:a16="http://schemas.microsoft.com/office/drawing/2014/main" id="{07F29541-54D2-AF47-2502-579C86BA8EB8}"/>
                  </a:ext>
                </a:extLst>
              </p:cNvPr>
              <p:cNvSpPr txBox="1"/>
              <p:nvPr/>
            </p:nvSpPr>
            <p:spPr>
              <a:xfrm>
                <a:off x="576363" y="1420117"/>
                <a:ext cx="8382225" cy="6012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例</a:t>
                </a:r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4.1</a:t>
                </a:r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：计算</a:t>
                </a:r>
                <a14:m>
                  <m:oMath xmlns:m="http://schemas.openxmlformats.org/officeDocument/2006/math">
                    <m:nary>
                      <m:naryPr>
                        <m:chr m:val="∮"/>
                        <m:ctrlPr>
                          <a:rPr lang="zh-CN" altLang="en-US" sz="1600" i="1">
                            <a:latin typeface="Cambria Math" panose="02040503050406030204" pitchFamily="18" charset="0"/>
                            <a:ea typeface="方正黑体_GBK" panose="03000509000000000000" pitchFamily="65" charset="-122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1600" i="1">
                            <a:latin typeface="Cambria Math" panose="02040503050406030204" pitchFamily="18" charset="0"/>
                            <a:ea typeface="方正黑体_GBK" panose="03000509000000000000" pitchFamily="65" charset="-122"/>
                          </a:rPr>
                          <m:t>𝐶</m:t>
                        </m:r>
                      </m:sub>
                      <m:sup>
                        <m:r>
                          <a:rPr lang="en-US" altLang="zh-CN" sz="1600" i="1">
                            <a:latin typeface="Cambria Math" panose="02040503050406030204" pitchFamily="18" charset="0"/>
                            <a:ea typeface="方正黑体_GBK" panose="03000509000000000000" pitchFamily="65" charset="-122"/>
                          </a:rPr>
                          <m:t> </m:t>
                        </m:r>
                      </m:sup>
                      <m:e>
                        <m:f>
                          <m:fPr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  <a:ea typeface="方正黑体_GBK" panose="03000509000000000000" pitchFamily="65" charset="-122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altLang="zh-CN" sz="1600" b="0" i="1" smtClean="0">
                                    <a:latin typeface="Cambria Math" panose="02040503050406030204" pitchFamily="18" charset="0"/>
                                    <a:ea typeface="方正黑体_GBK" panose="03000509000000000000" pitchFamily="65" charset="-122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  <a:ea typeface="方正黑体_GBK" panose="03000509000000000000" pitchFamily="65" charset="-122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  <a:ea typeface="方正黑体_GBK" panose="03000509000000000000" pitchFamily="65" charset="-122"/>
                                  </a:rPr>
                                  <m:t>𝑧</m:t>
                                </m:r>
                              </m:sup>
                            </m:sSup>
                          </m:num>
                          <m:den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方正黑体_GBK" panose="03000509000000000000" pitchFamily="65" charset="-122"/>
                              </a:rPr>
                              <m:t>𝑧</m:t>
                            </m:r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方正黑体_GBK" panose="03000509000000000000" pitchFamily="65" charset="-122"/>
                              </a:rPr>
                              <m:t>−2</m:t>
                            </m:r>
                          </m:den>
                        </m:f>
                      </m:e>
                    </m:nary>
                    <m:r>
                      <m:rPr>
                        <m:sty m:val="p"/>
                      </m:rPr>
                      <a:rPr lang="en-US" altLang="zh-CN" sz="1600" i="1">
                        <a:latin typeface="Cambria Math" panose="02040503050406030204" pitchFamily="18" charset="0"/>
                        <a:ea typeface="方正黑体_GBK" panose="03000509000000000000" pitchFamily="65" charset="-122"/>
                      </a:rPr>
                      <m:t>dz</m:t>
                    </m:r>
                  </m:oMath>
                </a14:m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Wingdings" panose="05000000000000000000" pitchFamily="2" charset="2"/>
                  </a:rPr>
                  <a:t>，其中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pitchFamily="18" charset="0"/>
                        <a:ea typeface="方正黑体_GBK" panose="03000509000000000000" pitchFamily="65" charset="-122"/>
                        <a:sym typeface="Wingdings" panose="05000000000000000000" pitchFamily="2" charset="2"/>
                      </a:rPr>
                      <m:t>𝐶</m:t>
                    </m:r>
                    <m:r>
                      <a:rPr lang="en-US" altLang="zh-CN" sz="1600">
                        <a:latin typeface="Cambria Math" panose="02040503050406030204" pitchFamily="18" charset="0"/>
                        <a:ea typeface="方正黑体_GBK" panose="03000509000000000000" pitchFamily="65" charset="-122"/>
                        <a:sym typeface="Wingdings" panose="05000000000000000000" pitchFamily="2" charset="2"/>
                      </a:rPr>
                      <m:t>:</m:t>
                    </m:r>
                    <m:d>
                      <m:dPr>
                        <m:begChr m:val="|"/>
                        <m:endChr m:val="|"/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方正黑体_GBK" panose="03000509000000000000" pitchFamily="65" charset="-122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sz="1600">
                            <a:latin typeface="Cambria Math" panose="02040503050406030204" pitchFamily="18" charset="0"/>
                            <a:ea typeface="方正黑体_GBK" panose="03000509000000000000" pitchFamily="65" charset="-122"/>
                            <a:sym typeface="Wingdings" panose="05000000000000000000" pitchFamily="2" charset="2"/>
                          </a:rPr>
                          <m:t>z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方正黑体_GBK" panose="03000509000000000000" pitchFamily="65" charset="-122"/>
                            <a:sym typeface="Wingdings" panose="05000000000000000000" pitchFamily="2" charset="2"/>
                          </a:rPr>
                          <m:t>−2</m:t>
                        </m:r>
                      </m:e>
                    </m:d>
                    <m:r>
                      <a:rPr lang="en-US" altLang="zh-CN" sz="1600">
                        <a:latin typeface="Cambria Math" panose="02040503050406030204" pitchFamily="18" charset="0"/>
                        <a:ea typeface="方正黑体_GBK" panose="03000509000000000000" pitchFamily="65" charset="-122"/>
                        <a:sym typeface="Wingdings" panose="05000000000000000000" pitchFamily="2" charset="2"/>
                      </a:rPr>
                      <m:t>=</m:t>
                    </m:r>
                    <m:r>
                      <a:rPr lang="en-US" altLang="zh-CN" sz="1600" b="0" i="0" smtClean="0">
                        <a:latin typeface="Cambria Math" panose="02040503050406030204" pitchFamily="18" charset="0"/>
                        <a:ea typeface="方正黑体_GBK" panose="03000509000000000000" pitchFamily="65" charset="-122"/>
                        <a:sym typeface="Wingdings" panose="05000000000000000000" pitchFamily="2" charset="2"/>
                      </a:rPr>
                      <m:t>1</m:t>
                    </m:r>
                  </m:oMath>
                </a14:m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Wingdings" panose="05000000000000000000" pitchFamily="2" charset="2"/>
                  </a:rPr>
                  <a:t>。</a:t>
                </a:r>
                <a:endParaRPr lang="en-US" altLang="zh-CN" sz="1600" b="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44" name="文本框 43">
                <a:extLst>
                  <a:ext uri="{FF2B5EF4-FFF2-40B4-BE49-F238E27FC236}">
                    <a16:creationId xmlns:a16="http://schemas.microsoft.com/office/drawing/2014/main" id="{07F29541-54D2-AF47-2502-579C86BA8E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363" y="1420117"/>
                <a:ext cx="8382225" cy="601255"/>
              </a:xfrm>
              <a:prstGeom prst="rect">
                <a:avLst/>
              </a:prstGeom>
              <a:blipFill>
                <a:blip r:embed="rId5"/>
                <a:stretch>
                  <a:fillRect l="-436" t="-44444" b="-111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79A88965-4712-70C9-2659-73EBED719BA3}"/>
                  </a:ext>
                </a:extLst>
              </p:cNvPr>
              <p:cNvSpPr txBox="1"/>
              <p:nvPr/>
            </p:nvSpPr>
            <p:spPr>
              <a:xfrm>
                <a:off x="605121" y="2123504"/>
                <a:ext cx="10828199" cy="5866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5000"/>
                  </a:lnSpc>
                </a:pPr>
                <a:r>
                  <a:rPr lang="zh-CN" altLang="en-US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解：因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  <a:ea typeface="方正黑体_GBK" panose="03000509000000000000" pitchFamily="65" charset="-122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方正黑体_GBK" panose="03000509000000000000" pitchFamily="65" charset="-122"/>
                          </a:rPr>
                          <m:t>𝑒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  <a:ea typeface="方正黑体_GBK" panose="03000509000000000000" pitchFamily="65" charset="-122"/>
                          </a:rPr>
                          <m:t>𝑧</m:t>
                        </m:r>
                      </m:sup>
                    </m:sSup>
                  </m:oMath>
                </a14:m>
                <a:r>
                  <a:rPr lang="zh-CN" altLang="en-US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在复平面内处处解析，由柯西积分公式，</a:t>
                </a:r>
                <a14:m>
                  <m:oMath xmlns:m="http://schemas.openxmlformats.org/officeDocument/2006/math">
                    <m:nary>
                      <m:naryPr>
                        <m:chr m:val="∮"/>
                        <m:ctrlPr>
                          <a:rPr lang="zh-CN" altLang="en-US" i="1">
                            <a:latin typeface="Cambria Math" panose="02040503050406030204" pitchFamily="18" charset="0"/>
                            <a:ea typeface="方正黑体_GBK" panose="03000509000000000000" pitchFamily="65" charset="-122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i="1">
                            <a:latin typeface="Cambria Math" panose="02040503050406030204" pitchFamily="18" charset="0"/>
                            <a:ea typeface="方正黑体_GBK" panose="03000509000000000000" pitchFamily="65" charset="-122"/>
                          </a:rPr>
                          <m:t>𝐶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  <a:ea typeface="方正黑体_GBK" panose="03000509000000000000" pitchFamily="65" charset="-122"/>
                          </a:rPr>
                          <m:t> </m:t>
                        </m:r>
                      </m:sup>
                      <m:e>
                        <m:f>
                          <m:f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方正黑体_GBK" panose="03000509000000000000" pitchFamily="65" charset="-122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  <a:ea typeface="方正黑体_GBK" panose="03000509000000000000" pitchFamily="65" charset="-122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方正黑体_GBK" panose="03000509000000000000" pitchFamily="65" charset="-122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方正黑体_GBK" panose="03000509000000000000" pitchFamily="65" charset="-122"/>
                                  </a:rPr>
                                  <m:t>𝑧</m:t>
                                </m:r>
                              </m:sup>
                            </m:sSup>
                          </m:num>
                          <m:den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方正黑体_GBK" panose="03000509000000000000" pitchFamily="65" charset="-122"/>
                              </a:rPr>
                              <m:t>𝑧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方正黑体_GBK" panose="03000509000000000000" pitchFamily="65" charset="-122"/>
                              </a:rPr>
                              <m:t>−2</m:t>
                            </m:r>
                          </m:den>
                        </m:f>
                      </m:e>
                    </m:nary>
                    <m:r>
                      <m:rPr>
                        <m:sty m:val="p"/>
                      </m:rPr>
                      <a:rPr lang="en-US" altLang="zh-CN" i="1">
                        <a:latin typeface="Cambria Math" panose="02040503050406030204" pitchFamily="18" charset="0"/>
                        <a:ea typeface="方正黑体_GBK" panose="03000509000000000000" pitchFamily="65" charset="-122"/>
                      </a:rPr>
                      <m:t>dz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方正黑体_GBK" panose="03000509000000000000" pitchFamily="65" charset="-122"/>
                      </a:rPr>
                      <m:t>=2</m:t>
                    </m:r>
                    <m:r>
                      <a:rPr lang="zh-CN" altLang="en-US" b="0" i="1" smtClean="0">
                        <a:latin typeface="Cambria Math" panose="02040503050406030204" pitchFamily="18" charset="0"/>
                        <a:ea typeface="方正黑体_GBK" panose="03000509000000000000" pitchFamily="65" charset="-122"/>
                      </a:rPr>
                      <m:t>𝜋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方正黑体_GBK" panose="03000509000000000000" pitchFamily="65" charset="-122"/>
                      </a:rPr>
                      <m:t>𝑖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方正黑体_GBK" panose="03000509000000000000" pitchFamily="65" charset="-122"/>
                      </a:rPr>
                      <m:t>·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方正黑体_GBK" panose="03000509000000000000" pitchFamily="65" charset="-122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方正黑体_GBK" panose="03000509000000000000" pitchFamily="65" charset="-122"/>
                          </a:rPr>
                          <m:t>𝑒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方正黑体_GBK" panose="03000509000000000000" pitchFamily="65" charset="-122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.</a:t>
                </a:r>
              </a:p>
            </p:txBody>
          </p:sp>
        </mc:Choice>
        <mc:Fallback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79A88965-4712-70C9-2659-73EBED719B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121" y="2123504"/>
                <a:ext cx="10828199" cy="586699"/>
              </a:xfrm>
              <a:prstGeom prst="rect">
                <a:avLst/>
              </a:prstGeom>
              <a:blipFill>
                <a:blip r:embed="rId6"/>
                <a:stretch>
                  <a:fillRect l="-450" t="-67010" b="-1298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743F3FBA-BBB7-8FA9-3F01-C8CF71A64AC5}"/>
              </a:ext>
            </a:extLst>
          </p:cNvPr>
          <p:cNvSpPr txBox="1"/>
          <p:nvPr/>
        </p:nvSpPr>
        <p:spPr>
          <a:xfrm>
            <a:off x="507459" y="496110"/>
            <a:ext cx="29596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柯西积分公式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4965DD9A-FCCA-7BF3-7C94-B8D5FC67F47A}"/>
                  </a:ext>
                </a:extLst>
              </p:cNvPr>
              <p:cNvSpPr txBox="1"/>
              <p:nvPr/>
            </p:nvSpPr>
            <p:spPr>
              <a:xfrm>
                <a:off x="3467100" y="775740"/>
                <a:ext cx="279490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/>
                <a:r>
                  <a:rPr lang="zh-CN" altLang="en-US" sz="1600" dirty="0">
                    <a:latin typeface="方正清刻本悦宋简体" panose="02000000000000000000" pitchFamily="2" charset="-122"/>
                    <a:ea typeface="方正清刻本悦宋简体" panose="02000000000000000000" pitchFamily="2" charset="-122"/>
                  </a:rPr>
                  <a:t>形如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方正清刻本悦宋简体" panose="02000000000000000000" pitchFamily="2" charset="-122"/>
                      </a:rPr>
                      <m:t>𝑓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方正清刻本悦宋简体" panose="02000000000000000000" pitchFamily="2" charset="-122"/>
                      </a:rPr>
                      <m:t>(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方正清刻本悦宋简体" panose="02000000000000000000" pitchFamily="2" charset="-122"/>
                      </a:rPr>
                      <m:t>𝑧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方正清刻本悦宋简体" panose="02000000000000000000" pitchFamily="2" charset="-122"/>
                      </a:rPr>
                      <m:t>)/(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方正清刻本悦宋简体" panose="02000000000000000000" pitchFamily="2" charset="-122"/>
                      </a:rPr>
                      <m:t>𝑧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方正清刻本悦宋简体" panose="02000000000000000000" pitchFamily="2" charset="-122"/>
                      </a:rPr>
                      <m:t>−</m:t>
                    </m:r>
                    <m:sSub>
                      <m:sSub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方正清刻本悦宋简体" panose="02000000000000000000" pitchFamily="2" charset="-122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方正清刻本悦宋简体" panose="02000000000000000000" pitchFamily="2" charset="-122"/>
                          </a:rPr>
                          <m:t>𝑧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方正清刻本悦宋简体" panose="02000000000000000000" pitchFamily="2" charset="-122"/>
                          </a:rPr>
                          <m:t>0</m:t>
                        </m:r>
                      </m:sub>
                    </m:sSub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方正清刻本悦宋简体" panose="02000000000000000000" pitchFamily="2" charset="-122"/>
                      </a:rPr>
                      <m:t>)</m:t>
                    </m:r>
                  </m:oMath>
                </a14:m>
                <a:r>
                  <a:rPr lang="zh-CN" altLang="en-US" sz="1600" dirty="0">
                    <a:latin typeface="方正清刻本悦宋简体" panose="02000000000000000000" pitchFamily="2" charset="-122"/>
                    <a:ea typeface="方正清刻本悦宋简体" panose="02000000000000000000" pitchFamily="2" charset="-122"/>
                  </a:rPr>
                  <a:t>函数的积分</a:t>
                </a:r>
                <a:endParaRPr lang="en-US" altLang="zh-CN" sz="1600" dirty="0">
                  <a:latin typeface="方正清刻本悦宋简体" panose="02000000000000000000" pitchFamily="2" charset="-122"/>
                  <a:ea typeface="方正清刻本悦宋简体" panose="02000000000000000000" pitchFamily="2" charset="-122"/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4965DD9A-FCCA-7BF3-7C94-B8D5FC67F4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7100" y="775740"/>
                <a:ext cx="2794907" cy="338554"/>
              </a:xfrm>
              <a:prstGeom prst="rect">
                <a:avLst/>
              </a:prstGeom>
              <a:blipFill>
                <a:blip r:embed="rId9"/>
                <a:stretch>
                  <a:fillRect l="-1310" t="-5357" r="-1092" b="-214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组合 10">
            <a:extLst>
              <a:ext uri="{FF2B5EF4-FFF2-40B4-BE49-F238E27FC236}">
                <a16:creationId xmlns:a16="http://schemas.microsoft.com/office/drawing/2014/main" id="{E0A38340-D108-E6EF-2B03-3AECB8ABD59A}"/>
              </a:ext>
            </a:extLst>
          </p:cNvPr>
          <p:cNvGrpSpPr/>
          <p:nvPr/>
        </p:nvGrpSpPr>
        <p:grpSpPr>
          <a:xfrm>
            <a:off x="9393012" y="3748244"/>
            <a:ext cx="2254462" cy="1882037"/>
            <a:chOff x="6360045" y="2276616"/>
            <a:chExt cx="1156641" cy="965570"/>
          </a:xfrm>
        </p:grpSpPr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0E342417-E4D7-1749-0F2F-3B5B879BB8E1}"/>
                </a:ext>
              </a:extLst>
            </p:cNvPr>
            <p:cNvGrpSpPr/>
            <p:nvPr/>
          </p:nvGrpSpPr>
          <p:grpSpPr>
            <a:xfrm>
              <a:off x="6360045" y="2362337"/>
              <a:ext cx="1038094" cy="879849"/>
              <a:chOff x="6561645" y="2362337"/>
              <a:chExt cx="1038094" cy="879849"/>
            </a:xfrm>
          </p:grpSpPr>
          <p:cxnSp>
            <p:nvCxnSpPr>
              <p:cNvPr id="17" name="直接箭头连接符 16">
                <a:extLst>
                  <a:ext uri="{FF2B5EF4-FFF2-40B4-BE49-F238E27FC236}">
                    <a16:creationId xmlns:a16="http://schemas.microsoft.com/office/drawing/2014/main" id="{229E4E23-3864-17AF-F81B-DF55650D8EB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61645" y="2831134"/>
                <a:ext cx="1038094" cy="0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" name="直接箭头连接符 17">
                <a:extLst>
                  <a:ext uri="{FF2B5EF4-FFF2-40B4-BE49-F238E27FC236}">
                    <a16:creationId xmlns:a16="http://schemas.microsoft.com/office/drawing/2014/main" id="{63F8DA4B-B304-A488-C3AA-7DCAE523856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080692" y="2362337"/>
                <a:ext cx="0" cy="879849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文本框 14">
                  <a:extLst>
                    <a:ext uri="{FF2B5EF4-FFF2-40B4-BE49-F238E27FC236}">
                      <a16:creationId xmlns:a16="http://schemas.microsoft.com/office/drawing/2014/main" id="{B53D46B3-E6CC-15EE-ACB2-E8D8802D09FB}"/>
                    </a:ext>
                  </a:extLst>
                </p:cNvPr>
                <p:cNvSpPr txBox="1"/>
                <p:nvPr/>
              </p:nvSpPr>
              <p:spPr>
                <a:xfrm>
                  <a:off x="7253966" y="2834972"/>
                  <a:ext cx="262720" cy="1736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zh-CN" altLang="en-US" sz="1600" dirty="0"/>
                </a:p>
              </p:txBody>
            </p:sp>
          </mc:Choice>
          <mc:Fallback xmlns="">
            <p:sp>
              <p:nvSpPr>
                <p:cNvPr id="15" name="文本框 14">
                  <a:extLst>
                    <a:ext uri="{FF2B5EF4-FFF2-40B4-BE49-F238E27FC236}">
                      <a16:creationId xmlns:a16="http://schemas.microsoft.com/office/drawing/2014/main" id="{B53D46B3-E6CC-15EE-ACB2-E8D8802D09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53966" y="2834972"/>
                  <a:ext cx="262720" cy="173694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文本框 15">
                  <a:extLst>
                    <a:ext uri="{FF2B5EF4-FFF2-40B4-BE49-F238E27FC236}">
                      <a16:creationId xmlns:a16="http://schemas.microsoft.com/office/drawing/2014/main" id="{A9F90AA1-3B23-B069-7B6F-CE09E31FA2C0}"/>
                    </a:ext>
                  </a:extLst>
                </p:cNvPr>
                <p:cNvSpPr txBox="1"/>
                <p:nvPr/>
              </p:nvSpPr>
              <p:spPr>
                <a:xfrm>
                  <a:off x="6885403" y="2276616"/>
                  <a:ext cx="228735" cy="17369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zh-CN" altLang="en-US" sz="1600" dirty="0"/>
                </a:p>
              </p:txBody>
            </p:sp>
          </mc:Choice>
          <mc:Fallback xmlns="">
            <p:sp>
              <p:nvSpPr>
                <p:cNvPr id="16" name="文本框 15">
                  <a:extLst>
                    <a:ext uri="{FF2B5EF4-FFF2-40B4-BE49-F238E27FC236}">
                      <a16:creationId xmlns:a16="http://schemas.microsoft.com/office/drawing/2014/main" id="{A9F90AA1-3B23-B069-7B6F-CE09E31FA2C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85403" y="2276616"/>
                  <a:ext cx="228735" cy="173693"/>
                </a:xfrm>
                <a:prstGeom prst="rect">
                  <a:avLst/>
                </a:prstGeom>
                <a:blipFill>
                  <a:blip r:embed="rId11"/>
                  <a:stretch>
                    <a:fillRect b="-363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4F47977B-B4FC-04E7-8448-3D031116EB31}"/>
              </a:ext>
            </a:extLst>
          </p:cNvPr>
          <p:cNvGrpSpPr/>
          <p:nvPr/>
        </p:nvGrpSpPr>
        <p:grpSpPr>
          <a:xfrm>
            <a:off x="9785339" y="4791933"/>
            <a:ext cx="512080" cy="385179"/>
            <a:chOff x="9785339" y="4791933"/>
            <a:chExt cx="512080" cy="385179"/>
          </a:xfrm>
        </p:grpSpPr>
        <p:sp>
          <p:nvSpPr>
            <p:cNvPr id="27" name="椭圆 26">
              <a:extLst>
                <a:ext uri="{FF2B5EF4-FFF2-40B4-BE49-F238E27FC236}">
                  <a16:creationId xmlns:a16="http://schemas.microsoft.com/office/drawing/2014/main" id="{5FBC84BE-6624-772B-2B23-71EA23F6FE0F}"/>
                </a:ext>
              </a:extLst>
            </p:cNvPr>
            <p:cNvSpPr/>
            <p:nvPr/>
          </p:nvSpPr>
          <p:spPr>
            <a:xfrm>
              <a:off x="10004232" y="4791933"/>
              <a:ext cx="74295" cy="74295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文本框 30">
                  <a:extLst>
                    <a:ext uri="{FF2B5EF4-FFF2-40B4-BE49-F238E27FC236}">
                      <a16:creationId xmlns:a16="http://schemas.microsoft.com/office/drawing/2014/main" id="{A1476B99-1B9B-C496-D1D1-AD68F4B8975E}"/>
                    </a:ext>
                  </a:extLst>
                </p:cNvPr>
                <p:cNvSpPr txBox="1"/>
                <p:nvPr/>
              </p:nvSpPr>
              <p:spPr>
                <a:xfrm>
                  <a:off x="9785339" y="4838557"/>
                  <a:ext cx="512080" cy="3385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oMath>
                    </m:oMathPara>
                  </a14:m>
                  <a:endParaRPr lang="zh-CN" altLang="en-US" sz="1600" dirty="0"/>
                </a:p>
              </p:txBody>
            </p:sp>
          </mc:Choice>
          <mc:Fallback xmlns="">
            <p:sp>
              <p:nvSpPr>
                <p:cNvPr id="31" name="文本框 30">
                  <a:extLst>
                    <a:ext uri="{FF2B5EF4-FFF2-40B4-BE49-F238E27FC236}">
                      <a16:creationId xmlns:a16="http://schemas.microsoft.com/office/drawing/2014/main" id="{A1476B99-1B9B-C496-D1D1-AD68F4B8975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85339" y="4838557"/>
                  <a:ext cx="512080" cy="338555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C595AD25-ED96-EF37-F5BE-DA2D359E3907}"/>
              </a:ext>
            </a:extLst>
          </p:cNvPr>
          <p:cNvGrpSpPr/>
          <p:nvPr/>
        </p:nvGrpSpPr>
        <p:grpSpPr>
          <a:xfrm>
            <a:off x="9526623" y="3942345"/>
            <a:ext cx="1604754" cy="1617074"/>
            <a:chOff x="9526623" y="3942345"/>
            <a:chExt cx="1604754" cy="1617074"/>
          </a:xfrm>
        </p:grpSpPr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B128D95F-D551-CF6E-6D1A-BEC9C89B33E2}"/>
                </a:ext>
              </a:extLst>
            </p:cNvPr>
            <p:cNvSpPr/>
            <p:nvPr/>
          </p:nvSpPr>
          <p:spPr>
            <a:xfrm>
              <a:off x="9678047" y="4106089"/>
              <a:ext cx="1453330" cy="1453330"/>
            </a:xfrm>
            <a:prstGeom prst="ellipse">
              <a:avLst/>
            </a:prstGeom>
            <a:noFill/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6" name="文本框 35">
                  <a:extLst>
                    <a:ext uri="{FF2B5EF4-FFF2-40B4-BE49-F238E27FC236}">
                      <a16:creationId xmlns:a16="http://schemas.microsoft.com/office/drawing/2014/main" id="{F05FF587-2D64-542A-BE6C-BA617962E83D}"/>
                    </a:ext>
                  </a:extLst>
                </p:cNvPr>
                <p:cNvSpPr txBox="1"/>
                <p:nvPr/>
              </p:nvSpPr>
              <p:spPr>
                <a:xfrm>
                  <a:off x="9526623" y="3942345"/>
                  <a:ext cx="540327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8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方正黑体_GBK" panose="03000509000000000000" pitchFamily="65" charset="-122"/>
                            <a:sym typeface="Wingdings" panose="05000000000000000000" pitchFamily="2" charset="2"/>
                          </a:rPr>
                          <m:t>𝐶</m:t>
                        </m:r>
                      </m:oMath>
                    </m:oMathPara>
                  </a14:m>
                  <a:endParaRPr lang="zh-CN" altLang="en-US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>
            <p:sp>
              <p:nvSpPr>
                <p:cNvPr id="36" name="文本框 35">
                  <a:extLst>
                    <a:ext uri="{FF2B5EF4-FFF2-40B4-BE49-F238E27FC236}">
                      <a16:creationId xmlns:a16="http://schemas.microsoft.com/office/drawing/2014/main" id="{F05FF587-2D64-542A-BE6C-BA617962E8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26623" y="3942345"/>
                  <a:ext cx="540327" cy="369332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DD2026ED-AA20-2C96-1E54-076C3401F304}"/>
              </a:ext>
            </a:extLst>
          </p:cNvPr>
          <p:cNvGrpSpPr/>
          <p:nvPr/>
        </p:nvGrpSpPr>
        <p:grpSpPr>
          <a:xfrm>
            <a:off x="9686057" y="4142554"/>
            <a:ext cx="819937" cy="1043844"/>
            <a:chOff x="9686057" y="4142554"/>
            <a:chExt cx="819937" cy="1043844"/>
          </a:xfrm>
        </p:grpSpPr>
        <p:sp>
          <p:nvSpPr>
            <p:cNvPr id="29" name="椭圆 28">
              <a:extLst>
                <a:ext uri="{FF2B5EF4-FFF2-40B4-BE49-F238E27FC236}">
                  <a16:creationId xmlns:a16="http://schemas.microsoft.com/office/drawing/2014/main" id="{D202E7EE-1E96-AB72-3E0F-7FDEF5E7759A}"/>
                </a:ext>
              </a:extLst>
            </p:cNvPr>
            <p:cNvSpPr/>
            <p:nvPr/>
          </p:nvSpPr>
          <p:spPr>
            <a:xfrm>
              <a:off x="9686057" y="4471762"/>
              <a:ext cx="714636" cy="714636"/>
            </a:xfrm>
            <a:prstGeom prst="ellipse">
              <a:avLst/>
            </a:prstGeom>
            <a:noFill/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8" name="文本框 37">
                  <a:extLst>
                    <a:ext uri="{FF2B5EF4-FFF2-40B4-BE49-F238E27FC236}">
                      <a16:creationId xmlns:a16="http://schemas.microsoft.com/office/drawing/2014/main" id="{75878CE3-E81D-B74A-EBCE-DE4406B12369}"/>
                    </a:ext>
                  </a:extLst>
                </p:cNvPr>
                <p:cNvSpPr txBox="1"/>
                <p:nvPr/>
              </p:nvSpPr>
              <p:spPr>
                <a:xfrm>
                  <a:off x="9965667" y="4142554"/>
                  <a:ext cx="540327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8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方正黑体_GBK" panose="03000509000000000000" pitchFamily="65" charset="-122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en-US" altLang="zh-CN" sz="18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方正黑体_GBK" panose="03000509000000000000" pitchFamily="65" charset="-122"/>
                                <a:sym typeface="Wingdings" panose="05000000000000000000" pitchFamily="2" charset="2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sz="18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方正黑体_GBK" panose="03000509000000000000" pitchFamily="65" charset="-122"/>
                                <a:sym typeface="Wingdings" panose="05000000000000000000" pitchFamily="2" charset="2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dirty="0">
                    <a:solidFill>
                      <a:schemeClr val="accent2"/>
                    </a:solidFill>
                  </a:endParaRPr>
                </a:p>
              </p:txBody>
            </p:sp>
          </mc:Choice>
          <mc:Fallback>
            <p:sp>
              <p:nvSpPr>
                <p:cNvPr id="38" name="文本框 37">
                  <a:extLst>
                    <a:ext uri="{FF2B5EF4-FFF2-40B4-BE49-F238E27FC236}">
                      <a16:creationId xmlns:a16="http://schemas.microsoft.com/office/drawing/2014/main" id="{75878CE3-E81D-B74A-EBCE-DE4406B1236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65667" y="4142554"/>
                  <a:ext cx="540327" cy="369332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E66FB732-0E6C-1497-92F7-35A1B83F62A3}"/>
              </a:ext>
            </a:extLst>
          </p:cNvPr>
          <p:cNvGrpSpPr/>
          <p:nvPr/>
        </p:nvGrpSpPr>
        <p:grpSpPr>
          <a:xfrm>
            <a:off x="10516318" y="4791933"/>
            <a:ext cx="512080" cy="379728"/>
            <a:chOff x="10516318" y="4791933"/>
            <a:chExt cx="512080" cy="379728"/>
          </a:xfrm>
        </p:grpSpPr>
        <p:sp>
          <p:nvSpPr>
            <p:cNvPr id="28" name="椭圆 27">
              <a:extLst>
                <a:ext uri="{FF2B5EF4-FFF2-40B4-BE49-F238E27FC236}">
                  <a16:creationId xmlns:a16="http://schemas.microsoft.com/office/drawing/2014/main" id="{6BF59A4B-2090-8F05-3E65-0D1BC3F9F3A5}"/>
                </a:ext>
              </a:extLst>
            </p:cNvPr>
            <p:cNvSpPr/>
            <p:nvPr/>
          </p:nvSpPr>
          <p:spPr>
            <a:xfrm>
              <a:off x="10730897" y="4791933"/>
              <a:ext cx="74295" cy="74295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文本框 31">
                  <a:extLst>
                    <a:ext uri="{FF2B5EF4-FFF2-40B4-BE49-F238E27FC236}">
                      <a16:creationId xmlns:a16="http://schemas.microsoft.com/office/drawing/2014/main" id="{FAE27439-FBD4-61D4-1813-87495772CCCE}"/>
                    </a:ext>
                  </a:extLst>
                </p:cNvPr>
                <p:cNvSpPr txBox="1"/>
                <p:nvPr/>
              </p:nvSpPr>
              <p:spPr>
                <a:xfrm>
                  <a:off x="10516318" y="4833106"/>
                  <a:ext cx="512080" cy="3385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zh-CN" altLang="en-US" sz="1600" dirty="0"/>
                </a:p>
              </p:txBody>
            </p:sp>
          </mc:Choice>
          <mc:Fallback xmlns="">
            <p:sp>
              <p:nvSpPr>
                <p:cNvPr id="32" name="文本框 31">
                  <a:extLst>
                    <a:ext uri="{FF2B5EF4-FFF2-40B4-BE49-F238E27FC236}">
                      <a16:creationId xmlns:a16="http://schemas.microsoft.com/office/drawing/2014/main" id="{FAE27439-FBD4-61D4-1813-87495772CCC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16318" y="4833106"/>
                  <a:ext cx="512080" cy="338555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0684BDCA-DA1F-820F-CEC2-F8CA288BEE94}"/>
              </a:ext>
            </a:extLst>
          </p:cNvPr>
          <p:cNvGrpSpPr/>
          <p:nvPr/>
        </p:nvGrpSpPr>
        <p:grpSpPr>
          <a:xfrm>
            <a:off x="10316880" y="4143656"/>
            <a:ext cx="808482" cy="1038186"/>
            <a:chOff x="10316880" y="4143656"/>
            <a:chExt cx="808482" cy="1038186"/>
          </a:xfrm>
        </p:grpSpPr>
        <p:sp>
          <p:nvSpPr>
            <p:cNvPr id="30" name="椭圆 29">
              <a:extLst>
                <a:ext uri="{FF2B5EF4-FFF2-40B4-BE49-F238E27FC236}">
                  <a16:creationId xmlns:a16="http://schemas.microsoft.com/office/drawing/2014/main" id="{C7D1F730-C70D-A4BC-6D65-DC917820AAAB}"/>
                </a:ext>
              </a:extLst>
            </p:cNvPr>
            <p:cNvSpPr/>
            <p:nvPr/>
          </p:nvSpPr>
          <p:spPr>
            <a:xfrm>
              <a:off x="10410726" y="4467206"/>
              <a:ext cx="714636" cy="714636"/>
            </a:xfrm>
            <a:prstGeom prst="ellipse">
              <a:avLst/>
            </a:prstGeom>
            <a:noFill/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9" name="文本框 38">
                  <a:extLst>
                    <a:ext uri="{FF2B5EF4-FFF2-40B4-BE49-F238E27FC236}">
                      <a16:creationId xmlns:a16="http://schemas.microsoft.com/office/drawing/2014/main" id="{49B4D2A9-CEE5-BEF1-F75A-5C23E5C4084E}"/>
                    </a:ext>
                  </a:extLst>
                </p:cNvPr>
                <p:cNvSpPr txBox="1"/>
                <p:nvPr/>
              </p:nvSpPr>
              <p:spPr>
                <a:xfrm>
                  <a:off x="10316880" y="4143656"/>
                  <a:ext cx="540327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8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方正黑体_GBK" panose="03000509000000000000" pitchFamily="65" charset="-122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en-US" altLang="zh-CN" sz="18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方正黑体_GBK" panose="03000509000000000000" pitchFamily="65" charset="-122"/>
                                <a:sym typeface="Wingdings" panose="05000000000000000000" pitchFamily="2" charset="2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sz="18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方正黑体_GBK" panose="03000509000000000000" pitchFamily="65" charset="-122"/>
                                <a:sym typeface="Wingdings" panose="05000000000000000000" pitchFamily="2" charset="2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dirty="0">
                    <a:solidFill>
                      <a:schemeClr val="accent2"/>
                    </a:solidFill>
                  </a:endParaRPr>
                </a:p>
              </p:txBody>
            </p:sp>
          </mc:Choice>
          <mc:Fallback>
            <p:sp>
              <p:nvSpPr>
                <p:cNvPr id="39" name="文本框 38">
                  <a:extLst>
                    <a:ext uri="{FF2B5EF4-FFF2-40B4-BE49-F238E27FC236}">
                      <a16:creationId xmlns:a16="http://schemas.microsoft.com/office/drawing/2014/main" id="{49B4D2A9-CEE5-BEF1-F75A-5C23E5C4084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16880" y="4143656"/>
                  <a:ext cx="540327" cy="369332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custDataLst>
      <p:tags r:id="rId1"/>
    </p:custDataLst>
    <p:extLst>
      <p:ext uri="{BB962C8B-B14F-4D97-AF65-F5344CB8AC3E}">
        <p14:creationId xmlns:p14="http://schemas.microsoft.com/office/powerpoint/2010/main" val="5820291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6" presetClass="exit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in)">
                                      <p:cBhvr>
                                        <p:cTn id="62" dur="2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1" grpId="0" uiExpand="1" build="p"/>
      <p:bldP spid="44" grpId="0"/>
      <p:bldP spid="4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143FF26B-CC77-0DBB-021F-F6F65A8FA87C}"/>
              </a:ext>
            </a:extLst>
          </p:cNvPr>
          <p:cNvCxnSpPr/>
          <p:nvPr/>
        </p:nvCxnSpPr>
        <p:spPr>
          <a:xfrm>
            <a:off x="576364" y="1136063"/>
            <a:ext cx="11039272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DF8EA2AA-3607-76BF-CED9-450E9DC65B0B}"/>
                  </a:ext>
                </a:extLst>
              </p:cNvPr>
              <p:cNvSpPr txBox="1"/>
              <p:nvPr/>
            </p:nvSpPr>
            <p:spPr>
              <a:xfrm>
                <a:off x="507460" y="1252797"/>
                <a:ext cx="11108176" cy="13347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  <a:spcAft>
                    <a:spcPts val="600"/>
                  </a:spcAft>
                </a:pPr>
                <a:r>
                  <a:rPr lang="zh-CN" altLang="en-US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受之前的「重要结论」的启发，有了形如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方正清刻本悦宋简体" panose="02000000000000000000" pitchFamily="2" charset="-122"/>
                          </a:rPr>
                        </m:ctrlPr>
                      </m:fPr>
                      <m:num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方正清刻本悦宋简体" panose="02000000000000000000" pitchFamily="2" charset="-122"/>
                          </a:rPr>
                          <m:t>𝑓</m:t>
                        </m:r>
                        <m:d>
                          <m:dPr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  <a:ea typeface="方正清刻本悦宋简体" panose="02000000000000000000" pitchFamily="2" charset="-122"/>
                              </a:rPr>
                            </m:ctrlPr>
                          </m:dPr>
                          <m:e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方正清刻本悦宋简体" panose="02000000000000000000" pitchFamily="2" charset="-122"/>
                              </a:rPr>
                              <m:t>𝑧</m:t>
                            </m:r>
                          </m:e>
                        </m:d>
                      </m:num>
                      <m:den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方正清刻本悦宋简体" panose="02000000000000000000" pitchFamily="2" charset="-122"/>
                          </a:rPr>
                          <m:t>𝑧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方正清刻本悦宋简体" panose="02000000000000000000" pitchFamily="2" charset="-122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  <a:ea typeface="方正清刻本悦宋简体" panose="02000000000000000000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方正清刻本悦宋简体" panose="02000000000000000000" pitchFamily="2" charset="-122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方正清刻本悦宋简体" panose="02000000000000000000" pitchFamily="2" charset="-122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zh-CN" altLang="en-US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的函数的积分计算法，我们自然会想到 如何计算形如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方正清刻本悦宋简体" panose="02000000000000000000" pitchFamily="2" charset="-122"/>
                          </a:rPr>
                        </m:ctrlPr>
                      </m:fPr>
                      <m:num>
                        <m:r>
                          <a:rPr lang="en-US" altLang="zh-CN" sz="1600" i="1">
                            <a:latin typeface="Cambria Math" panose="02040503050406030204" pitchFamily="18" charset="0"/>
                            <a:ea typeface="方正清刻本悦宋简体" panose="02000000000000000000" pitchFamily="2" charset="-122"/>
                          </a:rPr>
                          <m:t>𝑓</m:t>
                        </m:r>
                        <m:d>
                          <m:d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方正清刻本悦宋简体" panose="02000000000000000000" pitchFamily="2" charset="-122"/>
                              </a:rPr>
                            </m:ctrlPr>
                          </m:d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方正清刻本悦宋简体" panose="02000000000000000000" pitchFamily="2" charset="-122"/>
                              </a:rPr>
                              <m:t>𝑧</m:t>
                            </m:r>
                          </m:e>
                        </m:d>
                      </m:num>
                      <m:den>
                        <m:sSup>
                          <m:sSupPr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  <a:ea typeface="方正清刻本悦宋简体" panose="02000000000000000000" pitchFamily="2" charset="-122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sz="1600" b="0" i="1" smtClean="0">
                                    <a:latin typeface="Cambria Math" panose="02040503050406030204" pitchFamily="18" charset="0"/>
                                    <a:ea typeface="方正清刻本悦宋简体" panose="02000000000000000000" pitchFamily="2" charset="-122"/>
                                  </a:rPr>
                                </m:ctrlPr>
                              </m:dPr>
                              <m:e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ea typeface="方正清刻本悦宋简体" panose="02000000000000000000" pitchFamily="2" charset="-122"/>
                                  </a:rPr>
                                  <m:t>𝑧</m:t>
                                </m:r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ea typeface="方正清刻本悦宋简体" panose="02000000000000000000" pitchFamily="2" charset="-122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zh-CN" sz="1600" i="1">
                                        <a:latin typeface="Cambria Math" panose="02040503050406030204" pitchFamily="18" charset="0"/>
                                        <a:ea typeface="方正清刻本悦宋简体" panose="02000000000000000000" pitchFamily="2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  <a:ea typeface="方正清刻本悦宋简体" panose="02000000000000000000" pitchFamily="2" charset="-122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  <a:ea typeface="方正清刻本悦宋简体" panose="02000000000000000000" pitchFamily="2" charset="-122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方正清刻本悦宋简体" panose="02000000000000000000" pitchFamily="2" charset="-122"/>
                              </a:rPr>
                              <m:t>𝑛</m:t>
                            </m:r>
                          </m:sup>
                        </m:sSup>
                      </m:den>
                    </m:f>
                  </m:oMath>
                </a14:m>
                <a:r>
                  <a:rPr lang="zh-CN" altLang="en-US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的函数积分。</a:t>
                </a:r>
                <a:endParaRPr lang="en-US" altLang="zh-CN" sz="1600" dirty="0">
                  <a:latin typeface="方正小标宋简体" panose="02000000000000000000" pitchFamily="2" charset="-122"/>
                  <a:ea typeface="方正小标宋简体" panose="02000000000000000000" pitchFamily="2" charset="-122"/>
                </a:endParaRPr>
              </a:p>
              <a:p>
                <a:pPr>
                  <a:spcAft>
                    <a:spcPts val="600"/>
                  </a:spcAft>
                </a:pPr>
                <a:r>
                  <a:rPr lang="zh-CN" altLang="en-US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然而我们是否还能使用类似的方式，用复合闭路定理来推导它的积分呢？</a:t>
                </a:r>
                <a:endParaRPr lang="en-US" altLang="zh-CN" sz="1600" dirty="0">
                  <a:latin typeface="方正小标宋简体" panose="02000000000000000000" pitchFamily="2" charset="-122"/>
                  <a:ea typeface="方正小标宋简体" panose="02000000000000000000" pitchFamily="2" charset="-122"/>
                </a:endParaRPr>
              </a:p>
              <a:p>
                <a:pPr>
                  <a:spcAft>
                    <a:spcPts val="600"/>
                  </a:spcAft>
                </a:pPr>
                <a:r>
                  <a:rPr lang="en-US" altLang="zh-CN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* </a:t>
                </a: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这里不加证明的指出，解析函数的拥有任意阶的导数，它的导数仍然为解析函数。</a:t>
                </a:r>
                <a:endParaRPr lang="en-US" altLang="zh-CN" sz="16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DF8EA2AA-3607-76BF-CED9-450E9DC65B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460" y="1252797"/>
                <a:ext cx="11108176" cy="1334789"/>
              </a:xfrm>
              <a:prstGeom prst="rect">
                <a:avLst/>
              </a:prstGeom>
              <a:blipFill>
                <a:blip r:embed="rId5"/>
                <a:stretch>
                  <a:fillRect l="-274" b="-55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本框 5">
            <a:extLst>
              <a:ext uri="{FF2B5EF4-FFF2-40B4-BE49-F238E27FC236}">
                <a16:creationId xmlns:a16="http://schemas.microsoft.com/office/drawing/2014/main" id="{74FD642B-9E95-4688-28E6-F4741D743A15}"/>
              </a:ext>
            </a:extLst>
          </p:cNvPr>
          <p:cNvSpPr txBox="1"/>
          <p:nvPr/>
        </p:nvSpPr>
        <p:spPr>
          <a:xfrm>
            <a:off x="507459" y="496110"/>
            <a:ext cx="29596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高阶导数公式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A54C6239-415C-4BC3-DAC5-6103786FB049}"/>
                  </a:ext>
                </a:extLst>
              </p:cNvPr>
              <p:cNvSpPr txBox="1"/>
              <p:nvPr/>
            </p:nvSpPr>
            <p:spPr>
              <a:xfrm>
                <a:off x="3467100" y="775740"/>
                <a:ext cx="295964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/>
                <a:r>
                  <a:rPr lang="zh-CN" altLang="en-US" sz="1600" dirty="0">
                    <a:latin typeface="方正清刻本悦宋简体" panose="02000000000000000000" pitchFamily="2" charset="-122"/>
                    <a:ea typeface="方正清刻本悦宋简体" panose="02000000000000000000" pitchFamily="2" charset="-122"/>
                  </a:rPr>
                  <a:t>形如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方正清刻本悦宋简体" panose="02000000000000000000" pitchFamily="2" charset="-122"/>
                      </a:rPr>
                      <m:t>𝑓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方正清刻本悦宋简体" panose="02000000000000000000" pitchFamily="2" charset="-122"/>
                      </a:rPr>
                      <m:t>(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方正清刻本悦宋简体" panose="02000000000000000000" pitchFamily="2" charset="-122"/>
                      </a:rPr>
                      <m:t>𝑧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方正清刻本悦宋简体" panose="02000000000000000000" pitchFamily="2" charset="-122"/>
                      </a:rPr>
                      <m:t>)/</m:t>
                    </m:r>
                    <m:sSup>
                      <m:sSup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方正清刻本悦宋简体" panose="02000000000000000000" pitchFamily="2" charset="-122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  <a:ea typeface="方正清刻本悦宋简体" panose="02000000000000000000" pitchFamily="2" charset="-122"/>
                              </a:rPr>
                            </m:ctrlPr>
                          </m:dPr>
                          <m:e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方正清刻本悦宋简体" panose="02000000000000000000" pitchFamily="2" charset="-122"/>
                              </a:rPr>
                              <m:t>𝑧</m:t>
                            </m:r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方正清刻本悦宋简体" panose="02000000000000000000" pitchFamily="2" charset="-122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CN" sz="1600" b="0" i="1" smtClean="0">
                                    <a:latin typeface="Cambria Math" panose="02040503050406030204" pitchFamily="18" charset="0"/>
                                    <a:ea typeface="方正清刻本悦宋简体" panose="02000000000000000000" pitchFamily="2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  <a:ea typeface="方正清刻本悦宋简体" panose="02000000000000000000" pitchFamily="2" charset="-122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  <a:ea typeface="方正清刻本悦宋简体" panose="02000000000000000000" pitchFamily="2" charset="-122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方正清刻本悦宋简体" panose="02000000000000000000" pitchFamily="2" charset="-122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zh-CN" altLang="en-US" sz="1600" dirty="0">
                    <a:latin typeface="方正清刻本悦宋简体" panose="02000000000000000000" pitchFamily="2" charset="-122"/>
                    <a:ea typeface="方正清刻本悦宋简体" panose="02000000000000000000" pitchFamily="2" charset="-122"/>
                  </a:rPr>
                  <a:t>函数的积分</a:t>
                </a:r>
                <a:endParaRPr lang="en-US" altLang="zh-CN" sz="1600" dirty="0">
                  <a:latin typeface="方正清刻本悦宋简体" panose="02000000000000000000" pitchFamily="2" charset="-122"/>
                  <a:ea typeface="方正清刻本悦宋简体" panose="02000000000000000000" pitchFamily="2" charset="-122"/>
                </a:endParaRPr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A54C6239-415C-4BC3-DAC5-6103786FB0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7100" y="775740"/>
                <a:ext cx="2959641" cy="338554"/>
              </a:xfrm>
              <a:prstGeom prst="rect">
                <a:avLst/>
              </a:prstGeom>
              <a:blipFill>
                <a:blip r:embed="rId6"/>
                <a:stretch>
                  <a:fillRect l="-1237" t="-5357" r="-1031" b="-214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1FD4E764-71CF-802F-7353-730542CD674D}"/>
                  </a:ext>
                </a:extLst>
              </p:cNvPr>
              <p:cNvSpPr txBox="1"/>
              <p:nvPr/>
            </p:nvSpPr>
            <p:spPr>
              <a:xfrm>
                <a:off x="576364" y="2676078"/>
                <a:ext cx="11039271" cy="18409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 </m:t>
                    </m:r>
                  </m:oMath>
                </a14:m>
                <a:r>
                  <a:rPr lang="zh-CN" altLang="en-US" sz="16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根据柯西积分公式，可得</a:t>
                </a:r>
                <a14:m>
                  <m:oMath xmlns:m="http://schemas.openxmlformats.org/officeDocument/2006/math">
                    <m:r>
                      <a:rPr lang="en-US" altLang="zh-CN" sz="1600" i="1" dirty="0"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𝑓</m:t>
                    </m:r>
                    <m:d>
                      <m:dPr>
                        <m:ctrlPr>
                          <a:rPr lang="en-US" altLang="zh-CN" sz="1600" i="1" dirty="0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600" i="1" dirty="0">
                                <a:latin typeface="Cambria Math" panose="02040503050406030204" pitchFamily="18" charset="0"/>
                                <a:ea typeface="仿宋" panose="02010609060101010101" pitchFamily="49" charset="-122"/>
                              </a:rPr>
                            </m:ctrlPr>
                          </m:sSubPr>
                          <m:e>
                            <m:r>
                              <a:rPr lang="en-US" altLang="zh-CN" sz="1600" i="1" dirty="0">
                                <a:latin typeface="Cambria Math" panose="02040503050406030204" pitchFamily="18" charset="0"/>
                                <a:ea typeface="仿宋" panose="02010609060101010101" pitchFamily="49" charset="-122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CN" sz="1600" i="1" dirty="0">
                                <a:latin typeface="Cambria Math" panose="02040503050406030204" pitchFamily="18" charset="0"/>
                                <a:ea typeface="仿宋" panose="02010609060101010101" pitchFamily="49" charset="-122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altLang="zh-CN" sz="1600" b="0" i="1" dirty="0" smtClean="0"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=</m:t>
                    </m:r>
                    <m:f>
                      <m:fPr>
                        <m:ctrlPr>
                          <a:rPr lang="en-US" altLang="zh-CN" sz="1600" b="0" i="1" dirty="0" smtClean="0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</m:ctrlPr>
                      </m:fPr>
                      <m:num>
                        <m:r>
                          <a:rPr lang="en-US" altLang="zh-CN" sz="1600" b="0" i="1" dirty="0" smtClean="0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1</m:t>
                        </m:r>
                      </m:num>
                      <m:den>
                        <m:r>
                          <a:rPr lang="en-US" altLang="zh-CN" sz="1600" i="1" dirty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2</m:t>
                        </m:r>
                        <m:r>
                          <a:rPr lang="zh-CN" altLang="en-US" sz="1600" i="1" dirty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𝜋</m:t>
                        </m:r>
                        <m:r>
                          <a:rPr lang="en-US" altLang="zh-CN" sz="1600" i="1" dirty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𝑖</m:t>
                        </m:r>
                      </m:den>
                    </m:f>
                    <m:nary>
                      <m:naryPr>
                        <m:chr m:val="∮"/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sub>
                      <m:sup>
                        <m: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 </m:t>
                        </m:r>
                      </m:sup>
                      <m:e>
                        <m:f>
                          <m:f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方正清刻本悦宋简体" panose="02000000000000000000" pitchFamily="2" charset="-122"/>
                              </a:rPr>
                            </m:ctrlPr>
                          </m:fPr>
                          <m:num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方正清刻本悦宋简体" panose="02000000000000000000" pitchFamily="2" charset="-122"/>
                              </a:rPr>
                              <m:t>𝑓</m:t>
                            </m:r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方正清刻本悦宋简体" panose="02000000000000000000" pitchFamily="2" charset="-122"/>
                              </a:rPr>
                              <m:t>(</m:t>
                            </m:r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方正清刻本悦宋简体" panose="02000000000000000000" pitchFamily="2" charset="-122"/>
                              </a:rPr>
                              <m:t>𝑧</m:t>
                            </m:r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方正清刻本悦宋简体" panose="02000000000000000000" pitchFamily="2" charset="-122"/>
                              </a:rPr>
                              <m:t>)</m:t>
                            </m:r>
                          </m:num>
                          <m:den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方正清刻本悦宋简体" panose="02000000000000000000" pitchFamily="2" charset="-122"/>
                              </a:rPr>
                              <m:t>𝑧</m:t>
                            </m:r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方正清刻本悦宋简体" panose="02000000000000000000" pitchFamily="2" charset="-122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CN" sz="1600" i="1">
                                    <a:latin typeface="Cambria Math" panose="02040503050406030204" pitchFamily="18" charset="0"/>
                                    <a:ea typeface="方正清刻本悦宋简体" panose="02000000000000000000" pitchFamily="2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ea typeface="方正清刻本悦宋简体" panose="02000000000000000000" pitchFamily="2" charset="-122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ea typeface="方正清刻本悦宋简体" panose="02000000000000000000" pitchFamily="2" charset="-122"/>
                                  </a:rPr>
                                  <m:t>0</m:t>
                                </m:r>
                              </m:sub>
                            </m:sSub>
                          </m:den>
                        </m:f>
                      </m:e>
                    </m:nary>
                    <m:r>
                      <m:rPr>
                        <m:sty m:val="p"/>
                      </m:rPr>
                      <a:rPr lang="en-US" altLang="zh-CN" sz="1600" i="1" dirty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dz</m:t>
                    </m:r>
                    <m:r>
                      <a:rPr lang="en-US" altLang="zh-CN" sz="1600" b="0" i="1" dirty="0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.</m:t>
                    </m:r>
                  </m:oMath>
                </a14:m>
                <a:r>
                  <a:rPr lang="en-US" altLang="zh-CN" sz="16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	</a:t>
                </a:r>
                <a:r>
                  <a:rPr lang="zh-CN" altLang="en-US" sz="16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将等式两边都看做是关于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dirty="0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1600" i="1" dirty="0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𝑧</m:t>
                        </m:r>
                      </m:e>
                      <m:sub>
                        <m:r>
                          <a:rPr lang="en-US" altLang="zh-CN" sz="1600" i="1" dirty="0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en-US" sz="16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的函数，反复求导得：</a:t>
                </a:r>
                <a:endParaRPr lang="en-US" altLang="zh-CN" sz="1600" dirty="0"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  <a:p>
                <a:pPr algn="ctr"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600" b="0" i="1" dirty="0" smtClean="0">
                              <a:latin typeface="Cambria Math" panose="02040503050406030204" pitchFamily="18" charset="0"/>
                              <a:ea typeface="仿宋" panose="02010609060101010101" pitchFamily="49" charset="-122"/>
                            </a:rPr>
                          </m:ctrlPr>
                        </m:sSupPr>
                        <m:e>
                          <m:r>
                            <a:rPr lang="en-US" altLang="zh-CN" sz="1600" i="1" dirty="0">
                              <a:latin typeface="Cambria Math" panose="02040503050406030204" pitchFamily="18" charset="0"/>
                              <a:ea typeface="仿宋" panose="02010609060101010101" pitchFamily="49" charset="-122"/>
                            </a:rPr>
                            <m:t>𝑓</m:t>
                          </m:r>
                        </m:e>
                        <m:sup>
                          <m:r>
                            <a:rPr lang="en-US" altLang="zh-CN" sz="1600" b="0" i="1" dirty="0" smtClean="0">
                              <a:latin typeface="Cambria Math" panose="02040503050406030204" pitchFamily="18" charset="0"/>
                              <a:ea typeface="仿宋" panose="02010609060101010101" pitchFamily="49" charset="-122"/>
                            </a:rPr>
                            <m:t>′</m:t>
                          </m:r>
                        </m:sup>
                      </m:sSup>
                      <m:r>
                        <a:rPr lang="en-US" altLang="zh-CN" sz="1600" b="0" i="1" dirty="0" smtClean="0">
                          <a:latin typeface="Cambria Math" panose="02040503050406030204" pitchFamily="18" charset="0"/>
                          <a:ea typeface="仿宋" panose="02010609060101010101" pitchFamily="49" charset="-122"/>
                        </a:rPr>
                        <m:t>(</m:t>
                      </m:r>
                      <m:sSub>
                        <m:sSubPr>
                          <m:ctrlPr>
                            <a:rPr lang="en-US" altLang="zh-CN" sz="1600" b="0" i="1" dirty="0" smtClean="0">
                              <a:latin typeface="Cambria Math" panose="02040503050406030204" pitchFamily="18" charset="0"/>
                              <a:ea typeface="仿宋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sz="1600" b="0" i="1" dirty="0" smtClean="0">
                              <a:latin typeface="Cambria Math" panose="02040503050406030204" pitchFamily="18" charset="0"/>
                              <a:ea typeface="仿宋" panose="02010609060101010101" pitchFamily="49" charset="-122"/>
                            </a:rPr>
                            <m:t>𝑧</m:t>
                          </m:r>
                        </m:e>
                        <m:sub>
                          <m:r>
                            <a:rPr lang="en-US" altLang="zh-CN" sz="1600" b="0" i="1" dirty="0" smtClean="0">
                              <a:latin typeface="Cambria Math" panose="02040503050406030204" pitchFamily="18" charset="0"/>
                              <a:ea typeface="仿宋" panose="02010609060101010101" pitchFamily="49" charset="-122"/>
                            </a:rPr>
                            <m:t>0</m:t>
                          </m:r>
                        </m:sub>
                      </m:sSub>
                      <m:r>
                        <a:rPr lang="en-US" altLang="zh-CN" sz="1600" b="0" i="1" dirty="0" smtClean="0">
                          <a:latin typeface="Cambria Math" panose="02040503050406030204" pitchFamily="18" charset="0"/>
                          <a:ea typeface="仿宋" panose="02010609060101010101" pitchFamily="49" charset="-122"/>
                        </a:rPr>
                        <m:t>)</m:t>
                      </m:r>
                      <m:r>
                        <a:rPr lang="en-US" altLang="zh-CN" sz="1600" i="1" dirty="0">
                          <a:latin typeface="Cambria Math" panose="02040503050406030204" pitchFamily="18" charset="0"/>
                          <a:ea typeface="仿宋" panose="02010609060101010101" pitchFamily="49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1600" i="1" dirty="0">
                              <a:latin typeface="Cambria Math" panose="02040503050406030204" pitchFamily="18" charset="0"/>
                              <a:ea typeface="仿宋" panose="02010609060101010101" pitchFamily="49" charset="-122"/>
                            </a:rPr>
                          </m:ctrlPr>
                        </m:fPr>
                        <m:num>
                          <m:r>
                            <a:rPr lang="en-US" altLang="zh-CN" sz="1600" i="1" dirty="0">
                              <a:latin typeface="Cambria Math" panose="02040503050406030204" pitchFamily="18" charset="0"/>
                              <a:ea typeface="仿宋" panose="02010609060101010101" pitchFamily="49" charset="-122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1600" i="1" dirty="0"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2</m:t>
                          </m:r>
                          <m:r>
                            <a:rPr lang="zh-CN" altLang="en-US" sz="1600" i="1" dirty="0"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𝜋</m:t>
                          </m:r>
                          <m:r>
                            <a:rPr lang="en-US" altLang="zh-CN" sz="1600" i="1" dirty="0"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𝑖</m:t>
                          </m:r>
                        </m:den>
                      </m:f>
                      <m:nary>
                        <m:naryPr>
                          <m:chr m:val="∮"/>
                          <m:ctrlPr>
                            <a:rPr lang="en-US" altLang="zh-CN" sz="1600" i="1">
                              <a:latin typeface="Cambria Math" panose="02040503050406030204" pitchFamily="18" charset="0"/>
                              <a:ea typeface="方正小标宋简体" panose="02000000000000000000" pitchFamily="2" charset="-122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sub>
                        <m:sup>
                          <m:r>
                            <a:rPr lang="en-US" altLang="zh-CN" sz="1600" i="1">
                              <a:latin typeface="Cambria Math" panose="02040503050406030204" pitchFamily="18" charset="0"/>
                              <a:ea typeface="方正小标宋简体" panose="02000000000000000000" pitchFamily="2" charset="-122"/>
                            </a:rPr>
                            <m:t> </m:t>
                          </m:r>
                        </m:sup>
                        <m:e>
                          <m:f>
                            <m:f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  <a:ea typeface="方正清刻本悦宋简体" panose="02000000000000000000" pitchFamily="2" charset="-122"/>
                                </a:rPr>
                              </m:ctrlPr>
                            </m:fPr>
                            <m:num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  <a:ea typeface="方正清刻本悦宋简体" panose="02000000000000000000" pitchFamily="2" charset="-122"/>
                                </a:rPr>
                                <m:t>𝑓</m:t>
                              </m:r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  <a:ea typeface="方正清刻本悦宋简体" panose="02000000000000000000" pitchFamily="2" charset="-122"/>
                                </a:rPr>
                                <m:t>(</m:t>
                              </m:r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  <a:ea typeface="方正清刻本悦宋简体" panose="02000000000000000000" pitchFamily="2" charset="-122"/>
                                </a:rPr>
                                <m:t>𝑧</m:t>
                              </m:r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  <a:ea typeface="方正清刻本悦宋简体" panose="02000000000000000000" pitchFamily="2" charset="-122"/>
                                </a:rPr>
                                <m:t>)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altLang="zh-CN" sz="1600" b="0" i="1" smtClean="0">
                                      <a:latin typeface="Cambria Math" panose="02040503050406030204" pitchFamily="18" charset="0"/>
                                      <a:ea typeface="方正清刻本悦宋简体" panose="02000000000000000000" pitchFamily="2" charset="-122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CN" sz="1600" b="0" i="1" smtClean="0">
                                          <a:latin typeface="Cambria Math" panose="02040503050406030204" pitchFamily="18" charset="0"/>
                                          <a:ea typeface="方正清刻本悦宋简体" panose="02000000000000000000" pitchFamily="2" charset="-122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1600" i="1">
                                          <a:latin typeface="Cambria Math" panose="02040503050406030204" pitchFamily="18" charset="0"/>
                                          <a:ea typeface="方正清刻本悦宋简体" panose="02000000000000000000" pitchFamily="2" charset="-122"/>
                                        </a:rPr>
                                        <m:t>𝑧</m:t>
                                      </m:r>
                                      <m:r>
                                        <a:rPr lang="en-US" altLang="zh-CN" sz="1600" i="1">
                                          <a:latin typeface="Cambria Math" panose="02040503050406030204" pitchFamily="18" charset="0"/>
                                          <a:ea typeface="方正清刻本悦宋简体" panose="02000000000000000000" pitchFamily="2" charset="-122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1600" i="1">
                                              <a:latin typeface="Cambria Math" panose="02040503050406030204" pitchFamily="18" charset="0"/>
                                              <a:ea typeface="方正清刻本悦宋简体" panose="02000000000000000000" pitchFamily="2" charset="-12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1600" i="1">
                                              <a:latin typeface="Cambria Math" panose="02040503050406030204" pitchFamily="18" charset="0"/>
                                              <a:ea typeface="方正清刻本悦宋简体" panose="02000000000000000000" pitchFamily="2" charset="-122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600" i="1">
                                              <a:latin typeface="Cambria Math" panose="02040503050406030204" pitchFamily="18" charset="0"/>
                                              <a:ea typeface="方正清刻本悦宋简体" panose="02000000000000000000" pitchFamily="2" charset="-122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  <a:ea typeface="方正清刻本悦宋简体" panose="02000000000000000000" pitchFamily="2" charset="-122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nary>
                      <m:r>
                        <m:rPr>
                          <m:sty m:val="p"/>
                        </m:rPr>
                        <a:rPr lang="en-US" altLang="zh-CN" sz="1600" i="1" dirty="0"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m:t>dz</m:t>
                      </m:r>
                      <m:r>
                        <a:rPr lang="en-US" altLang="zh-CN" sz="1600" b="0" i="1" dirty="0" smtClean="0"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m:t>,  </m:t>
                      </m:r>
                      <m:sSup>
                        <m:sSupPr>
                          <m:ctrlPr>
                            <a:rPr lang="en-US" altLang="zh-CN" sz="1600" b="0" i="1" dirty="0" smtClean="0">
                              <a:latin typeface="Cambria Math" panose="02040503050406030204" pitchFamily="18" charset="0"/>
                              <a:ea typeface="仿宋" panose="02010609060101010101" pitchFamily="49" charset="-122"/>
                            </a:rPr>
                          </m:ctrlPr>
                        </m:sSupPr>
                        <m:e>
                          <m:r>
                            <a:rPr lang="en-US" altLang="zh-CN" sz="1600" i="1" dirty="0">
                              <a:latin typeface="Cambria Math" panose="02040503050406030204" pitchFamily="18" charset="0"/>
                              <a:ea typeface="仿宋" panose="02010609060101010101" pitchFamily="49" charset="-122"/>
                            </a:rPr>
                            <m:t>𝑓</m:t>
                          </m:r>
                        </m:e>
                        <m:sup>
                          <m:r>
                            <a:rPr lang="en-US" altLang="zh-CN" sz="1600" b="0" i="1" dirty="0" smtClean="0">
                              <a:latin typeface="Cambria Math" panose="02040503050406030204" pitchFamily="18" charset="0"/>
                              <a:ea typeface="仿宋" panose="02010609060101010101" pitchFamily="49" charset="-122"/>
                            </a:rPr>
                            <m:t>′</m:t>
                          </m:r>
                          <m:r>
                            <a:rPr lang="en-US" altLang="zh-CN" sz="1600" i="1" dirty="0">
                              <a:latin typeface="Cambria Math" panose="02040503050406030204" pitchFamily="18" charset="0"/>
                              <a:ea typeface="仿宋" panose="02010609060101010101" pitchFamily="49" charset="-122"/>
                            </a:rPr>
                            <m:t>′</m:t>
                          </m:r>
                        </m:sup>
                      </m:sSup>
                      <m:r>
                        <a:rPr lang="en-US" altLang="zh-CN" sz="1600" b="0" i="1" dirty="0" smtClean="0">
                          <a:latin typeface="Cambria Math" panose="02040503050406030204" pitchFamily="18" charset="0"/>
                          <a:ea typeface="仿宋" panose="02010609060101010101" pitchFamily="49" charset="-122"/>
                        </a:rPr>
                        <m:t>(</m:t>
                      </m:r>
                      <m:sSub>
                        <m:sSubPr>
                          <m:ctrlPr>
                            <a:rPr lang="en-US" altLang="zh-CN" sz="1600" b="0" i="1" dirty="0" smtClean="0">
                              <a:latin typeface="Cambria Math" panose="02040503050406030204" pitchFamily="18" charset="0"/>
                              <a:ea typeface="仿宋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sz="1600" b="0" i="1" dirty="0" smtClean="0">
                              <a:latin typeface="Cambria Math" panose="02040503050406030204" pitchFamily="18" charset="0"/>
                              <a:ea typeface="仿宋" panose="02010609060101010101" pitchFamily="49" charset="-122"/>
                            </a:rPr>
                            <m:t>𝑧</m:t>
                          </m:r>
                        </m:e>
                        <m:sub>
                          <m:r>
                            <a:rPr lang="en-US" altLang="zh-CN" sz="1600" b="0" i="1" dirty="0" smtClean="0">
                              <a:latin typeface="Cambria Math" panose="02040503050406030204" pitchFamily="18" charset="0"/>
                              <a:ea typeface="仿宋" panose="02010609060101010101" pitchFamily="49" charset="-122"/>
                            </a:rPr>
                            <m:t>0</m:t>
                          </m:r>
                        </m:sub>
                      </m:sSub>
                      <m:r>
                        <a:rPr lang="en-US" altLang="zh-CN" sz="1600" b="0" i="1" dirty="0" smtClean="0">
                          <a:latin typeface="Cambria Math" panose="02040503050406030204" pitchFamily="18" charset="0"/>
                          <a:ea typeface="仿宋" panose="02010609060101010101" pitchFamily="49" charset="-122"/>
                        </a:rPr>
                        <m:t>)</m:t>
                      </m:r>
                      <m:r>
                        <a:rPr lang="en-US" altLang="zh-CN" sz="1600" i="1" dirty="0">
                          <a:latin typeface="Cambria Math" panose="02040503050406030204" pitchFamily="18" charset="0"/>
                          <a:ea typeface="仿宋" panose="02010609060101010101" pitchFamily="49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1600" i="1" dirty="0">
                              <a:latin typeface="Cambria Math" panose="02040503050406030204" pitchFamily="18" charset="0"/>
                              <a:ea typeface="仿宋" panose="02010609060101010101" pitchFamily="49" charset="-122"/>
                            </a:rPr>
                          </m:ctrlPr>
                        </m:fPr>
                        <m:num>
                          <m:r>
                            <a:rPr lang="en-US" altLang="zh-CN" sz="1600" b="0" i="1" dirty="0" smtClean="0">
                              <a:latin typeface="Cambria Math" panose="02040503050406030204" pitchFamily="18" charset="0"/>
                              <a:ea typeface="仿宋" panose="02010609060101010101" pitchFamily="49" charset="-122"/>
                            </a:rPr>
                            <m:t>1</m:t>
                          </m:r>
                          <m:r>
                            <a:rPr lang="en-US" altLang="zh-CN" sz="16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altLang="zh-CN" sz="1600" b="0" i="1" dirty="0" smtClean="0">
                              <a:latin typeface="Cambria Math" panose="02040503050406030204" pitchFamily="18" charset="0"/>
                              <a:ea typeface="仿宋" panose="02010609060101010101" pitchFamily="49" charset="-122"/>
                            </a:rPr>
                            <m:t>2</m:t>
                          </m:r>
                        </m:num>
                        <m:den>
                          <m:r>
                            <a:rPr lang="en-US" altLang="zh-CN" sz="1600" i="1" dirty="0"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2</m:t>
                          </m:r>
                          <m:r>
                            <a:rPr lang="zh-CN" altLang="en-US" sz="1600" i="1" dirty="0"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𝜋</m:t>
                          </m:r>
                          <m:r>
                            <a:rPr lang="en-US" altLang="zh-CN" sz="1600" i="1" dirty="0"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𝑖</m:t>
                          </m:r>
                        </m:den>
                      </m:f>
                      <m:nary>
                        <m:naryPr>
                          <m:chr m:val="∮"/>
                          <m:ctrlPr>
                            <a:rPr lang="en-US" altLang="zh-CN" sz="1600" i="1">
                              <a:latin typeface="Cambria Math" panose="02040503050406030204" pitchFamily="18" charset="0"/>
                              <a:ea typeface="方正小标宋简体" panose="02000000000000000000" pitchFamily="2" charset="-122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sub>
                        <m:sup>
                          <m:r>
                            <a:rPr lang="en-US" altLang="zh-CN" sz="1600" i="1">
                              <a:latin typeface="Cambria Math" panose="02040503050406030204" pitchFamily="18" charset="0"/>
                              <a:ea typeface="方正小标宋简体" panose="02000000000000000000" pitchFamily="2" charset="-122"/>
                            </a:rPr>
                            <m:t> </m:t>
                          </m:r>
                        </m:sup>
                        <m:e>
                          <m:f>
                            <m:f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  <a:ea typeface="方正清刻本悦宋简体" panose="02000000000000000000" pitchFamily="2" charset="-122"/>
                                </a:rPr>
                              </m:ctrlPr>
                            </m:fPr>
                            <m:num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  <a:ea typeface="方正清刻本悦宋简体" panose="02000000000000000000" pitchFamily="2" charset="-122"/>
                                </a:rPr>
                                <m:t>𝑓</m:t>
                              </m:r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  <a:ea typeface="方正清刻本悦宋简体" panose="02000000000000000000" pitchFamily="2" charset="-122"/>
                                </a:rPr>
                                <m:t>(</m:t>
                              </m:r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  <a:ea typeface="方正清刻本悦宋简体" panose="02000000000000000000" pitchFamily="2" charset="-122"/>
                                </a:rPr>
                                <m:t>𝑧</m:t>
                              </m:r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  <a:ea typeface="方正清刻本悦宋简体" panose="02000000000000000000" pitchFamily="2" charset="-122"/>
                                </a:rPr>
                                <m:t>)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altLang="zh-CN" sz="1600" i="1">
                                      <a:latin typeface="Cambria Math" panose="02040503050406030204" pitchFamily="18" charset="0"/>
                                      <a:ea typeface="方正清刻本悦宋简体" panose="02000000000000000000" pitchFamily="2" charset="-122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CN" sz="1600" i="1">
                                          <a:latin typeface="Cambria Math" panose="02040503050406030204" pitchFamily="18" charset="0"/>
                                          <a:ea typeface="方正清刻本悦宋简体" panose="02000000000000000000" pitchFamily="2" charset="-122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1600" i="1">
                                          <a:latin typeface="Cambria Math" panose="02040503050406030204" pitchFamily="18" charset="0"/>
                                          <a:ea typeface="方正清刻本悦宋简体" panose="02000000000000000000" pitchFamily="2" charset="-122"/>
                                        </a:rPr>
                                        <m:t>𝑧</m:t>
                                      </m:r>
                                      <m:r>
                                        <a:rPr lang="en-US" altLang="zh-CN" sz="1600" i="1">
                                          <a:latin typeface="Cambria Math" panose="02040503050406030204" pitchFamily="18" charset="0"/>
                                          <a:ea typeface="方正清刻本悦宋简体" panose="02000000000000000000" pitchFamily="2" charset="-122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1600" i="1">
                                              <a:latin typeface="Cambria Math" panose="02040503050406030204" pitchFamily="18" charset="0"/>
                                              <a:ea typeface="方正清刻本悦宋简体" panose="02000000000000000000" pitchFamily="2" charset="-12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1600" i="1">
                                              <a:latin typeface="Cambria Math" panose="02040503050406030204" pitchFamily="18" charset="0"/>
                                              <a:ea typeface="方正清刻本悦宋简体" panose="02000000000000000000" pitchFamily="2" charset="-122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600" i="1">
                                              <a:latin typeface="Cambria Math" panose="02040503050406030204" pitchFamily="18" charset="0"/>
                                              <a:ea typeface="方正清刻本悦宋简体" panose="02000000000000000000" pitchFamily="2" charset="-122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  <a:ea typeface="方正清刻本悦宋简体" panose="02000000000000000000" pitchFamily="2" charset="-122"/>
                                    </a:rPr>
                                    <m:t>3</m:t>
                                  </m:r>
                                </m:sup>
                              </m:sSup>
                            </m:den>
                          </m:f>
                        </m:e>
                      </m:nary>
                      <m:r>
                        <m:rPr>
                          <m:sty m:val="p"/>
                        </m:rPr>
                        <a:rPr lang="en-US" altLang="zh-CN" sz="1600" i="1" dirty="0"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m:t>dz</m:t>
                      </m:r>
                      <m:r>
                        <a:rPr lang="en-US" altLang="zh-CN" sz="1600" b="0" i="0" dirty="0" smtClean="0"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m:t>,  </m:t>
                      </m:r>
                      <m:sSup>
                        <m:sSupPr>
                          <m:ctrlPr>
                            <a:rPr lang="en-US" altLang="zh-CN" sz="1600" i="1" dirty="0">
                              <a:latin typeface="Cambria Math" panose="02040503050406030204" pitchFamily="18" charset="0"/>
                              <a:ea typeface="仿宋" panose="02010609060101010101" pitchFamily="49" charset="-122"/>
                            </a:rPr>
                          </m:ctrlPr>
                        </m:sSupPr>
                        <m:e>
                          <m:r>
                            <a:rPr lang="en-US" altLang="zh-CN" sz="1600" i="1" dirty="0">
                              <a:latin typeface="Cambria Math" panose="02040503050406030204" pitchFamily="18" charset="0"/>
                              <a:ea typeface="仿宋" panose="02010609060101010101" pitchFamily="49" charset="-122"/>
                            </a:rPr>
                            <m:t>𝑓</m:t>
                          </m:r>
                        </m:e>
                        <m:sup>
                          <m:r>
                            <a:rPr lang="en-US" altLang="zh-CN" sz="1600" i="1" dirty="0">
                              <a:latin typeface="Cambria Math" panose="02040503050406030204" pitchFamily="18" charset="0"/>
                              <a:ea typeface="仿宋" panose="02010609060101010101" pitchFamily="49" charset="-122"/>
                            </a:rPr>
                            <m:t>′′</m:t>
                          </m:r>
                          <m:r>
                            <a:rPr lang="en-US" altLang="zh-CN" sz="1600" b="0" i="1" dirty="0" smtClean="0">
                              <a:latin typeface="Cambria Math" panose="02040503050406030204" pitchFamily="18" charset="0"/>
                              <a:ea typeface="仿宋" panose="02010609060101010101" pitchFamily="49" charset="-122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altLang="zh-CN" sz="1600" b="0" i="1" dirty="0" smtClean="0">
                              <a:latin typeface="Cambria Math" panose="02040503050406030204" pitchFamily="18" charset="0"/>
                              <a:ea typeface="仿宋" panose="02010609060101010101" pitchFamily="49" charset="-12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600" b="0" i="1" dirty="0" smtClean="0">
                                  <a:latin typeface="Cambria Math" panose="02040503050406030204" pitchFamily="18" charset="0"/>
                                  <a:ea typeface="仿宋" panose="02010609060101010101" pitchFamily="49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1600" b="0" i="1" dirty="0" smtClean="0">
                                  <a:latin typeface="Cambria Math" panose="02040503050406030204" pitchFamily="18" charset="0"/>
                                  <a:ea typeface="仿宋" panose="02010609060101010101" pitchFamily="49" charset="-122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CN" sz="1600" b="0" i="1" dirty="0" smtClean="0">
                                  <a:latin typeface="Cambria Math" panose="02040503050406030204" pitchFamily="18" charset="0"/>
                                  <a:ea typeface="仿宋" panose="02010609060101010101" pitchFamily="49" charset="-122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altLang="zh-CN" sz="1600" i="1" dirty="0">
                          <a:latin typeface="Cambria Math" panose="02040503050406030204" pitchFamily="18" charset="0"/>
                          <a:ea typeface="仿宋" panose="02010609060101010101" pitchFamily="49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1600" i="1" dirty="0">
                              <a:latin typeface="Cambria Math" panose="02040503050406030204" pitchFamily="18" charset="0"/>
                              <a:ea typeface="仿宋" panose="02010609060101010101" pitchFamily="49" charset="-122"/>
                            </a:rPr>
                          </m:ctrlPr>
                        </m:fPr>
                        <m:num>
                          <m:r>
                            <a:rPr lang="en-US" altLang="zh-CN" sz="1600" i="1" dirty="0">
                              <a:latin typeface="Cambria Math" panose="02040503050406030204" pitchFamily="18" charset="0"/>
                              <a:ea typeface="仿宋" panose="02010609060101010101" pitchFamily="49" charset="-122"/>
                            </a:rPr>
                            <m:t>1</m:t>
                          </m:r>
                          <m:r>
                            <a:rPr lang="en-US" altLang="zh-CN" sz="16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altLang="zh-CN" sz="1600" i="1" dirty="0">
                              <a:latin typeface="Cambria Math" panose="02040503050406030204" pitchFamily="18" charset="0"/>
                              <a:ea typeface="仿宋" panose="02010609060101010101" pitchFamily="49" charset="-122"/>
                            </a:rPr>
                            <m:t>2</m:t>
                          </m:r>
                          <m:r>
                            <a:rPr lang="en-US" altLang="zh-CN" sz="16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altLang="zh-CN" sz="16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altLang="zh-CN" sz="1600" i="1" dirty="0"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2</m:t>
                          </m:r>
                          <m:r>
                            <a:rPr lang="zh-CN" altLang="en-US" sz="1600" i="1" dirty="0"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𝜋</m:t>
                          </m:r>
                          <m:r>
                            <a:rPr lang="en-US" altLang="zh-CN" sz="1600" i="1" dirty="0"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𝑖</m:t>
                          </m:r>
                        </m:den>
                      </m:f>
                      <m:nary>
                        <m:naryPr>
                          <m:chr m:val="∮"/>
                          <m:ctrlPr>
                            <a:rPr lang="en-US" altLang="zh-CN" sz="1600" i="1">
                              <a:latin typeface="Cambria Math" panose="02040503050406030204" pitchFamily="18" charset="0"/>
                              <a:ea typeface="方正小标宋简体" panose="02000000000000000000" pitchFamily="2" charset="-122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sub>
                        <m:sup>
                          <m:r>
                            <a:rPr lang="en-US" altLang="zh-CN" sz="1600" i="1">
                              <a:latin typeface="Cambria Math" panose="02040503050406030204" pitchFamily="18" charset="0"/>
                              <a:ea typeface="方正小标宋简体" panose="02000000000000000000" pitchFamily="2" charset="-122"/>
                            </a:rPr>
                            <m:t> </m:t>
                          </m:r>
                        </m:sup>
                        <m:e>
                          <m:f>
                            <m:f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  <a:ea typeface="方正清刻本悦宋简体" panose="02000000000000000000" pitchFamily="2" charset="-122"/>
                                </a:rPr>
                              </m:ctrlPr>
                            </m:fPr>
                            <m:num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  <a:ea typeface="方正清刻本悦宋简体" panose="02000000000000000000" pitchFamily="2" charset="-122"/>
                                </a:rPr>
                                <m:t>𝑓</m:t>
                              </m:r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  <a:ea typeface="方正清刻本悦宋简体" panose="02000000000000000000" pitchFamily="2" charset="-122"/>
                                </a:rPr>
                                <m:t>(</m:t>
                              </m:r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  <a:ea typeface="方正清刻本悦宋简体" panose="02000000000000000000" pitchFamily="2" charset="-122"/>
                                </a:rPr>
                                <m:t>𝑧</m:t>
                              </m:r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  <a:ea typeface="方正清刻本悦宋简体" panose="02000000000000000000" pitchFamily="2" charset="-122"/>
                                </a:rPr>
                                <m:t>)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altLang="zh-CN" sz="1600" i="1">
                                      <a:latin typeface="Cambria Math" panose="02040503050406030204" pitchFamily="18" charset="0"/>
                                      <a:ea typeface="方正清刻本悦宋简体" panose="02000000000000000000" pitchFamily="2" charset="-122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CN" sz="1600" i="1">
                                          <a:latin typeface="Cambria Math" panose="02040503050406030204" pitchFamily="18" charset="0"/>
                                          <a:ea typeface="方正清刻本悦宋简体" panose="02000000000000000000" pitchFamily="2" charset="-122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1600" i="1">
                                          <a:latin typeface="Cambria Math" panose="02040503050406030204" pitchFamily="18" charset="0"/>
                                          <a:ea typeface="方正清刻本悦宋简体" panose="02000000000000000000" pitchFamily="2" charset="-122"/>
                                        </a:rPr>
                                        <m:t>𝑧</m:t>
                                      </m:r>
                                      <m:r>
                                        <a:rPr lang="en-US" altLang="zh-CN" sz="1600" i="1">
                                          <a:latin typeface="Cambria Math" panose="02040503050406030204" pitchFamily="18" charset="0"/>
                                          <a:ea typeface="方正清刻本悦宋简体" panose="02000000000000000000" pitchFamily="2" charset="-122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1600" i="1">
                                              <a:latin typeface="Cambria Math" panose="02040503050406030204" pitchFamily="18" charset="0"/>
                                              <a:ea typeface="方正清刻本悦宋简体" panose="02000000000000000000" pitchFamily="2" charset="-12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1600" i="1">
                                              <a:latin typeface="Cambria Math" panose="02040503050406030204" pitchFamily="18" charset="0"/>
                                              <a:ea typeface="方正清刻本悦宋简体" panose="02000000000000000000" pitchFamily="2" charset="-122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600" i="1">
                                              <a:latin typeface="Cambria Math" panose="02040503050406030204" pitchFamily="18" charset="0"/>
                                              <a:ea typeface="方正清刻本悦宋简体" panose="02000000000000000000" pitchFamily="2" charset="-122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  <a:ea typeface="方正清刻本悦宋简体" panose="02000000000000000000" pitchFamily="2" charset="-122"/>
                                    </a:rPr>
                                    <m:t>4</m:t>
                                  </m:r>
                                </m:sup>
                              </m:sSup>
                            </m:den>
                          </m:f>
                        </m:e>
                      </m:nary>
                      <m:r>
                        <m:rPr>
                          <m:sty m:val="p"/>
                        </m:rPr>
                        <a:rPr lang="en-US" altLang="zh-CN" sz="1600" i="1" dirty="0"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m:t>dz</m:t>
                      </m:r>
                    </m:oMath>
                  </m:oMathPara>
                </a14:m>
                <a:endParaRPr lang="en-US" altLang="zh-CN" sz="1600" dirty="0">
                  <a:latin typeface="仿宋" panose="02010609060101010101" pitchFamily="49" charset="-122"/>
                  <a:ea typeface="楷体" panose="02010609060101010101" pitchFamily="49" charset="-122"/>
                </a:endParaRPr>
              </a:p>
              <a:p>
                <a:pPr algn="ctr">
                  <a:spcBef>
                    <a:spcPts val="600"/>
                  </a:spcBef>
                </a:pPr>
                <a:r>
                  <a:rPr lang="en-US" altLang="zh-CN" sz="1600" dirty="0">
                    <a:latin typeface="仿宋" panose="02010609060101010101" pitchFamily="49" charset="-122"/>
                    <a:ea typeface="楷体" panose="02010609060101010101" pitchFamily="49" charset="-122"/>
                  </a:rPr>
                  <a:t>……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600" i="1" dirty="0">
                              <a:latin typeface="Cambria Math" panose="02040503050406030204" pitchFamily="18" charset="0"/>
                              <a:ea typeface="仿宋" panose="02010609060101010101" pitchFamily="49" charset="-122"/>
                            </a:rPr>
                          </m:ctrlPr>
                        </m:sSupPr>
                        <m:e>
                          <m:r>
                            <a:rPr lang="en-US" altLang="zh-CN" sz="1600" i="1" dirty="0">
                              <a:latin typeface="Cambria Math" panose="02040503050406030204" pitchFamily="18" charset="0"/>
                              <a:ea typeface="仿宋" panose="02010609060101010101" pitchFamily="49" charset="-122"/>
                            </a:rPr>
                            <m:t>𝑓</m:t>
                          </m:r>
                        </m:e>
                        <m:sup>
                          <m:r>
                            <a:rPr lang="en-US" altLang="zh-CN" sz="1600" b="0" i="1" dirty="0" smtClean="0">
                              <a:latin typeface="Cambria Math" panose="02040503050406030204" pitchFamily="18" charset="0"/>
                              <a:ea typeface="仿宋" panose="02010609060101010101" pitchFamily="49" charset="-122"/>
                            </a:rPr>
                            <m:t>(</m:t>
                          </m:r>
                          <m:r>
                            <a:rPr lang="en-US" altLang="zh-CN" sz="1600" b="0" i="1" dirty="0" smtClean="0">
                              <a:latin typeface="Cambria Math" panose="02040503050406030204" pitchFamily="18" charset="0"/>
                              <a:ea typeface="仿宋" panose="02010609060101010101" pitchFamily="49" charset="-122"/>
                            </a:rPr>
                            <m:t>𝑛</m:t>
                          </m:r>
                          <m:r>
                            <a:rPr lang="en-US" altLang="zh-CN" sz="1600" b="0" i="1" dirty="0" smtClean="0">
                              <a:latin typeface="Cambria Math" panose="02040503050406030204" pitchFamily="18" charset="0"/>
                              <a:ea typeface="仿宋" panose="02010609060101010101" pitchFamily="49" charset="-122"/>
                            </a:rPr>
                            <m:t>)</m:t>
                          </m:r>
                        </m:sup>
                      </m:sSup>
                      <m:d>
                        <m:dPr>
                          <m:ctrlPr>
                            <a:rPr lang="en-US" altLang="zh-CN" sz="1600" i="1" dirty="0">
                              <a:latin typeface="Cambria Math" panose="02040503050406030204" pitchFamily="18" charset="0"/>
                              <a:ea typeface="仿宋" panose="02010609060101010101" pitchFamily="49" charset="-12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600" i="1" dirty="0">
                                  <a:latin typeface="Cambria Math" panose="02040503050406030204" pitchFamily="18" charset="0"/>
                                  <a:ea typeface="仿宋" panose="02010609060101010101" pitchFamily="49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1600" i="1" dirty="0">
                                  <a:latin typeface="Cambria Math" panose="02040503050406030204" pitchFamily="18" charset="0"/>
                                  <a:ea typeface="仿宋" panose="02010609060101010101" pitchFamily="49" charset="-122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CN" sz="1600" i="1" dirty="0">
                                  <a:latin typeface="Cambria Math" panose="02040503050406030204" pitchFamily="18" charset="0"/>
                                  <a:ea typeface="仿宋" panose="02010609060101010101" pitchFamily="49" charset="-122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altLang="zh-CN" sz="1600" i="1" dirty="0">
                          <a:latin typeface="Cambria Math" panose="02040503050406030204" pitchFamily="18" charset="0"/>
                          <a:ea typeface="仿宋" panose="02010609060101010101" pitchFamily="49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1600" i="1" dirty="0">
                              <a:latin typeface="Cambria Math" panose="02040503050406030204" pitchFamily="18" charset="0"/>
                              <a:ea typeface="仿宋" panose="02010609060101010101" pitchFamily="49" charset="-122"/>
                            </a:rPr>
                          </m:ctrlPr>
                        </m:fPr>
                        <m:num>
                          <m:r>
                            <a:rPr lang="en-US" altLang="zh-CN" sz="1600" b="0" i="1" dirty="0" smtClean="0">
                              <a:latin typeface="Cambria Math" panose="02040503050406030204" pitchFamily="18" charset="0"/>
                              <a:ea typeface="仿宋" panose="02010609060101010101" pitchFamily="49" charset="-122"/>
                            </a:rPr>
                            <m:t>𝑛</m:t>
                          </m:r>
                          <m:r>
                            <a:rPr lang="en-US" altLang="zh-CN" sz="1600" b="0" i="1" dirty="0" smtClean="0">
                              <a:latin typeface="Cambria Math" panose="02040503050406030204" pitchFamily="18" charset="0"/>
                              <a:ea typeface="仿宋" panose="02010609060101010101" pitchFamily="49" charset="-122"/>
                            </a:rPr>
                            <m:t>!</m:t>
                          </m:r>
                        </m:num>
                        <m:den>
                          <m:r>
                            <a:rPr lang="en-US" altLang="zh-CN" sz="1600" i="1" dirty="0"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2</m:t>
                          </m:r>
                          <m:r>
                            <a:rPr lang="zh-CN" altLang="en-US" sz="1600" i="1" dirty="0"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𝜋</m:t>
                          </m:r>
                          <m:r>
                            <a:rPr lang="en-US" altLang="zh-CN" sz="1600" i="1" dirty="0"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𝑖</m:t>
                          </m:r>
                        </m:den>
                      </m:f>
                      <m:nary>
                        <m:naryPr>
                          <m:chr m:val="∮"/>
                          <m:ctrlPr>
                            <a:rPr lang="en-US" altLang="zh-CN" sz="1600" i="1">
                              <a:latin typeface="Cambria Math" panose="02040503050406030204" pitchFamily="18" charset="0"/>
                              <a:ea typeface="方正小标宋简体" panose="02000000000000000000" pitchFamily="2" charset="-122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sub>
                        <m:sup>
                          <m:r>
                            <a:rPr lang="en-US" altLang="zh-CN" sz="1600" i="1">
                              <a:latin typeface="Cambria Math" panose="02040503050406030204" pitchFamily="18" charset="0"/>
                              <a:ea typeface="方正小标宋简体" panose="02000000000000000000" pitchFamily="2" charset="-122"/>
                            </a:rPr>
                            <m:t> </m:t>
                          </m:r>
                        </m:sup>
                        <m:e>
                          <m:f>
                            <m:f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  <a:ea typeface="方正清刻本悦宋简体" panose="02000000000000000000" pitchFamily="2" charset="-122"/>
                                </a:rPr>
                              </m:ctrlPr>
                            </m:fPr>
                            <m:num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  <a:ea typeface="方正清刻本悦宋简体" panose="02000000000000000000" pitchFamily="2" charset="-122"/>
                                </a:rPr>
                                <m:t>𝑓</m:t>
                              </m:r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  <a:ea typeface="方正清刻本悦宋简体" panose="02000000000000000000" pitchFamily="2" charset="-122"/>
                                </a:rPr>
                                <m:t>(</m:t>
                              </m:r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  <a:ea typeface="方正清刻本悦宋简体" panose="02000000000000000000" pitchFamily="2" charset="-122"/>
                                </a:rPr>
                                <m:t>𝑧</m:t>
                              </m:r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  <a:ea typeface="方正清刻本悦宋简体" panose="02000000000000000000" pitchFamily="2" charset="-122"/>
                                </a:rPr>
                                <m:t>)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altLang="zh-CN" sz="1600" i="1">
                                      <a:latin typeface="Cambria Math" panose="02040503050406030204" pitchFamily="18" charset="0"/>
                                      <a:ea typeface="方正清刻本悦宋简体" panose="02000000000000000000" pitchFamily="2" charset="-122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CN" sz="1600" i="1">
                                          <a:latin typeface="Cambria Math" panose="02040503050406030204" pitchFamily="18" charset="0"/>
                                          <a:ea typeface="方正清刻本悦宋简体" panose="02000000000000000000" pitchFamily="2" charset="-122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1600" i="1">
                                          <a:latin typeface="Cambria Math" panose="02040503050406030204" pitchFamily="18" charset="0"/>
                                          <a:ea typeface="方正清刻本悦宋简体" panose="02000000000000000000" pitchFamily="2" charset="-122"/>
                                        </a:rPr>
                                        <m:t>𝑧</m:t>
                                      </m:r>
                                      <m:r>
                                        <a:rPr lang="en-US" altLang="zh-CN" sz="1600" i="1">
                                          <a:latin typeface="Cambria Math" panose="02040503050406030204" pitchFamily="18" charset="0"/>
                                          <a:ea typeface="方正清刻本悦宋简体" panose="02000000000000000000" pitchFamily="2" charset="-122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1600" i="1">
                                              <a:latin typeface="Cambria Math" panose="02040503050406030204" pitchFamily="18" charset="0"/>
                                              <a:ea typeface="方正清刻本悦宋简体" panose="02000000000000000000" pitchFamily="2" charset="-12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1600" i="1">
                                              <a:latin typeface="Cambria Math" panose="02040503050406030204" pitchFamily="18" charset="0"/>
                                              <a:ea typeface="方正清刻本悦宋简体" panose="02000000000000000000" pitchFamily="2" charset="-122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600" i="1">
                                              <a:latin typeface="Cambria Math" panose="02040503050406030204" pitchFamily="18" charset="0"/>
                                              <a:ea typeface="方正清刻本悦宋简体" panose="02000000000000000000" pitchFamily="2" charset="-122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  <a:ea typeface="方正清刻本悦宋简体" panose="02000000000000000000" pitchFamily="2" charset="-122"/>
                                    </a:rPr>
                                    <m:t>𝑛</m:t>
                                  </m:r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  <a:ea typeface="方正清刻本悦宋简体" panose="02000000000000000000" pitchFamily="2" charset="-122"/>
                                    </a:rPr>
                                    <m:t>+1</m:t>
                                  </m:r>
                                </m:sup>
                              </m:sSup>
                            </m:den>
                          </m:f>
                        </m:e>
                      </m:nary>
                      <m:r>
                        <m:rPr>
                          <m:sty m:val="p"/>
                        </m:rPr>
                        <a:rPr lang="en-US" altLang="zh-CN" sz="1600" i="1" dirty="0"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m:t>dz</m:t>
                      </m:r>
                    </m:oMath>
                  </m:oMathPara>
                </a14:m>
                <a:endParaRPr lang="en-US" altLang="zh-CN" sz="1600" dirty="0"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1FD4E764-71CF-802F-7353-730542CD67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364" y="2676078"/>
                <a:ext cx="11039271" cy="1840953"/>
              </a:xfrm>
              <a:prstGeom prst="rect">
                <a:avLst/>
              </a:prstGeom>
              <a:blipFill>
                <a:blip r:embed="rId7"/>
                <a:stretch>
                  <a:fillRect t="-2516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组合 18">
            <a:extLst>
              <a:ext uri="{FF2B5EF4-FFF2-40B4-BE49-F238E27FC236}">
                <a16:creationId xmlns:a16="http://schemas.microsoft.com/office/drawing/2014/main" id="{AC998537-DD35-143B-D8A7-7756EF345C6C}"/>
              </a:ext>
            </a:extLst>
          </p:cNvPr>
          <p:cNvGrpSpPr/>
          <p:nvPr/>
        </p:nvGrpSpPr>
        <p:grpSpPr>
          <a:xfrm>
            <a:off x="576363" y="4596547"/>
            <a:ext cx="11143732" cy="1266774"/>
            <a:chOff x="457508" y="4647138"/>
            <a:chExt cx="11143732" cy="1266774"/>
          </a:xfrm>
        </p:grpSpPr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6757C577-FC1B-786A-5492-B42465EBAA0F}"/>
                </a:ext>
              </a:extLst>
            </p:cNvPr>
            <p:cNvGrpSpPr/>
            <p:nvPr/>
          </p:nvGrpSpPr>
          <p:grpSpPr>
            <a:xfrm>
              <a:off x="457508" y="4647138"/>
              <a:ext cx="11039271" cy="1266774"/>
              <a:chOff x="457508" y="4224270"/>
              <a:chExt cx="11039271" cy="1266774"/>
            </a:xfrm>
          </p:grpSpPr>
          <p:grpSp>
            <p:nvGrpSpPr>
              <p:cNvPr id="26" name="组合 25">
                <a:extLst>
                  <a:ext uri="{FF2B5EF4-FFF2-40B4-BE49-F238E27FC236}">
                    <a16:creationId xmlns:a16="http://schemas.microsoft.com/office/drawing/2014/main" id="{DEDDF1AD-05F6-B0D2-5A06-BA52C39FBADA}"/>
                  </a:ext>
                </a:extLst>
              </p:cNvPr>
              <p:cNvGrpSpPr/>
              <p:nvPr/>
            </p:nvGrpSpPr>
            <p:grpSpPr>
              <a:xfrm>
                <a:off x="457508" y="4224270"/>
                <a:ext cx="11039271" cy="1266774"/>
                <a:chOff x="457508" y="4224270"/>
                <a:chExt cx="11039271" cy="1266774"/>
              </a:xfrm>
            </p:grpSpPr>
            <p:sp>
              <p:nvSpPr>
                <p:cNvPr id="50" name="矩形: 圆角 49">
                  <a:extLst>
                    <a:ext uri="{FF2B5EF4-FFF2-40B4-BE49-F238E27FC236}">
                      <a16:creationId xmlns:a16="http://schemas.microsoft.com/office/drawing/2014/main" id="{45D283AE-5218-0CAA-7AF4-238A915EE3D4}"/>
                    </a:ext>
                  </a:extLst>
                </p:cNvPr>
                <p:cNvSpPr/>
                <p:nvPr/>
              </p:nvSpPr>
              <p:spPr>
                <a:xfrm>
                  <a:off x="457508" y="4224270"/>
                  <a:ext cx="11039271" cy="1266774"/>
                </a:xfrm>
                <a:prstGeom prst="roundRect">
                  <a:avLst/>
                </a:prstGeom>
                <a:solidFill>
                  <a:schemeClr val="accent2">
                    <a:lumMod val="20000"/>
                    <a:lumOff val="80000"/>
                    <a:alpha val="69804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1" name="文本框 50">
                  <a:extLst>
                    <a:ext uri="{FF2B5EF4-FFF2-40B4-BE49-F238E27FC236}">
                      <a16:creationId xmlns:a16="http://schemas.microsoft.com/office/drawing/2014/main" id="{3649BD02-F59C-97CA-FF17-882177744FCE}"/>
                    </a:ext>
                  </a:extLst>
                </p:cNvPr>
                <p:cNvSpPr txBox="1"/>
                <p:nvPr/>
              </p:nvSpPr>
              <p:spPr>
                <a:xfrm>
                  <a:off x="744426" y="4542236"/>
                  <a:ext cx="1385031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latin typeface="汉仪润圆-65简" panose="00020600040101010101" pitchFamily="18" charset="-122"/>
                      <a:ea typeface="汉仪润圆-65简" panose="00020600040101010101" pitchFamily="18" charset="-122"/>
                    </a:rPr>
                    <a:t>复变函数的</a:t>
                  </a:r>
                  <a:endParaRPr lang="en-US" altLang="zh-CN" dirty="0">
                    <a:latin typeface="汉仪润圆-65简" panose="00020600040101010101" pitchFamily="18" charset="-122"/>
                    <a:ea typeface="汉仪润圆-65简" panose="00020600040101010101" pitchFamily="18" charset="-122"/>
                  </a:endParaRPr>
                </a:p>
                <a:p>
                  <a:pPr algn="ctr"/>
                  <a:r>
                    <a:rPr lang="zh-CN" altLang="en-US" dirty="0">
                      <a:latin typeface="汉仪润圆-65简" panose="00020600040101010101" pitchFamily="18" charset="-122"/>
                      <a:ea typeface="汉仪润圆-65简" panose="00020600040101010101" pitchFamily="18" charset="-122"/>
                    </a:rPr>
                    <a:t>积分计算法</a:t>
                  </a:r>
                </a:p>
              </p:txBody>
            </p:sp>
            <p:sp>
              <p:nvSpPr>
                <p:cNvPr id="52" name="文本框 51">
                  <a:extLst>
                    <a:ext uri="{FF2B5EF4-FFF2-40B4-BE49-F238E27FC236}">
                      <a16:creationId xmlns:a16="http://schemas.microsoft.com/office/drawing/2014/main" id="{D12AC9CB-AB0E-3CC3-38A1-2B7E7371AAED}"/>
                    </a:ext>
                  </a:extLst>
                </p:cNvPr>
                <p:cNvSpPr txBox="1"/>
                <p:nvPr/>
              </p:nvSpPr>
              <p:spPr>
                <a:xfrm>
                  <a:off x="2352773" y="4596047"/>
                  <a:ext cx="176645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1400" dirty="0">
                      <a:latin typeface="仿宋" panose="02010609060101010101" pitchFamily="49" charset="-122"/>
                      <a:ea typeface="仿宋" panose="02010609060101010101" pitchFamily="49" charset="-122"/>
                    </a:rPr>
                    <a:t>方法四</a:t>
                  </a:r>
                  <a:endParaRPr lang="en-US" altLang="zh-CN" sz="1400" dirty="0">
                    <a:latin typeface="仿宋" panose="02010609060101010101" pitchFamily="49" charset="-122"/>
                    <a:ea typeface="仿宋" panose="02010609060101010101" pitchFamily="49" charset="-122"/>
                  </a:endParaRPr>
                </a:p>
                <a:p>
                  <a:pPr algn="ctr"/>
                  <a:r>
                    <a:rPr lang="zh-CN" altLang="en-US" sz="1400" dirty="0">
                      <a:latin typeface="仿宋" panose="02010609060101010101" pitchFamily="49" charset="-122"/>
                      <a:ea typeface="仿宋" panose="02010609060101010101" pitchFamily="49" charset="-122"/>
                    </a:rPr>
                    <a:t>高阶导数公式</a:t>
                  </a:r>
                </a:p>
              </p:txBody>
            </p:sp>
            <p:cxnSp>
              <p:nvCxnSpPr>
                <p:cNvPr id="53" name="直接连接符 52">
                  <a:extLst>
                    <a:ext uri="{FF2B5EF4-FFF2-40B4-BE49-F238E27FC236}">
                      <a16:creationId xmlns:a16="http://schemas.microsoft.com/office/drawing/2014/main" id="{B10F05B1-4D43-8C40-575A-2CB35A78563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127579" y="4380490"/>
                  <a:ext cx="0" cy="955280"/>
                </a:xfrm>
                <a:prstGeom prst="line">
                  <a:avLst/>
                </a:prstGeom>
                <a:ln w="19050">
                  <a:solidFill>
                    <a:srgbClr val="C0000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直接连接符 53">
                  <a:extLst>
                    <a:ext uri="{FF2B5EF4-FFF2-40B4-BE49-F238E27FC236}">
                      <a16:creationId xmlns:a16="http://schemas.microsoft.com/office/drawing/2014/main" id="{55E90114-4D58-992C-DC86-35CC6D4DF68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335824" y="4504884"/>
                  <a:ext cx="0" cy="721037"/>
                </a:xfrm>
                <a:prstGeom prst="line">
                  <a:avLst/>
                </a:prstGeom>
                <a:ln w="19050">
                  <a:solidFill>
                    <a:schemeClr val="accent2">
                      <a:lumMod val="60000"/>
                      <a:lumOff val="40000"/>
                    </a:schemeClr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文本框 27">
                    <a:extLst>
                      <a:ext uri="{FF2B5EF4-FFF2-40B4-BE49-F238E27FC236}">
                        <a16:creationId xmlns:a16="http://schemas.microsoft.com/office/drawing/2014/main" id="{51A6DBEB-E787-63B2-E314-29D024080C05}"/>
                      </a:ext>
                    </a:extLst>
                  </p:cNvPr>
                  <p:cNvSpPr txBox="1"/>
                  <p:nvPr/>
                </p:nvSpPr>
                <p:spPr>
                  <a:xfrm>
                    <a:off x="4245170" y="4358156"/>
                    <a:ext cx="7195094" cy="44890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zh-CN" altLang="en-US" sz="1400" dirty="0">
                        <a:latin typeface="汉仪润圆-65简" panose="00020600040101010101" pitchFamily="18" charset="-122"/>
                        <a:ea typeface="汉仪润圆-65简" panose="00020600040101010101" pitchFamily="18" charset="-122"/>
                      </a:rPr>
                      <a:t>适用情况：</a:t>
                    </a:r>
                    <a:r>
                      <a:rPr lang="zh-CN" altLang="en-US" sz="1400" dirty="0">
                        <a:latin typeface="仿宋" panose="02010609060101010101" pitchFamily="49" charset="-122"/>
                        <a:ea typeface="仿宋" panose="02010609060101010101" pitchFamily="49" charset="-122"/>
                      </a:rPr>
                      <a:t>被积函数</a:t>
                    </a:r>
                    <a14:m>
                      <m:oMath xmlns:m="http://schemas.openxmlformats.org/officeDocument/2006/math">
                        <m:r>
                          <a:rPr lang="zh-CN" altLang="en-US" sz="1400" i="1" dirty="0" smtClean="0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形如</m:t>
                        </m:r>
                        <m:f>
                          <m:fPr>
                            <m:ctrlPr>
                              <a:rPr lang="en-US" altLang="zh-CN" sz="1400" i="1">
                                <a:latin typeface="Cambria Math" panose="02040503050406030204" pitchFamily="18" charset="0"/>
                                <a:ea typeface="方正清刻本悦宋简体" panose="02000000000000000000" pitchFamily="2" charset="-122"/>
                              </a:rPr>
                            </m:ctrlPr>
                          </m:fPr>
                          <m:num>
                            <m:r>
                              <a:rPr lang="en-US" altLang="zh-CN" sz="1400" i="1">
                                <a:latin typeface="Cambria Math" panose="02040503050406030204" pitchFamily="18" charset="0"/>
                                <a:ea typeface="方正清刻本悦宋简体" panose="02000000000000000000" pitchFamily="2" charset="-122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altLang="zh-CN" sz="1400" i="1">
                                    <a:latin typeface="Cambria Math" panose="02040503050406030204" pitchFamily="18" charset="0"/>
                                    <a:ea typeface="方正清刻本悦宋简体" panose="02000000000000000000" pitchFamily="2" charset="-122"/>
                                  </a:rPr>
                                </m:ctrlPr>
                              </m:dPr>
                              <m:e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  <a:ea typeface="方正清刻本悦宋简体" panose="02000000000000000000" pitchFamily="2" charset="-122"/>
                                  </a:rPr>
                                  <m:t>𝑧</m:t>
                                </m:r>
                              </m:e>
                            </m:d>
                          </m:num>
                          <m:den>
                            <m:sSup>
                              <m:sSupPr>
                                <m:ctrlPr>
                                  <a:rPr lang="en-US" altLang="zh-CN" sz="1400" b="0" i="1" smtClean="0">
                                    <a:latin typeface="Cambria Math" panose="02040503050406030204" pitchFamily="18" charset="0"/>
                                    <a:ea typeface="方正清刻本悦宋简体" panose="02000000000000000000" pitchFamily="2" charset="-122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  <a:ea typeface="方正清刻本悦宋简体" panose="02000000000000000000" pitchFamily="2" charset="-122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1400" i="1">
                                        <a:latin typeface="Cambria Math" panose="02040503050406030204" pitchFamily="18" charset="0"/>
                                        <a:ea typeface="方正清刻本悦宋简体" panose="02000000000000000000" pitchFamily="2" charset="-122"/>
                                      </a:rPr>
                                      <m:t>𝑧</m:t>
                                    </m:r>
                                    <m:r>
                                      <a:rPr lang="en-US" altLang="zh-CN" sz="1400" i="1">
                                        <a:latin typeface="Cambria Math" panose="02040503050406030204" pitchFamily="18" charset="0"/>
                                        <a:ea typeface="方正清刻本悦宋简体" panose="02000000000000000000" pitchFamily="2" charset="-122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altLang="zh-CN" sz="1400" i="1">
                                            <a:latin typeface="Cambria Math" panose="02040503050406030204" pitchFamily="18" charset="0"/>
                                            <a:ea typeface="方正清刻本悦宋简体" panose="02000000000000000000" pitchFamily="2" charset="-12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400" i="1">
                                            <a:latin typeface="Cambria Math" panose="02040503050406030204" pitchFamily="18" charset="0"/>
                                            <a:ea typeface="方正清刻本悦宋简体" panose="02000000000000000000" pitchFamily="2" charset="-122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en-US" altLang="zh-CN" sz="1400" i="1">
                                            <a:latin typeface="Cambria Math" panose="02040503050406030204" pitchFamily="18" charset="0"/>
                                            <a:ea typeface="方正清刻本悦宋简体" panose="02000000000000000000" pitchFamily="2" charset="-122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  <a:ea typeface="方正清刻本悦宋简体" panose="02000000000000000000" pitchFamily="2" charset="-122"/>
                                  </a:rPr>
                                  <m:t>𝑛</m:t>
                                </m:r>
                              </m:sup>
                            </m:sSup>
                          </m:den>
                        </m:f>
                      </m:oMath>
                    </a14:m>
                    <a:r>
                      <a:rPr lang="zh-CN" altLang="en-US" sz="1400" dirty="0">
                        <a:latin typeface="仿宋" panose="02010609060101010101" pitchFamily="49" charset="-122"/>
                        <a:ea typeface="仿宋" panose="02010609060101010101" pitchFamily="49" charset="-122"/>
                      </a:rPr>
                      <a:t>，</a:t>
                    </a:r>
                    <a:r>
                      <a:rPr lang="en-US" altLang="zh-CN" sz="1400" dirty="0">
                        <a:ea typeface="方正清刻本悦宋简体" panose="02000000000000000000" pitchFamily="2" charset="-122"/>
                      </a:rPr>
                      <a:t>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400" i="1">
                                <a:latin typeface="Cambria Math" panose="02040503050406030204" pitchFamily="18" charset="0"/>
                                <a:ea typeface="方正清刻本悦宋简体" panose="02000000000000000000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sz="1400" i="1">
                                <a:latin typeface="Cambria Math" panose="02040503050406030204" pitchFamily="18" charset="0"/>
                                <a:ea typeface="方正清刻本悦宋简体" panose="02000000000000000000" pitchFamily="2" charset="-122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CN" sz="1400" i="1">
                                <a:latin typeface="Cambria Math" panose="02040503050406030204" pitchFamily="18" charset="0"/>
                                <a:ea typeface="方正清刻本悦宋简体" panose="02000000000000000000" pitchFamily="2" charset="-122"/>
                              </a:rPr>
                              <m:t>0</m:t>
                            </m:r>
                          </m:sub>
                        </m:sSub>
                      </m:oMath>
                    </a14:m>
                    <a:r>
                      <a:rPr lang="zh-CN" altLang="en-US" sz="1400" dirty="0">
                        <a:latin typeface="仿宋" panose="02010609060101010101" pitchFamily="49" charset="-122"/>
                        <a:ea typeface="仿宋" panose="02010609060101010101" pitchFamily="49" charset="-122"/>
                      </a:rPr>
                      <a:t>在</a:t>
                    </a:r>
                    <a14:m>
                      <m:oMath xmlns:m="http://schemas.openxmlformats.org/officeDocument/2006/math">
                        <m:r>
                          <a:rPr lang="en-US" altLang="zh-CN" sz="1400" i="1" dirty="0" smtClean="0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𝐶</m:t>
                        </m:r>
                      </m:oMath>
                    </a14:m>
                    <a:r>
                      <a:rPr lang="zh-CN" altLang="en-US" sz="1400" dirty="0">
                        <a:latin typeface="仿宋" panose="02010609060101010101" pitchFamily="49" charset="-122"/>
                        <a:ea typeface="仿宋" panose="02010609060101010101" pitchFamily="49" charset="-122"/>
                      </a:rPr>
                      <a:t>内，且</a:t>
                    </a:r>
                    <a14:m>
                      <m:oMath xmlns:m="http://schemas.openxmlformats.org/officeDocument/2006/math">
                        <m:r>
                          <a:rPr lang="en-US" altLang="zh-CN" sz="1400" b="0" i="1" u="sng">
                            <a:latin typeface="Cambria Math" panose="02040503050406030204" pitchFamily="18" charset="0"/>
                            <a:ea typeface="方正清刻本悦宋简体" panose="02000000000000000000" pitchFamily="2" charset="-122"/>
                          </a:rPr>
                          <m:t>𝑓</m:t>
                        </m:r>
                        <m:d>
                          <m:dPr>
                            <m:ctrlPr>
                              <a:rPr lang="en-US" altLang="zh-CN" sz="1400" i="1" u="sng">
                                <a:latin typeface="Cambria Math" panose="02040503050406030204" pitchFamily="18" charset="0"/>
                                <a:ea typeface="方正清刻本悦宋简体" panose="02000000000000000000" pitchFamily="2" charset="-122"/>
                              </a:rPr>
                            </m:ctrlPr>
                          </m:dPr>
                          <m:e>
                            <m:r>
                              <a:rPr lang="en-US" altLang="zh-CN" sz="1400" b="0" i="1" u="sng">
                                <a:latin typeface="Cambria Math" panose="02040503050406030204" pitchFamily="18" charset="0"/>
                                <a:ea typeface="方正清刻本悦宋简体" panose="02000000000000000000" pitchFamily="2" charset="-122"/>
                              </a:rPr>
                              <m:t>𝑧</m:t>
                            </m:r>
                          </m:e>
                        </m:d>
                      </m:oMath>
                    </a14:m>
                    <a:r>
                      <a:rPr lang="zh-CN" altLang="en-US" sz="1400" u="sng" dirty="0">
                        <a:latin typeface="仿宋" panose="02010609060101010101" pitchFamily="49" charset="-122"/>
                        <a:ea typeface="仿宋" panose="02010609060101010101" pitchFamily="49" charset="-122"/>
                      </a:rPr>
                      <a:t>在</a:t>
                    </a:r>
                    <a14:m>
                      <m:oMath xmlns:m="http://schemas.openxmlformats.org/officeDocument/2006/math">
                        <m:r>
                          <a:rPr lang="en-US" altLang="zh-CN" sz="1400" i="1" u="sng" dirty="0" smtClean="0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𝐶</m:t>
                        </m:r>
                      </m:oMath>
                    </a14:m>
                    <a:r>
                      <a:rPr lang="zh-CN" altLang="en-US" sz="1400" u="sng" dirty="0">
                        <a:latin typeface="仿宋" panose="02010609060101010101" pitchFamily="49" charset="-122"/>
                        <a:ea typeface="仿宋" panose="02010609060101010101" pitchFamily="49" charset="-122"/>
                      </a:rPr>
                      <a:t>上及其内部处处解析</a:t>
                    </a:r>
                  </a:p>
                </p:txBody>
              </p:sp>
            </mc:Choice>
            <mc:Fallback xmlns="">
              <p:sp>
                <p:nvSpPr>
                  <p:cNvPr id="28" name="文本框 27">
                    <a:extLst>
                      <a:ext uri="{FF2B5EF4-FFF2-40B4-BE49-F238E27FC236}">
                        <a16:creationId xmlns:a16="http://schemas.microsoft.com/office/drawing/2014/main" id="{51A6DBEB-E787-63B2-E314-29D024080C0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45170" y="4358156"/>
                    <a:ext cx="7195094" cy="448905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44" name="直接连接符 43">
                <a:extLst>
                  <a:ext uri="{FF2B5EF4-FFF2-40B4-BE49-F238E27FC236}">
                    <a16:creationId xmlns:a16="http://schemas.microsoft.com/office/drawing/2014/main" id="{46A4711A-E49E-FABF-7ED1-85EA557F2C1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95263" y="4868768"/>
                <a:ext cx="7047651" cy="0"/>
              </a:xfrm>
              <a:prstGeom prst="line">
                <a:avLst/>
              </a:prstGeom>
              <a:ln w="19050">
                <a:solidFill>
                  <a:schemeClr val="bg1">
                    <a:lumMod val="75000"/>
                  </a:schemeClr>
                </a:solidFill>
                <a:prstDash val="dashDot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文本框 24">
                  <a:extLst>
                    <a:ext uri="{FF2B5EF4-FFF2-40B4-BE49-F238E27FC236}">
                      <a16:creationId xmlns:a16="http://schemas.microsoft.com/office/drawing/2014/main" id="{C26953B7-745C-CD5D-7A4F-885131E84634}"/>
                    </a:ext>
                  </a:extLst>
                </p:cNvPr>
                <p:cNvSpPr txBox="1"/>
                <p:nvPr/>
              </p:nvSpPr>
              <p:spPr>
                <a:xfrm>
                  <a:off x="4406146" y="5394005"/>
                  <a:ext cx="7195094" cy="43999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zh-CN" altLang="en-US" sz="1400" dirty="0">
                      <a:latin typeface="汉仪润圆-65简" panose="00020600040101010101" pitchFamily="18" charset="-122"/>
                      <a:ea typeface="汉仪润圆-65简" panose="00020600040101010101" pitchFamily="18" charset="-122"/>
                    </a:rPr>
                    <a:t>结果：</a:t>
                  </a:r>
                  <a14:m>
                    <m:oMath xmlns:m="http://schemas.openxmlformats.org/officeDocument/2006/math">
                      <m:nary>
                        <m:naryPr>
                          <m:chr m:val="∮"/>
                          <m:ctrlPr>
                            <a:rPr lang="en-US" altLang="zh-CN" sz="1400" i="1">
                              <a:latin typeface="Cambria Math" panose="02040503050406030204" pitchFamily="18" charset="0"/>
                              <a:ea typeface="方正小标宋简体" panose="02000000000000000000" pitchFamily="2" charset="-122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sub>
                        <m:sup>
                          <m:r>
                            <a:rPr lang="en-US" altLang="zh-CN" sz="1400" i="1">
                              <a:latin typeface="Cambria Math" panose="02040503050406030204" pitchFamily="18" charset="0"/>
                              <a:ea typeface="方正小标宋简体" panose="02000000000000000000" pitchFamily="2" charset="-122"/>
                            </a:rPr>
                            <m:t> </m:t>
                          </m:r>
                        </m:sup>
                        <m:e>
                          <m:f>
                            <m:fPr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  <a:ea typeface="方正清刻本悦宋简体" panose="02000000000000000000" pitchFamily="2" charset="-122"/>
                                </a:rPr>
                              </m:ctrlPr>
                            </m:fPr>
                            <m:num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  <a:ea typeface="方正清刻本悦宋简体" panose="02000000000000000000" pitchFamily="2" charset="-122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zh-CN" sz="1400" i="1">
                                      <a:latin typeface="Cambria Math" panose="02040503050406030204" pitchFamily="18" charset="0"/>
                                      <a:ea typeface="方正清刻本悦宋简体" panose="02000000000000000000" pitchFamily="2" charset="-122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400" i="1">
                                      <a:latin typeface="Cambria Math" panose="02040503050406030204" pitchFamily="18" charset="0"/>
                                      <a:ea typeface="方正清刻本悦宋简体" panose="02000000000000000000" pitchFamily="2" charset="-122"/>
                                    </a:rPr>
                                    <m:t>𝑧</m:t>
                                  </m:r>
                                </m:e>
                              </m:d>
                            </m:num>
                            <m:den>
                              <m:sSup>
                                <m:sSupPr>
                                  <m:ctrlPr>
                                    <a:rPr lang="en-US" altLang="zh-CN" sz="1400" b="0" i="1" smtClean="0">
                                      <a:latin typeface="Cambria Math" panose="02040503050406030204" pitchFamily="18" charset="0"/>
                                      <a:ea typeface="方正清刻本悦宋简体" panose="02000000000000000000" pitchFamily="2" charset="-122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CN" sz="1400" b="0" i="1" smtClean="0">
                                          <a:latin typeface="Cambria Math" panose="02040503050406030204" pitchFamily="18" charset="0"/>
                                          <a:ea typeface="方正清刻本悦宋简体" panose="02000000000000000000" pitchFamily="2" charset="-122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  <a:ea typeface="方正清刻本悦宋简体" panose="02000000000000000000" pitchFamily="2" charset="-122"/>
                                        </a:rPr>
                                        <m:t>𝑧</m:t>
                                      </m:r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  <a:ea typeface="方正清刻本悦宋简体" panose="02000000000000000000" pitchFamily="2" charset="-122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  <a:ea typeface="方正清刻本悦宋简体" panose="02000000000000000000" pitchFamily="2" charset="-12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  <a:ea typeface="方正清刻本悦宋简体" panose="02000000000000000000" pitchFamily="2" charset="-122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  <a:ea typeface="方正清刻本悦宋简体" panose="02000000000000000000" pitchFamily="2" charset="-122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altLang="zh-CN" sz="1400" b="0" i="1" smtClean="0">
                                      <a:latin typeface="Cambria Math" panose="02040503050406030204" pitchFamily="18" charset="0"/>
                                      <a:ea typeface="方正清刻本悦宋简体" panose="02000000000000000000" pitchFamily="2" charset="-122"/>
                                    </a:rPr>
                                    <m:t>𝑛</m:t>
                                  </m:r>
                                  <m:r>
                                    <a:rPr lang="en-US" altLang="zh-CN" sz="1400" b="0" i="1" smtClean="0">
                                      <a:latin typeface="Cambria Math" panose="02040503050406030204" pitchFamily="18" charset="0"/>
                                      <a:ea typeface="方正清刻本悦宋简体" panose="02000000000000000000" pitchFamily="2" charset="-122"/>
                                    </a:rPr>
                                    <m:t>+1</m:t>
                                  </m:r>
                                </m:sup>
                              </m:sSup>
                            </m:den>
                          </m:f>
                        </m:e>
                      </m:nary>
                      <m:r>
                        <m:rPr>
                          <m:sty m:val="p"/>
                        </m:rPr>
                        <a:rPr lang="en-US" altLang="zh-CN" sz="1400" i="1" dirty="0"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m:t>dz</m:t>
                      </m:r>
                      <m:r>
                        <a:rPr lang="en-US" altLang="zh-CN" sz="1400" i="1" dirty="0"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1400" b="0" i="1" dirty="0" smtClean="0"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</m:ctrlPr>
                        </m:fPr>
                        <m:num>
                          <m:r>
                            <a:rPr lang="en-US" altLang="zh-CN" sz="1400" i="1" dirty="0"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2</m:t>
                          </m:r>
                          <m:r>
                            <a:rPr lang="zh-CN" altLang="en-US" sz="1400" i="1" dirty="0"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𝜋</m:t>
                          </m:r>
                          <m:r>
                            <a:rPr lang="en-US" altLang="zh-CN" sz="1400" i="1" dirty="0"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𝑖</m:t>
                          </m:r>
                        </m:num>
                        <m:den>
                          <m:r>
                            <a:rPr lang="en-US" altLang="zh-CN" sz="1400" b="0" i="1" dirty="0" smtClean="0"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𝑛</m:t>
                          </m:r>
                          <m:r>
                            <a:rPr lang="en-US" altLang="zh-CN" sz="1400" b="0" i="1" dirty="0" smtClean="0"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!</m:t>
                          </m:r>
                        </m:den>
                      </m:f>
                      <m:sSup>
                        <m:sSupPr>
                          <m:ctrlPr>
                            <a:rPr lang="en-US" altLang="zh-CN" sz="1400" i="1" dirty="0">
                              <a:latin typeface="Cambria Math" panose="02040503050406030204" pitchFamily="18" charset="0"/>
                              <a:ea typeface="仿宋" panose="02010609060101010101" pitchFamily="49" charset="-122"/>
                            </a:rPr>
                          </m:ctrlPr>
                        </m:sSupPr>
                        <m:e>
                          <m:r>
                            <a:rPr lang="en-US" altLang="zh-CN" sz="1400" i="1" dirty="0">
                              <a:latin typeface="Cambria Math" panose="02040503050406030204" pitchFamily="18" charset="0"/>
                              <a:ea typeface="仿宋" panose="02010609060101010101" pitchFamily="49" charset="-122"/>
                            </a:rPr>
                            <m:t>𝑓</m:t>
                          </m:r>
                        </m:e>
                        <m:sup>
                          <m:r>
                            <a:rPr lang="en-US" altLang="zh-CN" sz="1400" i="1" dirty="0">
                              <a:latin typeface="Cambria Math" panose="02040503050406030204" pitchFamily="18" charset="0"/>
                              <a:ea typeface="仿宋" panose="02010609060101010101" pitchFamily="49" charset="-122"/>
                            </a:rPr>
                            <m:t>(</m:t>
                          </m:r>
                          <m:r>
                            <a:rPr lang="en-US" altLang="zh-CN" sz="1400" i="1" dirty="0">
                              <a:latin typeface="Cambria Math" panose="02040503050406030204" pitchFamily="18" charset="0"/>
                              <a:ea typeface="仿宋" panose="02010609060101010101" pitchFamily="49" charset="-122"/>
                            </a:rPr>
                            <m:t>𝑛</m:t>
                          </m:r>
                          <m:r>
                            <a:rPr lang="en-US" altLang="zh-CN" sz="1400" i="1" dirty="0">
                              <a:latin typeface="Cambria Math" panose="02040503050406030204" pitchFamily="18" charset="0"/>
                              <a:ea typeface="仿宋" panose="02010609060101010101" pitchFamily="49" charset="-122"/>
                            </a:rPr>
                            <m:t>)</m:t>
                          </m:r>
                        </m:sup>
                      </m:sSup>
                      <m:d>
                        <m:dPr>
                          <m:ctrlPr>
                            <a:rPr lang="en-US" altLang="zh-CN" sz="1400" i="1" dirty="0">
                              <a:latin typeface="Cambria Math" panose="02040503050406030204" pitchFamily="18" charset="0"/>
                              <a:ea typeface="仿宋" panose="02010609060101010101" pitchFamily="49" charset="-12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400" i="1" dirty="0">
                                  <a:latin typeface="Cambria Math" panose="02040503050406030204" pitchFamily="18" charset="0"/>
                                  <a:ea typeface="仿宋" panose="02010609060101010101" pitchFamily="49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1400" i="1" dirty="0">
                                  <a:latin typeface="Cambria Math" panose="02040503050406030204" pitchFamily="18" charset="0"/>
                                  <a:ea typeface="仿宋" panose="02010609060101010101" pitchFamily="49" charset="-122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CN" sz="1400" i="1" dirty="0">
                                  <a:latin typeface="Cambria Math" panose="02040503050406030204" pitchFamily="18" charset="0"/>
                                  <a:ea typeface="仿宋" panose="02010609060101010101" pitchFamily="49" charset="-122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a14:m>
                  <a:endParaRPr lang="zh-CN" altLang="en-US" sz="1400" dirty="0">
                    <a:latin typeface="仿宋" panose="02010609060101010101" pitchFamily="49" charset="-122"/>
                    <a:ea typeface="仿宋" panose="02010609060101010101" pitchFamily="49" charset="-122"/>
                  </a:endParaRPr>
                </a:p>
              </p:txBody>
            </p:sp>
          </mc:Choice>
          <mc:Fallback xmlns="">
            <p:sp>
              <p:nvSpPr>
                <p:cNvPr id="25" name="文本框 24">
                  <a:extLst>
                    <a:ext uri="{FF2B5EF4-FFF2-40B4-BE49-F238E27FC236}">
                      <a16:creationId xmlns:a16="http://schemas.microsoft.com/office/drawing/2014/main" id="{C26953B7-745C-CD5D-7A4F-885131E8463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06146" y="5394005"/>
                  <a:ext cx="7195094" cy="439992"/>
                </a:xfrm>
                <a:prstGeom prst="rect">
                  <a:avLst/>
                </a:prstGeom>
                <a:blipFill>
                  <a:blip r:embed="rId9"/>
                  <a:stretch>
                    <a:fillRect t="-77778" b="-125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文本框 54">
                <a:extLst>
                  <a:ext uri="{FF2B5EF4-FFF2-40B4-BE49-F238E27FC236}">
                    <a16:creationId xmlns:a16="http://schemas.microsoft.com/office/drawing/2014/main" id="{2FE1CC39-E91A-CC11-E5F8-F842CC1E5826}"/>
                  </a:ext>
                </a:extLst>
              </p:cNvPr>
              <p:cNvSpPr txBox="1"/>
              <p:nvPr/>
            </p:nvSpPr>
            <p:spPr>
              <a:xfrm>
                <a:off x="576364" y="5885774"/>
                <a:ext cx="11024876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1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* </a:t>
                </a:r>
                <a:r>
                  <a:rPr lang="zh-CN" altLang="en-US" sz="1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注意分母的次数为</a:t>
                </a:r>
                <a14:m>
                  <m:oMath xmlns:m="http://schemas.openxmlformats.org/officeDocument/2006/math">
                    <m:r>
                      <a:rPr lang="en-US" altLang="zh-CN" sz="1400" i="1" dirty="0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𝑛</m:t>
                    </m:r>
                    <m:r>
                      <a:rPr lang="en-US" altLang="zh-CN" sz="1400" i="1" dirty="0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+1</m:t>
                    </m:r>
                  </m:oMath>
                </a14:m>
                <a:r>
                  <a:rPr lang="zh-CN" altLang="en-US" sz="1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，阶乘和高阶导数上都是</a:t>
                </a:r>
                <a14:m>
                  <m:oMath xmlns:m="http://schemas.openxmlformats.org/officeDocument/2006/math">
                    <m:r>
                      <a:rPr lang="en-US" altLang="zh-CN" sz="1400" i="1" dirty="0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𝑛</m:t>
                    </m:r>
                  </m:oMath>
                </a14:m>
                <a:r>
                  <a:rPr lang="zh-CN" altLang="en-US" sz="1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。其使用方法与配凑技巧与柯西积分公式类似，柯西积分公式是它</a:t>
                </a:r>
                <a14:m>
                  <m:oMath xmlns:m="http://schemas.openxmlformats.org/officeDocument/2006/math">
                    <m:r>
                      <a:rPr lang="en-US" altLang="zh-CN" sz="1400" i="1" dirty="0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𝑛</m:t>
                    </m:r>
                    <m:r>
                      <a:rPr lang="en-US" altLang="zh-CN" sz="1400" i="1" dirty="0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=1</m:t>
                    </m:r>
                  </m:oMath>
                </a14:m>
                <a:r>
                  <a:rPr lang="zh-CN" altLang="en-US" sz="1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时的特殊情况。</a:t>
                </a:r>
                <a:endParaRPr lang="zh-CN" altLang="en-US" sz="1400" dirty="0"/>
              </a:p>
            </p:txBody>
          </p:sp>
        </mc:Choice>
        <mc:Fallback xmlns="">
          <p:sp>
            <p:nvSpPr>
              <p:cNvPr id="55" name="文本框 54">
                <a:extLst>
                  <a:ext uri="{FF2B5EF4-FFF2-40B4-BE49-F238E27FC236}">
                    <a16:creationId xmlns:a16="http://schemas.microsoft.com/office/drawing/2014/main" id="{2FE1CC39-E91A-CC11-E5F8-F842CC1E58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364" y="5885774"/>
                <a:ext cx="11024876" cy="307777"/>
              </a:xfrm>
              <a:prstGeom prst="rect">
                <a:avLst/>
              </a:prstGeom>
              <a:blipFill>
                <a:blip r:embed="rId10"/>
                <a:stretch>
                  <a:fillRect l="-166" t="-8000" r="-1770" b="-16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9315155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1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  <p:bldP spid="13" grpId="0" uiExpand="1" build="p"/>
      <p:bldP spid="5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143FF26B-CC77-0DBB-021F-F6F65A8FA87C}"/>
              </a:ext>
            </a:extLst>
          </p:cNvPr>
          <p:cNvCxnSpPr/>
          <p:nvPr/>
        </p:nvCxnSpPr>
        <p:spPr>
          <a:xfrm>
            <a:off x="576364" y="1136063"/>
            <a:ext cx="11039272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6" name="组合 5">
            <a:extLst>
              <a:ext uri="{FF2B5EF4-FFF2-40B4-BE49-F238E27FC236}">
                <a16:creationId xmlns:a16="http://schemas.microsoft.com/office/drawing/2014/main" id="{70ED8ACC-FF7E-B671-2795-77319436D72C}"/>
              </a:ext>
            </a:extLst>
          </p:cNvPr>
          <p:cNvGrpSpPr/>
          <p:nvPr/>
        </p:nvGrpSpPr>
        <p:grpSpPr>
          <a:xfrm>
            <a:off x="478701" y="1414847"/>
            <a:ext cx="11234597" cy="1477641"/>
            <a:chOff x="449943" y="1784962"/>
            <a:chExt cx="11234597" cy="1477641"/>
          </a:xfrm>
        </p:grpSpPr>
        <p:sp>
          <p:nvSpPr>
            <p:cNvPr id="12" name="矩形: 圆角 11">
              <a:extLst>
                <a:ext uri="{FF2B5EF4-FFF2-40B4-BE49-F238E27FC236}">
                  <a16:creationId xmlns:a16="http://schemas.microsoft.com/office/drawing/2014/main" id="{7B9C7BAF-5A85-8DA5-8884-60E0A67DD5F2}"/>
                </a:ext>
              </a:extLst>
            </p:cNvPr>
            <p:cNvSpPr/>
            <p:nvPr/>
          </p:nvSpPr>
          <p:spPr>
            <a:xfrm>
              <a:off x="449943" y="1784962"/>
              <a:ext cx="11234597" cy="1477641"/>
            </a:xfrm>
            <a:prstGeom prst="roundRect">
              <a:avLst>
                <a:gd name="adj" fmla="val 13064"/>
              </a:avLst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C6F946F0-1912-9BA1-68F4-E01627E428E4}"/>
                </a:ext>
              </a:extLst>
            </p:cNvPr>
            <p:cNvCxnSpPr>
              <a:cxnSpLocks/>
            </p:cNvCxnSpPr>
            <p:nvPr/>
          </p:nvCxnSpPr>
          <p:spPr>
            <a:xfrm>
              <a:off x="576363" y="2450037"/>
              <a:ext cx="10953845" cy="0"/>
            </a:xfrm>
            <a:prstGeom prst="line">
              <a:avLst/>
            </a:prstGeom>
            <a:ln w="19050" cmpd="sng">
              <a:solidFill>
                <a:schemeClr val="bg1">
                  <a:lumMod val="50000"/>
                </a:schemeClr>
              </a:solidFill>
              <a:prstDash val="lgDash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2B61722E-099B-5565-3454-D00B5A2B1E44}"/>
                  </a:ext>
                </a:extLst>
              </p:cNvPr>
              <p:cNvSpPr txBox="1"/>
              <p:nvPr/>
            </p:nvSpPr>
            <p:spPr>
              <a:xfrm>
                <a:off x="576363" y="1358783"/>
                <a:ext cx="8382225" cy="6467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例</a:t>
                </a:r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5.1</a:t>
                </a:r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：计算</a:t>
                </a:r>
                <a14:m>
                  <m:oMath xmlns:m="http://schemas.openxmlformats.org/officeDocument/2006/math">
                    <m:nary>
                      <m:naryPr>
                        <m:chr m:val="∮"/>
                        <m:ctrlPr>
                          <a:rPr lang="zh-CN" altLang="en-US" sz="1600" i="1">
                            <a:latin typeface="Cambria Math" panose="02040503050406030204" pitchFamily="18" charset="0"/>
                            <a:ea typeface="方正黑体_GBK" panose="03000509000000000000" pitchFamily="65" charset="-122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1600" i="1">
                            <a:latin typeface="Cambria Math" panose="02040503050406030204" pitchFamily="18" charset="0"/>
                            <a:ea typeface="方正黑体_GBK" panose="03000509000000000000" pitchFamily="65" charset="-122"/>
                          </a:rPr>
                          <m:t>𝐶</m:t>
                        </m:r>
                      </m:sub>
                      <m:sup>
                        <m:r>
                          <a:rPr lang="en-US" altLang="zh-CN" sz="1600" i="1">
                            <a:latin typeface="Cambria Math" panose="02040503050406030204" pitchFamily="18" charset="0"/>
                            <a:ea typeface="方正黑体_GBK" panose="03000509000000000000" pitchFamily="65" charset="-122"/>
                          </a:rPr>
                          <m:t> </m:t>
                        </m:r>
                      </m:sup>
                      <m:e>
                        <m:f>
                          <m:f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方正黑体_GBK" panose="03000509000000000000" pitchFamily="65" charset="-122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altLang="zh-CN" sz="1600" i="1">
                                    <a:latin typeface="Cambria Math" panose="02040503050406030204" pitchFamily="18" charset="0"/>
                                    <a:ea typeface="方正黑体_GBK" panose="03000509000000000000" pitchFamily="65" charset="-122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ea typeface="方正黑体_GBK" panose="03000509000000000000" pitchFamily="65" charset="-122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ea typeface="方正黑体_GBK" panose="03000509000000000000" pitchFamily="65" charset="-122"/>
                                  </a:rPr>
                                  <m:t>𝑧</m:t>
                                </m:r>
                              </m:sup>
                            </m:sSup>
                          </m:num>
                          <m:den>
                            <m:sSup>
                              <m:sSupPr>
                                <m:ctrlPr>
                                  <a:rPr lang="en-US" altLang="zh-CN" sz="1600" b="0" i="1" smtClean="0">
                                    <a:latin typeface="Cambria Math" panose="02040503050406030204" pitchFamily="18" charset="0"/>
                                    <a:ea typeface="方正黑体_GBK" panose="03000509000000000000" pitchFamily="65" charset="-122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  <a:ea typeface="方正黑体_GBK" panose="03000509000000000000" pitchFamily="65" charset="-122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  <a:ea typeface="方正黑体_GBK" panose="03000509000000000000" pitchFamily="65" charset="-122"/>
                                      </a:rPr>
                                      <m:t>𝑧</m:t>
                                    </m:r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  <a:ea typeface="方正黑体_GBK" panose="03000509000000000000" pitchFamily="65" charset="-122"/>
                                      </a:rPr>
                                      <m:t>−1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  <a:ea typeface="方正黑体_GBK" panose="03000509000000000000" pitchFamily="65" charset="-122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nary>
                    <m:r>
                      <m:rPr>
                        <m:sty m:val="p"/>
                      </m:rPr>
                      <a:rPr lang="en-US" altLang="zh-CN" sz="1600" i="1">
                        <a:latin typeface="Cambria Math" panose="02040503050406030204" pitchFamily="18" charset="0"/>
                        <a:ea typeface="方正黑体_GBK" panose="03000509000000000000" pitchFamily="65" charset="-122"/>
                      </a:rPr>
                      <m:t>dz</m:t>
                    </m:r>
                  </m:oMath>
                </a14:m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Wingdings" panose="05000000000000000000" pitchFamily="2" charset="2"/>
                  </a:rPr>
                  <a:t>，其中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pitchFamily="18" charset="0"/>
                        <a:ea typeface="方正黑体_GBK" panose="03000509000000000000" pitchFamily="65" charset="-122"/>
                        <a:sym typeface="Wingdings" panose="05000000000000000000" pitchFamily="2" charset="2"/>
                      </a:rPr>
                      <m:t>𝐶</m:t>
                    </m:r>
                    <m:r>
                      <a:rPr lang="en-US" altLang="zh-CN" sz="1600">
                        <a:latin typeface="Cambria Math" panose="02040503050406030204" pitchFamily="18" charset="0"/>
                        <a:ea typeface="方正黑体_GBK" panose="03000509000000000000" pitchFamily="65" charset="-122"/>
                        <a:sym typeface="Wingdings" panose="05000000000000000000" pitchFamily="2" charset="2"/>
                      </a:rPr>
                      <m:t>:</m:t>
                    </m:r>
                    <m:d>
                      <m:dPr>
                        <m:begChr m:val="|"/>
                        <m:endChr m:val="|"/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方正黑体_GBK" panose="03000509000000000000" pitchFamily="65" charset="-122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sz="1600">
                            <a:latin typeface="Cambria Math" panose="02040503050406030204" pitchFamily="18" charset="0"/>
                            <a:ea typeface="方正黑体_GBK" panose="03000509000000000000" pitchFamily="65" charset="-122"/>
                            <a:sym typeface="Wingdings" panose="05000000000000000000" pitchFamily="2" charset="2"/>
                          </a:rPr>
                          <m:t>z</m:t>
                        </m:r>
                      </m:e>
                    </m:d>
                    <m:r>
                      <a:rPr lang="en-US" altLang="zh-CN" sz="1600">
                        <a:latin typeface="Cambria Math" panose="02040503050406030204" pitchFamily="18" charset="0"/>
                        <a:ea typeface="方正黑体_GBK" panose="03000509000000000000" pitchFamily="65" charset="-122"/>
                        <a:sym typeface="Wingdings" panose="05000000000000000000" pitchFamily="2" charset="2"/>
                      </a:rPr>
                      <m:t>=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方正黑体_GBK" panose="03000509000000000000" pitchFamily="65" charset="-122"/>
                        <a:sym typeface="Wingdings" panose="05000000000000000000" pitchFamily="2" charset="2"/>
                      </a:rPr>
                      <m:t>5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方正黑体_GBK" panose="03000509000000000000" pitchFamily="65" charset="-122"/>
                        <a:sym typeface="Wingdings" panose="05000000000000000000" pitchFamily="2" charset="2"/>
                      </a:rPr>
                      <m:t> </m:t>
                    </m:r>
                  </m:oMath>
                </a14:m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Wingdings" panose="05000000000000000000" pitchFamily="2" charset="2"/>
                  </a:rPr>
                  <a:t>。</a:t>
                </a:r>
                <a:endParaRPr lang="en-US" altLang="zh-CN" sz="1600" b="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2B61722E-099B-5565-3454-D00B5A2B1E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363" y="1358783"/>
                <a:ext cx="8382225" cy="646716"/>
              </a:xfrm>
              <a:prstGeom prst="rect">
                <a:avLst/>
              </a:prstGeom>
              <a:blipFill>
                <a:blip r:embed="rId3"/>
                <a:stretch>
                  <a:fillRect l="-436" t="-39623" b="-990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FC38D516-CF7F-675C-0673-2CE70752F529}"/>
                  </a:ext>
                </a:extLst>
              </p:cNvPr>
              <p:cNvSpPr txBox="1"/>
              <p:nvPr/>
            </p:nvSpPr>
            <p:spPr>
              <a:xfrm>
                <a:off x="576363" y="2089005"/>
                <a:ext cx="10828199" cy="6502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5000"/>
                  </a:lnSpc>
                </a:pPr>
                <a:r>
                  <a:rPr lang="zh-CN" altLang="en-US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解：</a:t>
                </a:r>
                <a:r>
                  <a:rPr lang="en-US" altLang="zh-CN" dirty="0"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方正黑体_GBK" panose="03000509000000000000" pitchFamily="65" charset="-122"/>
                      </a:rPr>
                      <m:t>𝑓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方正黑体_GBK" panose="03000509000000000000" pitchFamily="65" charset="-122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方正黑体_GBK" panose="03000509000000000000" pitchFamily="65" charset="-122"/>
                          </a:rPr>
                          <m:t>𝑧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  <a:ea typeface="方正黑体_GBK" panose="03000509000000000000" pitchFamily="65" charset="-122"/>
                      </a:rPr>
                      <m:t>=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  <a:ea typeface="方正黑体_GBK" panose="03000509000000000000" pitchFamily="65" charset="-122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方正黑体_GBK" panose="03000509000000000000" pitchFamily="65" charset="-122"/>
                          </a:rPr>
                          <m:t>𝑒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  <a:ea typeface="方正黑体_GBK" panose="03000509000000000000" pitchFamily="65" charset="-122"/>
                          </a:rPr>
                          <m:t>𝑧</m:t>
                        </m:r>
                      </m:sup>
                    </m:sSup>
                  </m:oMath>
                </a14:m>
                <a:r>
                  <a:rPr lang="zh-CN" altLang="en-US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在复平面上处处解析，由高阶导数公式，</a:t>
                </a:r>
                <a:r>
                  <a:rPr lang="zh-CN" altLang="en-US" dirty="0"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∮"/>
                        <m:ctrlPr>
                          <a:rPr lang="zh-CN" altLang="en-US" i="1">
                            <a:latin typeface="Cambria Math" panose="02040503050406030204" pitchFamily="18" charset="0"/>
                            <a:ea typeface="方正黑体_GBK" panose="03000509000000000000" pitchFamily="65" charset="-122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i="1">
                            <a:latin typeface="Cambria Math" panose="02040503050406030204" pitchFamily="18" charset="0"/>
                            <a:ea typeface="方正黑体_GBK" panose="03000509000000000000" pitchFamily="65" charset="-122"/>
                          </a:rPr>
                          <m:t>𝐶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  <a:ea typeface="方正黑体_GBK" panose="03000509000000000000" pitchFamily="65" charset="-122"/>
                          </a:rPr>
                          <m:t> </m:t>
                        </m:r>
                      </m:sup>
                      <m:e>
                        <m:f>
                          <m:f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方正黑体_GBK" panose="03000509000000000000" pitchFamily="65" charset="-122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  <a:ea typeface="方正黑体_GBK" panose="03000509000000000000" pitchFamily="65" charset="-122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方正黑体_GBK" panose="03000509000000000000" pitchFamily="65" charset="-122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方正黑体_GBK" panose="03000509000000000000" pitchFamily="65" charset="-122"/>
                                  </a:rPr>
                                  <m:t>𝑧</m:t>
                                </m:r>
                              </m:sup>
                            </m:sSup>
                          </m:num>
                          <m:den>
                            <m:sSup>
                              <m:sSup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  <a:ea typeface="方正黑体_GBK" panose="03000509000000000000" pitchFamily="65" charset="-122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  <a:ea typeface="方正黑体_GBK" panose="03000509000000000000" pitchFamily="65" charset="-122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  <a:ea typeface="方正黑体_GBK" panose="03000509000000000000" pitchFamily="65" charset="-122"/>
                                      </a:rPr>
                                      <m:t>𝑧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  <a:ea typeface="方正黑体_GBK" panose="03000509000000000000" pitchFamily="65" charset="-122"/>
                                      </a:rPr>
                                      <m:t>−1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方正黑体_GBK" panose="03000509000000000000" pitchFamily="65" charset="-122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nary>
                    <m:r>
                      <m:rPr>
                        <m:sty m:val="p"/>
                      </m:rPr>
                      <a:rPr lang="en-US" altLang="zh-CN" i="1">
                        <a:latin typeface="Cambria Math" panose="02040503050406030204" pitchFamily="18" charset="0"/>
                        <a:ea typeface="方正黑体_GBK" panose="03000509000000000000" pitchFamily="65" charset="-122"/>
                      </a:rPr>
                      <m:t>dz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方正黑体_GBK" panose="03000509000000000000" pitchFamily="65" charset="-122"/>
                      </a:rPr>
                      <m:t>=</m:t>
                    </m:r>
                    <m:f>
                      <m:fPr>
                        <m:ctrlPr>
                          <a:rPr lang="en-US" altLang="zh-CN" i="1" dirty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fPr>
                      <m:num>
                        <m:r>
                          <a:rPr lang="en-US" altLang="zh-CN" i="1" dirty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2</m:t>
                        </m:r>
                        <m:r>
                          <a:rPr lang="zh-CN" altLang="en-US" i="1" dirty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𝜋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𝑖</m:t>
                        </m:r>
                      </m:num>
                      <m:den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1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!</m:t>
                        </m:r>
                      </m:den>
                    </m:f>
                    <m:sSup>
                      <m:sSup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</m:ctrlPr>
                      </m:sSup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𝑓</m:t>
                        </m:r>
                      </m:e>
                      <m:sup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</m:ctrlPr>
                      </m:d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1</m:t>
                        </m:r>
                      </m:e>
                    </m:d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=2</m:t>
                    </m:r>
                    <m:r>
                      <a:rPr lang="zh-CN" altLang="en-US" b="0" i="1" dirty="0" smtClean="0"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𝜋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𝑒𝑖</m:t>
                    </m:r>
                  </m:oMath>
                </a14:m>
                <a:r>
                  <a:rPr lang="en-US" altLang="zh-CN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.</a:t>
                </a:r>
              </a:p>
            </p:txBody>
          </p:sp>
        </mc:Choice>
        <mc:Fallback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FC38D516-CF7F-675C-0673-2CE70752F5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363" y="2089005"/>
                <a:ext cx="10828199" cy="650243"/>
              </a:xfrm>
              <a:prstGeom prst="rect">
                <a:avLst/>
              </a:prstGeom>
              <a:blipFill>
                <a:blip r:embed="rId4"/>
                <a:stretch>
                  <a:fillRect l="-507" t="-55660" b="-1160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1" name="组合 40">
            <a:extLst>
              <a:ext uri="{FF2B5EF4-FFF2-40B4-BE49-F238E27FC236}">
                <a16:creationId xmlns:a16="http://schemas.microsoft.com/office/drawing/2014/main" id="{284AE527-E190-448A-2C67-BCDE8A3DAF0F}"/>
              </a:ext>
            </a:extLst>
          </p:cNvPr>
          <p:cNvGrpSpPr/>
          <p:nvPr/>
        </p:nvGrpSpPr>
        <p:grpSpPr>
          <a:xfrm>
            <a:off x="478701" y="3016457"/>
            <a:ext cx="11234597" cy="1477642"/>
            <a:chOff x="449943" y="1784963"/>
            <a:chExt cx="11234597" cy="1477642"/>
          </a:xfrm>
        </p:grpSpPr>
        <p:sp>
          <p:nvSpPr>
            <p:cNvPr id="42" name="矩形: 圆角 41">
              <a:extLst>
                <a:ext uri="{FF2B5EF4-FFF2-40B4-BE49-F238E27FC236}">
                  <a16:creationId xmlns:a16="http://schemas.microsoft.com/office/drawing/2014/main" id="{523AEB23-48BD-4C09-5123-54CC072B6183}"/>
                </a:ext>
              </a:extLst>
            </p:cNvPr>
            <p:cNvSpPr/>
            <p:nvPr/>
          </p:nvSpPr>
          <p:spPr>
            <a:xfrm>
              <a:off x="449943" y="1784963"/>
              <a:ext cx="11234597" cy="1477642"/>
            </a:xfrm>
            <a:prstGeom prst="roundRect">
              <a:avLst>
                <a:gd name="adj" fmla="val 13064"/>
              </a:avLst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3" name="直接连接符 42">
              <a:extLst>
                <a:ext uri="{FF2B5EF4-FFF2-40B4-BE49-F238E27FC236}">
                  <a16:creationId xmlns:a16="http://schemas.microsoft.com/office/drawing/2014/main" id="{C31192E3-FC6E-EFA8-B88C-34A878B6DE0D}"/>
                </a:ext>
              </a:extLst>
            </p:cNvPr>
            <p:cNvCxnSpPr>
              <a:cxnSpLocks/>
            </p:cNvCxnSpPr>
            <p:nvPr/>
          </p:nvCxnSpPr>
          <p:spPr>
            <a:xfrm>
              <a:off x="576363" y="2437269"/>
              <a:ext cx="10953845" cy="0"/>
            </a:xfrm>
            <a:prstGeom prst="line">
              <a:avLst/>
            </a:prstGeom>
            <a:ln w="19050" cmpd="sng">
              <a:solidFill>
                <a:schemeClr val="bg1">
                  <a:lumMod val="50000"/>
                </a:schemeClr>
              </a:solidFill>
              <a:prstDash val="lgDash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44" name="文本框 43">
                <a:extLst>
                  <a:ext uri="{FF2B5EF4-FFF2-40B4-BE49-F238E27FC236}">
                    <a16:creationId xmlns:a16="http://schemas.microsoft.com/office/drawing/2014/main" id="{07F29541-54D2-AF47-2502-579C86BA8EB8}"/>
                  </a:ext>
                </a:extLst>
              </p:cNvPr>
              <p:cNvSpPr txBox="1"/>
              <p:nvPr/>
            </p:nvSpPr>
            <p:spPr>
              <a:xfrm>
                <a:off x="576363" y="3034554"/>
                <a:ext cx="8382225" cy="543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例</a:t>
                </a:r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5.2</a:t>
                </a:r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：计算</a:t>
                </a:r>
                <a14:m>
                  <m:oMath xmlns:m="http://schemas.openxmlformats.org/officeDocument/2006/math">
                    <m:nary>
                      <m:naryPr>
                        <m:chr m:val="∮"/>
                        <m:ctrlPr>
                          <a:rPr lang="zh-CN" altLang="en-US" sz="1600" i="1">
                            <a:latin typeface="Cambria Math" panose="02040503050406030204" pitchFamily="18" charset="0"/>
                            <a:ea typeface="方正黑体_GBK" panose="03000509000000000000" pitchFamily="65" charset="-122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1600" i="1">
                            <a:latin typeface="Cambria Math" panose="02040503050406030204" pitchFamily="18" charset="0"/>
                            <a:ea typeface="方正黑体_GBK" panose="03000509000000000000" pitchFamily="65" charset="-122"/>
                          </a:rPr>
                          <m:t>𝐶</m:t>
                        </m:r>
                      </m:sub>
                      <m:sup>
                        <m:r>
                          <a:rPr lang="en-US" altLang="zh-CN" sz="1600" i="1">
                            <a:latin typeface="Cambria Math" panose="02040503050406030204" pitchFamily="18" charset="0"/>
                            <a:ea typeface="方正黑体_GBK" panose="03000509000000000000" pitchFamily="65" charset="-122"/>
                          </a:rPr>
                          <m:t> </m:t>
                        </m:r>
                      </m:sup>
                      <m:e>
                        <m:f>
                          <m:f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方正黑体_GBK" panose="03000509000000000000" pitchFamily="65" charset="-122"/>
                              </a:rPr>
                            </m:ctrlPr>
                          </m:fPr>
                          <m:num>
                            <m:func>
                              <m:funcPr>
                                <m:ctrlPr>
                                  <a:rPr lang="en-US" altLang="zh-CN" sz="1600" b="0" i="1" smtClean="0">
                                    <a:latin typeface="Cambria Math" panose="02040503050406030204" pitchFamily="18" charset="0"/>
                                    <a:ea typeface="方正黑体_GBK" panose="03000509000000000000" pitchFamily="65" charset="-122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zh-CN" sz="1600" b="0" i="0" smtClean="0">
                                    <a:latin typeface="Cambria Math" panose="02040503050406030204" pitchFamily="18" charset="0"/>
                                    <a:ea typeface="方正黑体_GBK" panose="03000509000000000000" pitchFamily="65" charset="-122"/>
                                  </a:rPr>
                                  <m:t>cos</m:t>
                                </m:r>
                              </m:fName>
                              <m:e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  <a:ea typeface="方正黑体_GBK" panose="03000509000000000000" pitchFamily="65" charset="-122"/>
                                  </a:rPr>
                                  <m:t>𝑧</m:t>
                                </m:r>
                              </m:e>
                            </m:func>
                          </m:num>
                          <m:den>
                            <m:sSup>
                              <m:sSupPr>
                                <m:ctrlPr>
                                  <a:rPr lang="en-US" altLang="zh-CN" sz="1600" b="0" i="1" smtClean="0">
                                    <a:latin typeface="Cambria Math" panose="02040503050406030204" pitchFamily="18" charset="0"/>
                                    <a:ea typeface="方正黑体_GBK" panose="03000509000000000000" pitchFamily="65" charset="-122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  <a:ea typeface="方正黑体_GBK" panose="03000509000000000000" pitchFamily="65" charset="-122"/>
                                  </a:rPr>
                                  <m:t>𝑧</m:t>
                                </m:r>
                              </m:e>
                              <m:sup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  <a:ea typeface="方正黑体_GBK" panose="03000509000000000000" pitchFamily="65" charset="-122"/>
                                  </a:rPr>
                                  <m:t>2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  <a:ea typeface="方正黑体_GBK" panose="03000509000000000000" pitchFamily="65" charset="-122"/>
                                  </a:rPr>
                                  <m:t>𝑛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  <a:ea typeface="方正黑体_GBK" panose="03000509000000000000" pitchFamily="65" charset="-122"/>
                                  </a:rPr>
                                  <m:t>+1</m:t>
                                </m:r>
                              </m:sup>
                            </m:sSup>
                          </m:den>
                        </m:f>
                      </m:e>
                    </m:nary>
                    <m:r>
                      <m:rPr>
                        <m:sty m:val="p"/>
                      </m:rPr>
                      <a:rPr lang="en-US" altLang="zh-CN" sz="1600" i="1">
                        <a:latin typeface="Cambria Math" panose="02040503050406030204" pitchFamily="18" charset="0"/>
                        <a:ea typeface="方正黑体_GBK" panose="03000509000000000000" pitchFamily="65" charset="-122"/>
                      </a:rPr>
                      <m:t>dz</m:t>
                    </m:r>
                  </m:oMath>
                </a14:m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Wingdings" panose="05000000000000000000" pitchFamily="2" charset="2"/>
                  </a:rPr>
                  <a:t>，其中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pitchFamily="18" charset="0"/>
                        <a:ea typeface="方正黑体_GBK" panose="03000509000000000000" pitchFamily="65" charset="-122"/>
                        <a:sym typeface="Wingdings" panose="05000000000000000000" pitchFamily="2" charset="2"/>
                      </a:rPr>
                      <m:t>𝐶</m:t>
                    </m:r>
                    <m:r>
                      <a:rPr lang="en-US" altLang="zh-CN" sz="1600">
                        <a:latin typeface="Cambria Math" panose="02040503050406030204" pitchFamily="18" charset="0"/>
                        <a:ea typeface="方正黑体_GBK" panose="03000509000000000000" pitchFamily="65" charset="-122"/>
                        <a:sym typeface="Wingdings" panose="05000000000000000000" pitchFamily="2" charset="2"/>
                      </a:rPr>
                      <m:t>:</m:t>
                    </m:r>
                    <m:d>
                      <m:dPr>
                        <m:begChr m:val="|"/>
                        <m:endChr m:val="|"/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方正黑体_GBK" panose="03000509000000000000" pitchFamily="65" charset="-122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sz="1600">
                            <a:latin typeface="Cambria Math" panose="02040503050406030204" pitchFamily="18" charset="0"/>
                            <a:ea typeface="方正黑体_GBK" panose="03000509000000000000" pitchFamily="65" charset="-122"/>
                            <a:sym typeface="Wingdings" panose="05000000000000000000" pitchFamily="2" charset="2"/>
                          </a:rPr>
                          <m:t>z</m:t>
                        </m:r>
                      </m:e>
                    </m:d>
                    <m:r>
                      <a:rPr lang="en-US" altLang="zh-CN" sz="1600">
                        <a:latin typeface="Cambria Math" panose="02040503050406030204" pitchFamily="18" charset="0"/>
                        <a:ea typeface="方正黑体_GBK" panose="03000509000000000000" pitchFamily="65" charset="-122"/>
                        <a:sym typeface="Wingdings" panose="05000000000000000000" pitchFamily="2" charset="2"/>
                      </a:rPr>
                      <m:t>=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方正黑体_GBK" panose="03000509000000000000" pitchFamily="65" charset="-122"/>
                        <a:sym typeface="Wingdings" panose="05000000000000000000" pitchFamily="2" charset="2"/>
                      </a:rPr>
                      <m:t>1</m:t>
                    </m:r>
                  </m:oMath>
                </a14:m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Wingdings" panose="05000000000000000000" pitchFamily="2" charset="2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方正黑体_GBK" panose="03000509000000000000" pitchFamily="65" charset="-122"/>
                        <a:sym typeface="Wingdings" panose="05000000000000000000" pitchFamily="2" charset="2"/>
                      </a:rPr>
                      <m:t>𝑛</m:t>
                    </m:r>
                  </m:oMath>
                </a14:m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Wingdings" panose="05000000000000000000" pitchFamily="2" charset="2"/>
                  </a:rPr>
                  <a:t>为非负整数。</a:t>
                </a:r>
                <a:endParaRPr lang="en-US" altLang="zh-CN" sz="1600" b="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44" name="文本框 43">
                <a:extLst>
                  <a:ext uri="{FF2B5EF4-FFF2-40B4-BE49-F238E27FC236}">
                    <a16:creationId xmlns:a16="http://schemas.microsoft.com/office/drawing/2014/main" id="{07F29541-54D2-AF47-2502-579C86BA8E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363" y="3034554"/>
                <a:ext cx="8382225" cy="543610"/>
              </a:xfrm>
              <a:prstGeom prst="rect">
                <a:avLst/>
              </a:prstGeom>
              <a:blipFill>
                <a:blip r:embed="rId5"/>
                <a:stretch>
                  <a:fillRect l="-436" t="-59551" b="-12471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79A88965-4712-70C9-2659-73EBED719BA3}"/>
                  </a:ext>
                </a:extLst>
              </p:cNvPr>
              <p:cNvSpPr txBox="1"/>
              <p:nvPr/>
            </p:nvSpPr>
            <p:spPr>
              <a:xfrm>
                <a:off x="576362" y="3682111"/>
                <a:ext cx="10828199" cy="6406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5000"/>
                  </a:lnSpc>
                </a:pPr>
                <a:r>
                  <a:rPr lang="zh-CN" altLang="en-US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解：</a:t>
                </a:r>
                <a:r>
                  <a:rPr lang="en-US" altLang="zh-CN" dirty="0"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方正黑体_GBK" panose="03000509000000000000" pitchFamily="65" charset="-122"/>
                      </a:rPr>
                      <m:t>𝑓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  <a:ea typeface="方正黑体_GBK" panose="03000509000000000000" pitchFamily="65" charset="-122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方正黑体_GBK" panose="03000509000000000000" pitchFamily="65" charset="-122"/>
                          </a:rPr>
                          <m:t>𝑧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  <a:ea typeface="方正黑体_GBK" panose="03000509000000000000" pitchFamily="65" charset="-122"/>
                      </a:rPr>
                      <m:t>=</m:t>
                    </m:r>
                    <m:func>
                      <m:func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方正黑体_GBK" panose="03000509000000000000" pitchFamily="65" charset="-122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  <a:ea typeface="方正黑体_GBK" panose="03000509000000000000" pitchFamily="65" charset="-122"/>
                          </a:rPr>
                          <m:t>cos</m:t>
                        </m:r>
                      </m:fName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方正黑体_GBK" panose="03000509000000000000" pitchFamily="65" charset="-122"/>
                          </a:rPr>
                          <m:t>𝑧</m:t>
                        </m:r>
                      </m:e>
                    </m:func>
                  </m:oMath>
                </a14:m>
                <a:r>
                  <a:rPr lang="zh-CN" altLang="en-US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在复平面上处处解析，由高阶导数公式，</a:t>
                </a:r>
                <a14:m>
                  <m:oMath xmlns:m="http://schemas.openxmlformats.org/officeDocument/2006/math">
                    <m:nary>
                      <m:naryPr>
                        <m:chr m:val="∮"/>
                        <m:ctrlPr>
                          <a:rPr lang="zh-CN" altLang="en-US" i="1">
                            <a:latin typeface="Cambria Math" panose="02040503050406030204" pitchFamily="18" charset="0"/>
                            <a:ea typeface="方正黑体_GBK" panose="03000509000000000000" pitchFamily="65" charset="-122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i="1">
                            <a:latin typeface="Cambria Math" panose="02040503050406030204" pitchFamily="18" charset="0"/>
                            <a:ea typeface="方正黑体_GBK" panose="03000509000000000000" pitchFamily="65" charset="-122"/>
                          </a:rPr>
                          <m:t>𝐶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  <a:ea typeface="方正黑体_GBK" panose="03000509000000000000" pitchFamily="65" charset="-122"/>
                          </a:rPr>
                          <m:t> </m:t>
                        </m:r>
                      </m:sup>
                      <m:e>
                        <m:f>
                          <m:f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方正黑体_GBK" panose="03000509000000000000" pitchFamily="65" charset="-122"/>
                              </a:rPr>
                            </m:ctrlPr>
                          </m:fPr>
                          <m:num>
                            <m:func>
                              <m:func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  <a:ea typeface="方正黑体_GBK" panose="03000509000000000000" pitchFamily="65" charset="-122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zh-CN">
                                    <a:latin typeface="Cambria Math" panose="02040503050406030204" pitchFamily="18" charset="0"/>
                                    <a:ea typeface="方正黑体_GBK" panose="03000509000000000000" pitchFamily="65" charset="-122"/>
                                  </a:rPr>
                                  <m:t>cos</m:t>
                                </m:r>
                              </m:fName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方正黑体_GBK" panose="03000509000000000000" pitchFamily="65" charset="-122"/>
                                  </a:rPr>
                                  <m:t>𝑧</m:t>
                                </m:r>
                              </m:e>
                            </m:func>
                          </m:num>
                          <m:den>
                            <m:sSup>
                              <m:sSup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  <a:ea typeface="方正黑体_GBK" panose="03000509000000000000" pitchFamily="65" charset="-122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方正黑体_GBK" panose="03000509000000000000" pitchFamily="65" charset="-122"/>
                                  </a:rPr>
                                  <m:t>𝑧</m:t>
                                </m:r>
                              </m:e>
                              <m: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方正黑体_GBK" panose="03000509000000000000" pitchFamily="65" charset="-122"/>
                                  </a:rPr>
                                  <m:t>2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方正黑体_GBK" panose="03000509000000000000" pitchFamily="65" charset="-122"/>
                                  </a:rPr>
                                  <m:t>𝑛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方正黑体_GBK" panose="03000509000000000000" pitchFamily="65" charset="-122"/>
                                  </a:rPr>
                                  <m:t>+1</m:t>
                                </m:r>
                              </m:sup>
                            </m:sSup>
                          </m:den>
                        </m:f>
                      </m:e>
                    </m:nary>
                    <m:r>
                      <m:rPr>
                        <m:sty m:val="p"/>
                      </m:rPr>
                      <a:rPr lang="en-US" altLang="zh-CN" i="1">
                        <a:latin typeface="Cambria Math" panose="02040503050406030204" pitchFamily="18" charset="0"/>
                        <a:ea typeface="方正黑体_GBK" panose="03000509000000000000" pitchFamily="65" charset="-122"/>
                      </a:rPr>
                      <m:t>dz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方正黑体_GBK" panose="03000509000000000000" pitchFamily="65" charset="-122"/>
                      </a:rPr>
                      <m:t>=</m:t>
                    </m:r>
                    <m:f>
                      <m:fPr>
                        <m:ctrlPr>
                          <a:rPr lang="en-US" altLang="zh-CN" i="1" dirty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fPr>
                      <m:num>
                        <m:r>
                          <a:rPr lang="en-US" altLang="zh-CN" i="1" dirty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2</m:t>
                        </m:r>
                        <m:r>
                          <a:rPr lang="zh-CN" altLang="en-US" i="1" dirty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𝜋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𝑖</m:t>
                        </m:r>
                      </m:num>
                      <m:den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(2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𝑛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)!</m:t>
                        </m:r>
                      </m:den>
                    </m:f>
                    <m:sSup>
                      <m:sSupPr>
                        <m:ctrlPr>
                          <a:rPr lang="en-US" altLang="zh-CN" i="1" dirty="0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</m:ctrlPr>
                      </m:sSup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𝑓</m:t>
                        </m:r>
                      </m:e>
                      <m:sup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(2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𝑛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)</m:t>
                        </m:r>
                      </m:sup>
                    </m:sSup>
                    <m:d>
                      <m:dPr>
                        <m:ctrlPr>
                          <a:rPr lang="en-US" altLang="zh-CN" i="1" dirty="0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</m:ctrlPr>
                      </m:d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0</m:t>
                        </m:r>
                      </m:e>
                    </m:d>
                    <m:r>
                      <a:rPr lang="en-US" altLang="zh-CN" i="1" dirty="0"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=</m:t>
                    </m:r>
                    <m:sSup>
                      <m:sSup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b="0" i="1" dirty="0" smtClean="0">
                                <a:latin typeface="Cambria Math" panose="02040503050406030204" pitchFamily="18" charset="0"/>
                                <a:ea typeface="仿宋" panose="02010609060101010101" pitchFamily="49" charset="-122"/>
                              </a:rPr>
                            </m:ctrlPr>
                          </m:d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  <a:ea typeface="仿宋" panose="02010609060101010101" pitchFamily="49" charset="-122"/>
                              </a:rPr>
                              <m:t>−1</m:t>
                            </m:r>
                          </m:e>
                        </m:d>
                      </m:e>
                      <m:sup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𝑛</m:t>
                        </m:r>
                      </m:sup>
                    </m:sSup>
                    <m:f>
                      <m:fPr>
                        <m:ctrlPr>
                          <a:rPr lang="en-US" altLang="zh-CN" i="1" dirty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fPr>
                      <m:num>
                        <m:r>
                          <a:rPr lang="en-US" altLang="zh-CN" i="1" dirty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2</m:t>
                        </m:r>
                        <m:r>
                          <a:rPr lang="zh-CN" altLang="en-US" i="1" dirty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𝜋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𝑖</m:t>
                        </m:r>
                      </m:num>
                      <m:den>
                        <m:r>
                          <a:rPr lang="en-US" altLang="zh-CN" i="1" dirty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(2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𝑛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)!</m:t>
                        </m:r>
                      </m:den>
                    </m:f>
                  </m:oMath>
                </a14:m>
                <a:r>
                  <a:rPr lang="en-US" altLang="zh-CN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.</a:t>
                </a:r>
              </a:p>
            </p:txBody>
          </p:sp>
        </mc:Choice>
        <mc:Fallback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79A88965-4712-70C9-2659-73EBED719B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362" y="3682111"/>
                <a:ext cx="10828199" cy="640625"/>
              </a:xfrm>
              <a:prstGeom prst="rect">
                <a:avLst/>
              </a:prstGeom>
              <a:blipFill>
                <a:blip r:embed="rId6"/>
                <a:stretch>
                  <a:fillRect l="-507" t="-59048" b="-1152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框 2">
            <a:extLst>
              <a:ext uri="{FF2B5EF4-FFF2-40B4-BE49-F238E27FC236}">
                <a16:creationId xmlns:a16="http://schemas.microsoft.com/office/drawing/2014/main" id="{68511CD5-341F-66B2-9D5C-5D1FB1072F9A}"/>
              </a:ext>
            </a:extLst>
          </p:cNvPr>
          <p:cNvSpPr txBox="1"/>
          <p:nvPr/>
        </p:nvSpPr>
        <p:spPr>
          <a:xfrm>
            <a:off x="507459" y="496110"/>
            <a:ext cx="29596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高阶导数公式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E059008B-5218-9214-2F74-AF2EC293B0F5}"/>
                  </a:ext>
                </a:extLst>
              </p:cNvPr>
              <p:cNvSpPr txBox="1"/>
              <p:nvPr/>
            </p:nvSpPr>
            <p:spPr>
              <a:xfrm>
                <a:off x="3467100" y="775740"/>
                <a:ext cx="295964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/>
                <a:r>
                  <a:rPr lang="zh-CN" altLang="en-US" sz="1600" dirty="0">
                    <a:latin typeface="方正清刻本悦宋简体" panose="02000000000000000000" pitchFamily="2" charset="-122"/>
                    <a:ea typeface="方正清刻本悦宋简体" panose="02000000000000000000" pitchFamily="2" charset="-122"/>
                  </a:rPr>
                  <a:t>形如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方正清刻本悦宋简体" panose="02000000000000000000" pitchFamily="2" charset="-122"/>
                      </a:rPr>
                      <m:t>𝑓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方正清刻本悦宋简体" panose="02000000000000000000" pitchFamily="2" charset="-122"/>
                      </a:rPr>
                      <m:t>(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方正清刻本悦宋简体" panose="02000000000000000000" pitchFamily="2" charset="-122"/>
                      </a:rPr>
                      <m:t>𝑧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方正清刻本悦宋简体" panose="02000000000000000000" pitchFamily="2" charset="-122"/>
                      </a:rPr>
                      <m:t>)/</m:t>
                    </m:r>
                    <m:sSup>
                      <m:sSup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方正清刻本悦宋简体" panose="02000000000000000000" pitchFamily="2" charset="-122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  <a:ea typeface="方正清刻本悦宋简体" panose="02000000000000000000" pitchFamily="2" charset="-122"/>
                              </a:rPr>
                            </m:ctrlPr>
                          </m:dPr>
                          <m:e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方正清刻本悦宋简体" panose="02000000000000000000" pitchFamily="2" charset="-122"/>
                              </a:rPr>
                              <m:t>𝑧</m:t>
                            </m:r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方正清刻本悦宋简体" panose="02000000000000000000" pitchFamily="2" charset="-122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CN" sz="1600" b="0" i="1" smtClean="0">
                                    <a:latin typeface="Cambria Math" panose="02040503050406030204" pitchFamily="18" charset="0"/>
                                    <a:ea typeface="方正清刻本悦宋简体" panose="02000000000000000000" pitchFamily="2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  <a:ea typeface="方正清刻本悦宋简体" panose="02000000000000000000" pitchFamily="2" charset="-122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  <a:ea typeface="方正清刻本悦宋简体" panose="02000000000000000000" pitchFamily="2" charset="-122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方正清刻本悦宋简体" panose="02000000000000000000" pitchFamily="2" charset="-122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zh-CN" altLang="en-US" sz="1600" dirty="0">
                    <a:latin typeface="方正清刻本悦宋简体" panose="02000000000000000000" pitchFamily="2" charset="-122"/>
                    <a:ea typeface="方正清刻本悦宋简体" panose="02000000000000000000" pitchFamily="2" charset="-122"/>
                  </a:rPr>
                  <a:t>函数的积分</a:t>
                </a:r>
                <a:endParaRPr lang="en-US" altLang="zh-CN" sz="1600" dirty="0">
                  <a:latin typeface="方正清刻本悦宋简体" panose="02000000000000000000" pitchFamily="2" charset="-122"/>
                  <a:ea typeface="方正清刻本悦宋简体" panose="02000000000000000000" pitchFamily="2" charset="-122"/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E059008B-5218-9214-2F74-AF2EC293B0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7100" y="775740"/>
                <a:ext cx="2959641" cy="338554"/>
              </a:xfrm>
              <a:prstGeom prst="rect">
                <a:avLst/>
              </a:prstGeom>
              <a:blipFill>
                <a:blip r:embed="rId9"/>
                <a:stretch>
                  <a:fillRect l="-1237" t="-5357" r="-1031" b="-214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组合 4">
            <a:extLst>
              <a:ext uri="{FF2B5EF4-FFF2-40B4-BE49-F238E27FC236}">
                <a16:creationId xmlns:a16="http://schemas.microsoft.com/office/drawing/2014/main" id="{4ADCCCBC-2E9C-B1DA-43B4-1E701C193CDA}"/>
              </a:ext>
            </a:extLst>
          </p:cNvPr>
          <p:cNvGrpSpPr/>
          <p:nvPr/>
        </p:nvGrpSpPr>
        <p:grpSpPr>
          <a:xfrm>
            <a:off x="478701" y="4618068"/>
            <a:ext cx="11234597" cy="1477642"/>
            <a:chOff x="449943" y="1784963"/>
            <a:chExt cx="11234597" cy="1477642"/>
          </a:xfrm>
        </p:grpSpPr>
        <p:sp>
          <p:nvSpPr>
            <p:cNvPr id="7" name="矩形: 圆角 6">
              <a:extLst>
                <a:ext uri="{FF2B5EF4-FFF2-40B4-BE49-F238E27FC236}">
                  <a16:creationId xmlns:a16="http://schemas.microsoft.com/office/drawing/2014/main" id="{FFF318EB-0122-6DBD-DD5B-0D95CE11233C}"/>
                </a:ext>
              </a:extLst>
            </p:cNvPr>
            <p:cNvSpPr/>
            <p:nvPr/>
          </p:nvSpPr>
          <p:spPr>
            <a:xfrm>
              <a:off x="449943" y="1784963"/>
              <a:ext cx="11234597" cy="1477642"/>
            </a:xfrm>
            <a:prstGeom prst="roundRect">
              <a:avLst>
                <a:gd name="adj" fmla="val 13064"/>
              </a:avLst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C4F8B37F-F3D4-2A2F-26FD-6D2DF89D2AD1}"/>
                </a:ext>
              </a:extLst>
            </p:cNvPr>
            <p:cNvCxnSpPr>
              <a:cxnSpLocks/>
            </p:cNvCxnSpPr>
            <p:nvPr/>
          </p:nvCxnSpPr>
          <p:spPr>
            <a:xfrm>
              <a:off x="576363" y="2437269"/>
              <a:ext cx="10953845" cy="0"/>
            </a:xfrm>
            <a:prstGeom prst="line">
              <a:avLst/>
            </a:prstGeom>
            <a:ln w="19050" cmpd="sng">
              <a:solidFill>
                <a:schemeClr val="bg1">
                  <a:lumMod val="50000"/>
                </a:schemeClr>
              </a:solidFill>
              <a:prstDash val="lgDash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13953C75-A04E-B317-5FA0-D7C357346FFF}"/>
                  </a:ext>
                </a:extLst>
              </p:cNvPr>
              <p:cNvSpPr txBox="1"/>
              <p:nvPr/>
            </p:nvSpPr>
            <p:spPr>
              <a:xfrm>
                <a:off x="576363" y="4562751"/>
                <a:ext cx="8382225" cy="6639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例</a:t>
                </a:r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5.3</a:t>
                </a:r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：计算</a:t>
                </a:r>
                <a14:m>
                  <m:oMath xmlns:m="http://schemas.openxmlformats.org/officeDocument/2006/math">
                    <m:nary>
                      <m:naryPr>
                        <m:chr m:val="∮"/>
                        <m:ctrlPr>
                          <a:rPr lang="zh-CN" altLang="en-US" sz="1600" i="1">
                            <a:latin typeface="Cambria Math" panose="02040503050406030204" pitchFamily="18" charset="0"/>
                            <a:ea typeface="方正黑体_GBK" panose="03000509000000000000" pitchFamily="65" charset="-122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1600" i="1">
                            <a:latin typeface="Cambria Math" panose="02040503050406030204" pitchFamily="18" charset="0"/>
                            <a:ea typeface="方正黑体_GBK" panose="03000509000000000000" pitchFamily="65" charset="-122"/>
                          </a:rPr>
                          <m:t>𝐶</m:t>
                        </m:r>
                      </m:sub>
                      <m:sup>
                        <m:r>
                          <a:rPr lang="en-US" altLang="zh-CN" sz="1600" i="1">
                            <a:latin typeface="Cambria Math" panose="02040503050406030204" pitchFamily="18" charset="0"/>
                            <a:ea typeface="方正黑体_GBK" panose="03000509000000000000" pitchFamily="65" charset="-122"/>
                          </a:rPr>
                          <m:t> </m:t>
                        </m:r>
                      </m:sup>
                      <m:e>
                        <m:f>
                          <m:f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方正黑体_GBK" panose="03000509000000000000" pitchFamily="65" charset="-122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altLang="zh-CN" sz="1600" b="0" i="1" smtClean="0">
                                    <a:latin typeface="Cambria Math" panose="02040503050406030204" pitchFamily="18" charset="0"/>
                                    <a:ea typeface="方正黑体_GBK" panose="03000509000000000000" pitchFamily="65" charset="-122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  <a:ea typeface="方正黑体_GBK" panose="03000509000000000000" pitchFamily="65" charset="-122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  <a:ea typeface="方正黑体_GBK" panose="03000509000000000000" pitchFamily="65" charset="-122"/>
                                  </a:rPr>
                                  <m:t>2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  <a:ea typeface="方正黑体_GBK" panose="03000509000000000000" pitchFamily="65" charset="-122"/>
                                  </a:rPr>
                                  <m:t>𝑧</m:t>
                                </m:r>
                              </m:sup>
                            </m:sSup>
                            <m:func>
                              <m:funcPr>
                                <m:ctrlPr>
                                  <a:rPr lang="en-US" altLang="zh-CN" sz="1600" b="0" i="1" smtClean="0">
                                    <a:latin typeface="Cambria Math" panose="02040503050406030204" pitchFamily="18" charset="0"/>
                                    <a:ea typeface="方正黑体_GBK" panose="03000509000000000000" pitchFamily="65" charset="-122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zh-CN" sz="1600" b="0" i="0" smtClean="0">
                                    <a:latin typeface="Cambria Math" panose="02040503050406030204" pitchFamily="18" charset="0"/>
                                    <a:ea typeface="方正黑体_GBK" panose="03000509000000000000" pitchFamily="65" charset="-122"/>
                                  </a:rPr>
                                  <m:t>sin</m:t>
                                </m:r>
                              </m:fName>
                              <m:e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  <a:ea typeface="方正黑体_GBK" panose="03000509000000000000" pitchFamily="65" charset="-122"/>
                                  </a:rPr>
                                  <m:t>𝑧</m:t>
                                </m:r>
                              </m:e>
                            </m:func>
                          </m:num>
                          <m:den>
                            <m:sSup>
                              <m:sSupPr>
                                <m:ctrlPr>
                                  <a:rPr lang="en-US" altLang="zh-CN" sz="1600" b="0" i="1" smtClean="0">
                                    <a:latin typeface="Cambria Math" panose="02040503050406030204" pitchFamily="18" charset="0"/>
                                    <a:ea typeface="方正黑体_GBK" panose="03000509000000000000" pitchFamily="65" charset="-122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  <a:ea typeface="方正黑体_GBK" panose="03000509000000000000" pitchFamily="65" charset="-122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  <a:ea typeface="方正黑体_GBK" panose="03000509000000000000" pitchFamily="65" charset="-122"/>
                                      </a:rPr>
                                      <m:t>𝑧</m:t>
                                    </m:r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  <a:ea typeface="方正黑体_GBK" panose="03000509000000000000" pitchFamily="65" charset="-122"/>
                                      </a:rPr>
                                      <m:t>−2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  <a:ea typeface="方正黑体_GBK" panose="03000509000000000000" pitchFamily="65" charset="-122"/>
                                  </a:rPr>
                                  <m:t>5</m:t>
                                </m:r>
                              </m:sup>
                            </m:sSup>
                          </m:den>
                        </m:f>
                      </m:e>
                    </m:nary>
                    <m:r>
                      <m:rPr>
                        <m:sty m:val="p"/>
                      </m:rPr>
                      <a:rPr lang="en-US" altLang="zh-CN" sz="1600" i="1">
                        <a:latin typeface="Cambria Math" panose="02040503050406030204" pitchFamily="18" charset="0"/>
                        <a:ea typeface="方正黑体_GBK" panose="03000509000000000000" pitchFamily="65" charset="-122"/>
                      </a:rPr>
                      <m:t>dz</m:t>
                    </m:r>
                  </m:oMath>
                </a14:m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Wingdings" panose="05000000000000000000" pitchFamily="2" charset="2"/>
                  </a:rPr>
                  <a:t>，其中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pitchFamily="18" charset="0"/>
                        <a:ea typeface="方正黑体_GBK" panose="03000509000000000000" pitchFamily="65" charset="-122"/>
                        <a:sym typeface="Wingdings" panose="05000000000000000000" pitchFamily="2" charset="2"/>
                      </a:rPr>
                      <m:t>𝐶</m:t>
                    </m:r>
                    <m:r>
                      <a:rPr lang="en-US" altLang="zh-CN" sz="1600">
                        <a:latin typeface="Cambria Math" panose="02040503050406030204" pitchFamily="18" charset="0"/>
                        <a:ea typeface="方正黑体_GBK" panose="03000509000000000000" pitchFamily="65" charset="-122"/>
                        <a:sym typeface="Wingdings" panose="05000000000000000000" pitchFamily="2" charset="2"/>
                      </a:rPr>
                      <m:t>:</m:t>
                    </m:r>
                    <m:d>
                      <m:dPr>
                        <m:begChr m:val="|"/>
                        <m:endChr m:val="|"/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方正黑体_GBK" panose="03000509000000000000" pitchFamily="65" charset="-122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sz="1600">
                            <a:latin typeface="Cambria Math" panose="02040503050406030204" pitchFamily="18" charset="0"/>
                            <a:ea typeface="方正黑体_GBK" panose="03000509000000000000" pitchFamily="65" charset="-122"/>
                            <a:sym typeface="Wingdings" panose="05000000000000000000" pitchFamily="2" charset="2"/>
                          </a:rPr>
                          <m:t>z</m:t>
                        </m:r>
                      </m:e>
                    </m:d>
                    <m:r>
                      <a:rPr lang="en-US" altLang="zh-CN" sz="1600">
                        <a:latin typeface="Cambria Math" panose="02040503050406030204" pitchFamily="18" charset="0"/>
                        <a:ea typeface="方正黑体_GBK" panose="03000509000000000000" pitchFamily="65" charset="-122"/>
                        <a:sym typeface="Wingdings" panose="05000000000000000000" pitchFamily="2" charset="2"/>
                      </a:rPr>
                      <m:t>=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方正黑体_GBK" panose="03000509000000000000" pitchFamily="65" charset="-122"/>
                        <a:sym typeface="Wingdings" panose="05000000000000000000" pitchFamily="2" charset="2"/>
                      </a:rPr>
                      <m:t>1</m:t>
                    </m:r>
                  </m:oMath>
                </a14:m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Wingdings" panose="05000000000000000000" pitchFamily="2" charset="2"/>
                  </a:rPr>
                  <a:t>。</a:t>
                </a:r>
                <a:endParaRPr lang="en-US" altLang="zh-CN" sz="1600" b="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13953C75-A04E-B317-5FA0-D7C357346F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363" y="4562751"/>
                <a:ext cx="8382225" cy="663964"/>
              </a:xfrm>
              <a:prstGeom prst="rect">
                <a:avLst/>
              </a:prstGeom>
              <a:blipFill>
                <a:blip r:embed="rId10"/>
                <a:stretch>
                  <a:fillRect l="-436" t="-36697" b="-954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AF2F93D6-8DFD-9ED3-22FC-2DFC4FF9A8D6}"/>
                  </a:ext>
                </a:extLst>
              </p:cNvPr>
              <p:cNvSpPr txBox="1"/>
              <p:nvPr/>
            </p:nvSpPr>
            <p:spPr>
              <a:xfrm>
                <a:off x="576362" y="5283722"/>
                <a:ext cx="10828199" cy="6678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5000"/>
                  </a:lnSpc>
                </a:pPr>
                <a:r>
                  <a:rPr lang="zh-CN" altLang="en-US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解：</a:t>
                </a:r>
                <a:r>
                  <a:rPr lang="en-US" altLang="zh-CN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 </a:t>
                </a:r>
                <a:r>
                  <a:rPr lang="zh-CN" altLang="en-US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被积函数在复平面上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方正黑体_GBK" panose="03000509000000000000" pitchFamily="65" charset="-122"/>
                        <a:sym typeface="Wingdings" panose="05000000000000000000" pitchFamily="2" charset="2"/>
                      </a:rPr>
                      <m:t>𝐶</m:t>
                    </m:r>
                    <m:r>
                      <a:rPr lang="en-US" altLang="zh-CN">
                        <a:latin typeface="Cambria Math" panose="02040503050406030204" pitchFamily="18" charset="0"/>
                        <a:ea typeface="方正黑体_GBK" panose="03000509000000000000" pitchFamily="65" charset="-122"/>
                        <a:sym typeface="Wingdings" panose="05000000000000000000" pitchFamily="2" charset="2"/>
                      </a:rPr>
                      <m:t>:</m:t>
                    </m:r>
                    <m:d>
                      <m:dPr>
                        <m:begChr m:val="|"/>
                        <m:endChr m:val="|"/>
                        <m:ctrlPr>
                          <a:rPr lang="en-US" altLang="zh-CN" i="1">
                            <a:latin typeface="Cambria Math" panose="02040503050406030204" pitchFamily="18" charset="0"/>
                            <a:ea typeface="方正黑体_GBK" panose="03000509000000000000" pitchFamily="65" charset="-122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  <a:ea typeface="方正黑体_GBK" panose="03000509000000000000" pitchFamily="65" charset="-122"/>
                            <a:sym typeface="Wingdings" panose="05000000000000000000" pitchFamily="2" charset="2"/>
                          </a:rPr>
                          <m:t>z</m:t>
                        </m:r>
                      </m:e>
                    </m:d>
                    <m:r>
                      <a:rPr lang="en-US" altLang="zh-CN">
                        <a:latin typeface="Cambria Math" panose="02040503050406030204" pitchFamily="18" charset="0"/>
                        <a:ea typeface="方正黑体_GBK" panose="03000509000000000000" pitchFamily="65" charset="-122"/>
                        <a:sym typeface="Wingdings" panose="05000000000000000000" pitchFamily="2" charset="2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方正黑体_GBK" panose="03000509000000000000" pitchFamily="65" charset="-122"/>
                        <a:sym typeface="Wingdings" panose="05000000000000000000" pitchFamily="2" charset="2"/>
                      </a:rPr>
                      <m:t>1</m:t>
                    </m:r>
                  </m:oMath>
                </a14:m>
                <a:r>
                  <a:rPr lang="zh-CN" altLang="en-US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上及其内部处处解析，故</a:t>
                </a:r>
                <a14:m>
                  <m:oMath xmlns:m="http://schemas.openxmlformats.org/officeDocument/2006/math">
                    <m:nary>
                      <m:naryPr>
                        <m:chr m:val="∮"/>
                        <m:ctrlPr>
                          <a:rPr lang="zh-CN" altLang="en-US" i="1">
                            <a:latin typeface="Cambria Math" panose="02040503050406030204" pitchFamily="18" charset="0"/>
                            <a:ea typeface="方正黑体_GBK" panose="03000509000000000000" pitchFamily="65" charset="-122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i="1">
                            <a:latin typeface="Cambria Math" panose="02040503050406030204" pitchFamily="18" charset="0"/>
                            <a:ea typeface="方正黑体_GBK" panose="03000509000000000000" pitchFamily="65" charset="-122"/>
                          </a:rPr>
                          <m:t>𝐶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  <a:ea typeface="方正黑体_GBK" panose="03000509000000000000" pitchFamily="65" charset="-122"/>
                          </a:rPr>
                          <m:t> </m:t>
                        </m:r>
                      </m:sup>
                      <m:e>
                        <m:f>
                          <m:f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方正黑体_GBK" panose="03000509000000000000" pitchFamily="65" charset="-122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  <a:ea typeface="方正黑体_GBK" panose="03000509000000000000" pitchFamily="65" charset="-122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方正黑体_GBK" panose="03000509000000000000" pitchFamily="65" charset="-122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方正黑体_GBK" panose="03000509000000000000" pitchFamily="65" charset="-122"/>
                                  </a:rPr>
                                  <m:t>2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方正黑体_GBK" panose="03000509000000000000" pitchFamily="65" charset="-122"/>
                                  </a:rPr>
                                  <m:t>𝑧</m:t>
                                </m:r>
                              </m:sup>
                            </m:sSup>
                            <m:func>
                              <m:func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  <a:ea typeface="方正黑体_GBK" panose="03000509000000000000" pitchFamily="65" charset="-122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zh-CN">
                                    <a:latin typeface="Cambria Math" panose="02040503050406030204" pitchFamily="18" charset="0"/>
                                    <a:ea typeface="方正黑体_GBK" panose="03000509000000000000" pitchFamily="65" charset="-122"/>
                                  </a:rPr>
                                  <m:t>sin</m:t>
                                </m:r>
                              </m:fName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方正黑体_GBK" panose="03000509000000000000" pitchFamily="65" charset="-122"/>
                                  </a:rPr>
                                  <m:t>𝑧</m:t>
                                </m:r>
                              </m:e>
                            </m:func>
                          </m:num>
                          <m:den>
                            <m:sSup>
                              <m:sSup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  <a:ea typeface="方正黑体_GBK" panose="03000509000000000000" pitchFamily="65" charset="-122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  <a:ea typeface="方正黑体_GBK" panose="03000509000000000000" pitchFamily="65" charset="-122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  <a:ea typeface="方正黑体_GBK" panose="03000509000000000000" pitchFamily="65" charset="-122"/>
                                      </a:rPr>
                                      <m:t>𝑧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  <a:ea typeface="方正黑体_GBK" panose="03000509000000000000" pitchFamily="65" charset="-122"/>
                                      </a:rPr>
                                      <m:t>−2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方正黑体_GBK" panose="03000509000000000000" pitchFamily="65" charset="-122"/>
                                  </a:rPr>
                                  <m:t>5</m:t>
                                </m:r>
                              </m:sup>
                            </m:sSup>
                          </m:den>
                        </m:f>
                      </m:e>
                    </m:nary>
                    <m:r>
                      <m:rPr>
                        <m:sty m:val="p"/>
                      </m:rPr>
                      <a:rPr lang="en-US" altLang="zh-CN" i="1">
                        <a:latin typeface="Cambria Math" panose="02040503050406030204" pitchFamily="18" charset="0"/>
                        <a:ea typeface="方正黑体_GBK" panose="03000509000000000000" pitchFamily="65" charset="-122"/>
                      </a:rPr>
                      <m:t>dz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方正黑体_GBK" panose="03000509000000000000" pitchFamily="65" charset="-122"/>
                      </a:rPr>
                      <m:t>=0</m:t>
                    </m:r>
                  </m:oMath>
                </a14:m>
                <a:r>
                  <a:rPr lang="en-US" altLang="zh-CN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.</a:t>
                </a:r>
              </a:p>
            </p:txBody>
          </p:sp>
        </mc:Choice>
        <mc:Fallback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AF2F93D6-8DFD-9ED3-22FC-2DFC4FF9A8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362" y="5283722"/>
                <a:ext cx="10828199" cy="667875"/>
              </a:xfrm>
              <a:prstGeom prst="rect">
                <a:avLst/>
              </a:prstGeom>
              <a:blipFill>
                <a:blip r:embed="rId11"/>
                <a:stretch>
                  <a:fillRect l="-5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9688012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1" grpId="0"/>
      <p:bldP spid="44" grpId="0"/>
      <p:bldP spid="45" grpId="0"/>
      <p:bldP spid="11" grpId="0"/>
      <p:bldP spid="1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143FF26B-CC77-0DBB-021F-F6F65A8FA87C}"/>
              </a:ext>
            </a:extLst>
          </p:cNvPr>
          <p:cNvCxnSpPr/>
          <p:nvPr/>
        </p:nvCxnSpPr>
        <p:spPr>
          <a:xfrm>
            <a:off x="576364" y="1136063"/>
            <a:ext cx="11039272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文本框 2">
            <a:extLst>
              <a:ext uri="{FF2B5EF4-FFF2-40B4-BE49-F238E27FC236}">
                <a16:creationId xmlns:a16="http://schemas.microsoft.com/office/drawing/2014/main" id="{68511CD5-341F-66B2-9D5C-5D1FB1072F9A}"/>
              </a:ext>
            </a:extLst>
          </p:cNvPr>
          <p:cNvSpPr txBox="1"/>
          <p:nvPr/>
        </p:nvSpPr>
        <p:spPr>
          <a:xfrm>
            <a:off x="4004094" y="496110"/>
            <a:ext cx="41838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复变函数积分的计算法</a:t>
            </a:r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FAF7A15A-9985-C086-2BD4-0287E97EC02C}"/>
              </a:ext>
            </a:extLst>
          </p:cNvPr>
          <p:cNvGrpSpPr/>
          <p:nvPr/>
        </p:nvGrpSpPr>
        <p:grpSpPr>
          <a:xfrm>
            <a:off x="576363" y="1350074"/>
            <a:ext cx="11039272" cy="902004"/>
            <a:chOff x="576363" y="1560584"/>
            <a:chExt cx="11039272" cy="902004"/>
          </a:xfrm>
        </p:grpSpPr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D9C3E773-E547-AB1C-3798-CE60E0922C23}"/>
                </a:ext>
              </a:extLst>
            </p:cNvPr>
            <p:cNvGrpSpPr/>
            <p:nvPr/>
          </p:nvGrpSpPr>
          <p:grpSpPr>
            <a:xfrm>
              <a:off x="576363" y="1560584"/>
              <a:ext cx="11039272" cy="902004"/>
              <a:chOff x="576363" y="1560584"/>
              <a:chExt cx="11039272" cy="902004"/>
            </a:xfrm>
          </p:grpSpPr>
          <p:grpSp>
            <p:nvGrpSpPr>
              <p:cNvPr id="2" name="组合 1">
                <a:extLst>
                  <a:ext uri="{FF2B5EF4-FFF2-40B4-BE49-F238E27FC236}">
                    <a16:creationId xmlns:a16="http://schemas.microsoft.com/office/drawing/2014/main" id="{CFFDFC92-2CD0-0696-4AAF-0F37FA98F842}"/>
                  </a:ext>
                </a:extLst>
              </p:cNvPr>
              <p:cNvGrpSpPr/>
              <p:nvPr/>
            </p:nvGrpSpPr>
            <p:grpSpPr>
              <a:xfrm>
                <a:off x="576363" y="1560584"/>
                <a:ext cx="11039272" cy="902004"/>
                <a:chOff x="576363" y="4224271"/>
                <a:chExt cx="11039272" cy="902004"/>
              </a:xfrm>
            </p:grpSpPr>
            <p:grpSp>
              <p:nvGrpSpPr>
                <p:cNvPr id="8" name="组合 7">
                  <a:extLst>
                    <a:ext uri="{FF2B5EF4-FFF2-40B4-BE49-F238E27FC236}">
                      <a16:creationId xmlns:a16="http://schemas.microsoft.com/office/drawing/2014/main" id="{62B79E63-5F66-BC56-6C91-E334871AC61A}"/>
                    </a:ext>
                  </a:extLst>
                </p:cNvPr>
                <p:cNvGrpSpPr/>
                <p:nvPr/>
              </p:nvGrpSpPr>
              <p:grpSpPr>
                <a:xfrm>
                  <a:off x="576363" y="4224271"/>
                  <a:ext cx="11039272" cy="902004"/>
                  <a:chOff x="576363" y="4224271"/>
                  <a:chExt cx="11039272" cy="902004"/>
                </a:xfrm>
              </p:grpSpPr>
              <p:sp>
                <p:nvSpPr>
                  <p:cNvPr id="17" name="矩形: 圆角 16">
                    <a:extLst>
                      <a:ext uri="{FF2B5EF4-FFF2-40B4-BE49-F238E27FC236}">
                        <a16:creationId xmlns:a16="http://schemas.microsoft.com/office/drawing/2014/main" id="{1F6C5696-C3E1-AA5A-05CD-1735A66CC50F}"/>
                      </a:ext>
                    </a:extLst>
                  </p:cNvPr>
                  <p:cNvSpPr/>
                  <p:nvPr/>
                </p:nvSpPr>
                <p:spPr>
                  <a:xfrm>
                    <a:off x="576363" y="4224271"/>
                    <a:ext cx="11039272" cy="902004"/>
                  </a:xfrm>
                  <a:prstGeom prst="roundRect">
                    <a:avLst/>
                  </a:prstGeom>
                  <a:solidFill>
                    <a:schemeClr val="accent6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0" name="文本框 19">
                    <a:extLst>
                      <a:ext uri="{FF2B5EF4-FFF2-40B4-BE49-F238E27FC236}">
                        <a16:creationId xmlns:a16="http://schemas.microsoft.com/office/drawing/2014/main" id="{3FCF14AE-5616-4994-59A4-69B18F03BA37}"/>
                      </a:ext>
                    </a:extLst>
                  </p:cNvPr>
                  <p:cNvSpPr txBox="1"/>
                  <p:nvPr/>
                </p:nvSpPr>
                <p:spPr>
                  <a:xfrm>
                    <a:off x="576363" y="4402187"/>
                    <a:ext cx="1962243" cy="58477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zh-CN" altLang="en-US" sz="1600" dirty="0">
                        <a:latin typeface="汉仪润圆-65简" panose="00020600040101010101" pitchFamily="18" charset="-122"/>
                        <a:ea typeface="汉仪润圆-65简" panose="00020600040101010101" pitchFamily="18" charset="-122"/>
                      </a:rPr>
                      <a:t>方法一</a:t>
                    </a:r>
                    <a:endParaRPr lang="en-US" altLang="zh-CN" sz="1600" dirty="0">
                      <a:latin typeface="汉仪润圆-65简" panose="00020600040101010101" pitchFamily="18" charset="-122"/>
                      <a:ea typeface="汉仪润圆-65简" panose="00020600040101010101" pitchFamily="18" charset="-122"/>
                    </a:endParaRPr>
                  </a:p>
                  <a:p>
                    <a:pPr algn="ctr"/>
                    <a:r>
                      <a:rPr lang="zh-CN" altLang="en-US" sz="1600" dirty="0">
                        <a:latin typeface="仿宋" panose="02010609060101010101" pitchFamily="49" charset="-122"/>
                        <a:ea typeface="仿宋" panose="02010609060101010101" pitchFamily="49" charset="-122"/>
                      </a:rPr>
                      <a:t>转化为定积分</a:t>
                    </a:r>
                  </a:p>
                </p:txBody>
              </p:sp>
              <p:cxnSp>
                <p:nvCxnSpPr>
                  <p:cNvPr id="22" name="直接连接符 21">
                    <a:extLst>
                      <a:ext uri="{FF2B5EF4-FFF2-40B4-BE49-F238E27FC236}">
                        <a16:creationId xmlns:a16="http://schemas.microsoft.com/office/drawing/2014/main" id="{4B954370-A868-0ADC-F58B-A694876FFB8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538606" y="4359428"/>
                    <a:ext cx="0" cy="657138"/>
                  </a:xfrm>
                  <a:prstGeom prst="line">
                    <a:avLst/>
                  </a:prstGeom>
                  <a:ln w="19050">
                    <a:solidFill>
                      <a:schemeClr val="accent6"/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5" name="文本框 14">
                      <a:extLst>
                        <a:ext uri="{FF2B5EF4-FFF2-40B4-BE49-F238E27FC236}">
                          <a16:creationId xmlns:a16="http://schemas.microsoft.com/office/drawing/2014/main" id="{80C10C2A-E34B-D85E-1FF8-61D744B880A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717158" y="4449153"/>
                      <a:ext cx="6898463" cy="452240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zh-CN" altLang="en-US" sz="1400" dirty="0"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设曲线</a:t>
                      </a:r>
                      <a14:m>
                        <m:oMath xmlns:m="http://schemas.openxmlformats.org/officeDocument/2006/math">
                          <m:r>
                            <a:rPr lang="en-US" altLang="zh-CN" sz="1400" i="1" dirty="0" smtClean="0">
                              <a:latin typeface="Cambria Math" panose="02040503050406030204" pitchFamily="18" charset="0"/>
                              <a:ea typeface="仿宋" panose="02010609060101010101" pitchFamily="49" charset="-122"/>
                            </a:rPr>
                            <m:t>𝐶</m:t>
                          </m:r>
                        </m:oMath>
                      </a14:m>
                      <a:r>
                        <a:rPr lang="zh-CN" altLang="en-US" sz="1400" dirty="0"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由参数方程</a:t>
                      </a:r>
                      <a14:m>
                        <m:oMath xmlns:m="http://schemas.openxmlformats.org/officeDocument/2006/math">
                          <m:r>
                            <a:rPr lang="en-US" altLang="zh-CN" sz="1400" i="1" smtClean="0">
                              <a:latin typeface="Cambria Math" panose="02040503050406030204" pitchFamily="18" charset="0"/>
                              <a:ea typeface="仿宋" panose="02010609060101010101" pitchFamily="49" charset="-122"/>
                            </a:rPr>
                            <m:t>𝑧</m:t>
                          </m:r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  <a:ea typeface="仿宋" panose="02010609060101010101" pitchFamily="49" charset="-122"/>
                            </a:rPr>
                            <m:t>=</m:t>
                          </m:r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  <a:ea typeface="仿宋" panose="02010609060101010101" pitchFamily="49" charset="-122"/>
                            </a:rPr>
                            <m:t>𝑧</m:t>
                          </m:r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  <a:ea typeface="仿宋" panose="02010609060101010101" pitchFamily="49" charset="-122"/>
                            </a:rPr>
                            <m:t>(</m:t>
                          </m:r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  <a:ea typeface="仿宋" panose="02010609060101010101" pitchFamily="49" charset="-122"/>
                            </a:rPr>
                            <m:t>𝑡</m:t>
                          </m:r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  <a:ea typeface="仿宋" panose="02010609060101010101" pitchFamily="49" charset="-122"/>
                            </a:rPr>
                            <m:t>)(</m:t>
                          </m:r>
                          <m:r>
                            <a:rPr lang="zh-CN" altLang="en-US" sz="1400" b="0" i="1" smtClean="0">
                              <a:latin typeface="Cambria Math" panose="02040503050406030204" pitchFamily="18" charset="0"/>
                              <a:ea typeface="仿宋" panose="02010609060101010101" pitchFamily="49" charset="-122"/>
                            </a:rPr>
                            <m:t>𝛼</m:t>
                          </m:r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  <a:ea typeface="仿宋" panose="02010609060101010101" pitchFamily="49" charset="-122"/>
                            </a:rPr>
                            <m:t>≤</m:t>
                          </m:r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  <a:ea typeface="仿宋" panose="02010609060101010101" pitchFamily="49" charset="-122"/>
                            </a:rPr>
                            <m:t>𝑡</m:t>
                          </m:r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  <a:ea typeface="仿宋" panose="02010609060101010101" pitchFamily="49" charset="-122"/>
                            </a:rPr>
                            <m:t>≤</m:t>
                          </m:r>
                          <m:r>
                            <a:rPr lang="zh-CN" altLang="en-US" sz="1400" b="0" i="1" smtClean="0">
                              <a:latin typeface="Cambria Math" panose="02040503050406030204" pitchFamily="18" charset="0"/>
                              <a:ea typeface="仿宋" panose="02010609060101010101" pitchFamily="49" charset="-122"/>
                            </a:rPr>
                            <m:t>𝛽</m:t>
                          </m:r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  <a:ea typeface="仿宋" panose="02010609060101010101" pitchFamily="49" charset="-122"/>
                            </a:rPr>
                            <m:t>)</m:t>
                          </m:r>
                        </m:oMath>
                      </a14:m>
                      <a:r>
                        <a:rPr lang="zh-CN" altLang="en-US" sz="1400" dirty="0"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给出，则</a:t>
                      </a:r>
                      <a14:m>
                        <m:oMath xmlns:m="http://schemas.openxmlformats.org/officeDocument/2006/math">
                          <m:nary>
                            <m:naryPr>
                              <m:ctrlPr>
                                <a:rPr lang="zh-CN" altLang="en-US" sz="1400" i="1" dirty="0">
                                  <a:latin typeface="Cambria Math" panose="02040503050406030204" pitchFamily="18" charset="0"/>
                                  <a:ea typeface="仿宋" panose="02010609060101010101" pitchFamily="49" charset="-122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1400" i="1" dirty="0">
                                  <a:latin typeface="Cambria Math" panose="02040503050406030204" pitchFamily="18" charset="0"/>
                                  <a:ea typeface="仿宋" panose="02010609060101010101" pitchFamily="49" charset="-122"/>
                                </a:rPr>
                                <m:t>𝐶</m:t>
                              </m:r>
                            </m:sub>
                            <m:sup>
                              <m:r>
                                <a:rPr lang="en-US" altLang="zh-CN" sz="1400" i="1" dirty="0">
                                  <a:latin typeface="Cambria Math" panose="02040503050406030204" pitchFamily="18" charset="0"/>
                                  <a:ea typeface="仿宋" panose="02010609060101010101" pitchFamily="49" charset="-122"/>
                                </a:rPr>
                                <m:t> </m:t>
                              </m:r>
                            </m:sup>
                            <m:e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  <a:ea typeface="方正小标宋简体" panose="02000000000000000000" pitchFamily="2" charset="-122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zh-CN" sz="1400" i="1">
                                      <a:latin typeface="Cambria Math" panose="02040503050406030204" pitchFamily="18" charset="0"/>
                                      <a:ea typeface="方正小标宋简体" panose="02000000000000000000" pitchFamily="2" charset="-122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400" i="1">
                                      <a:latin typeface="Cambria Math" panose="02040503050406030204" pitchFamily="18" charset="0"/>
                                      <a:ea typeface="方正小标宋简体" panose="02000000000000000000" pitchFamily="2" charset="-122"/>
                                    </a:rPr>
                                    <m:t>𝑧</m:t>
                                  </m:r>
                                </m:e>
                              </m:d>
                              <m:r>
                                <m:rPr>
                                  <m:sty m:val="p"/>
                                </m:rPr>
                                <a:rPr lang="en-US" altLang="zh-CN" sz="1400" dirty="0"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  <m:t>dz</m:t>
                              </m:r>
                            </m:e>
                          </m:nary>
                          <m:r>
                            <a:rPr lang="en-US" altLang="zh-CN" sz="1400" i="1" dirty="0">
                              <a:latin typeface="Cambria Math" panose="02040503050406030204" pitchFamily="18" charset="0"/>
                              <a:ea typeface="仿宋" panose="02010609060101010101" pitchFamily="49" charset="-122"/>
                            </a:rPr>
                            <m:t>=</m:t>
                          </m:r>
                          <m:nary>
                            <m:naryPr>
                              <m:ctrlPr>
                                <a:rPr lang="en-US" altLang="zh-CN" sz="1400" i="1" dirty="0"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zh-CN" altLang="en-US" sz="1400" i="1" dirty="0"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  <m:t>𝛼</m:t>
                              </m:r>
                            </m:sub>
                            <m:sup>
                              <m:r>
                                <a:rPr lang="zh-CN" altLang="en-US" sz="1400" i="1" dirty="0"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  <m:t>𝛽</m:t>
                              </m:r>
                            </m:sup>
                            <m:e>
                              <m:r>
                                <a:rPr lang="en-US" altLang="zh-CN" sz="1400" b="0" i="1" dirty="0" smtClean="0"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  <m:t>𝑓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CN" sz="1400" b="0" i="1" dirty="0" smtClean="0"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400" b="0" i="1" dirty="0" smtClean="0"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</a:rPr>
                                    <m:t>𝑧</m:t>
                                  </m:r>
                                  <m:d>
                                    <m:dPr>
                                      <m:ctrlPr>
                                        <a:rPr lang="en-US" altLang="zh-CN" sz="1400" b="0" i="1" dirty="0" smtClean="0">
                                          <a:latin typeface="Cambria Math" panose="02040503050406030204" pitchFamily="18" charset="0"/>
                                          <a:ea typeface="楷体" panose="02010609060101010101" pitchFamily="49" charset="-122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1400" b="0" i="1" dirty="0" smtClean="0">
                                          <a:latin typeface="Cambria Math" panose="02040503050406030204" pitchFamily="18" charset="0"/>
                                          <a:ea typeface="楷体" panose="02010609060101010101" pitchFamily="49" charset="-122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n-US" altLang="zh-CN" sz="1400" b="0" i="1" dirty="0" smtClean="0"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lang="en-US" altLang="zh-CN" sz="1400" b="0" i="1" dirty="0" smtClean="0"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400" b="0" i="1" dirty="0" smtClean="0"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</a:rPr>
                                    <m:t>𝑧</m:t>
                                  </m:r>
                                </m:e>
                                <m:sup>
                                  <m:r>
                                    <a:rPr lang="en-US" altLang="zh-CN" sz="1400" b="0" i="1" dirty="0" smtClean="0"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</a:rPr>
                                    <m:t>′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altLang="zh-CN" sz="1400" b="0" i="1" dirty="0" smtClean="0"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400" b="0" i="1" dirty="0" smtClean="0"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altLang="zh-CN" sz="1400" i="1" dirty="0">
                                  <a:latin typeface="Cambria Math" panose="02040503050406030204" pitchFamily="18" charset="0"/>
                                  <a:ea typeface="仿宋" panose="02010609060101010101" pitchFamily="49" charset="-122"/>
                                </a:rPr>
                                <m:t>𝑑𝑡</m:t>
                              </m:r>
                            </m:e>
                          </m:nary>
                        </m:oMath>
                      </a14:m>
                      <a:endParaRPr lang="zh-CN" altLang="en-US" sz="1400" dirty="0"/>
                    </a:p>
                  </p:txBody>
                </p:sp>
              </mc:Choice>
              <mc:Fallback xmlns="">
                <p:sp>
                  <p:nvSpPr>
                    <p:cNvPr id="15" name="文本框 14">
                      <a:extLst>
                        <a:ext uri="{FF2B5EF4-FFF2-40B4-BE49-F238E27FC236}">
                          <a16:creationId xmlns:a16="http://schemas.microsoft.com/office/drawing/2014/main" id="{80C10C2A-E34B-D85E-1FF8-61D744B880A9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717158" y="4449153"/>
                      <a:ext cx="6898463" cy="452240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 t="-62667" b="-128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27" name="直接连接符 26">
                <a:extLst>
                  <a:ext uri="{FF2B5EF4-FFF2-40B4-BE49-F238E27FC236}">
                    <a16:creationId xmlns:a16="http://schemas.microsoft.com/office/drawing/2014/main" id="{D686D5E8-7CA7-D8A7-BD2C-5C838C7A8C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17159" y="1695741"/>
                <a:ext cx="0" cy="657138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CA7ECF8C-27F0-B1EF-F6F2-34E0F24C7504}"/>
                </a:ext>
              </a:extLst>
            </p:cNvPr>
            <p:cNvSpPr txBox="1"/>
            <p:nvPr/>
          </p:nvSpPr>
          <p:spPr>
            <a:xfrm>
              <a:off x="2910187" y="1769277"/>
              <a:ext cx="143539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dirty="0">
                  <a:latin typeface="楷体" panose="02010609060101010101" pitchFamily="49" charset="-122"/>
                  <a:ea typeface="楷体" panose="02010609060101010101" pitchFamily="49" charset="-122"/>
                </a:rPr>
                <a:t>适用于</a:t>
              </a:r>
              <a:endParaRPr lang="en-US" altLang="zh-CN" sz="1400" dirty="0">
                <a:latin typeface="楷体" panose="02010609060101010101" pitchFamily="49" charset="-122"/>
                <a:ea typeface="楷体" panose="02010609060101010101" pitchFamily="49" charset="-122"/>
              </a:endParaRPr>
            </a:p>
            <a:p>
              <a:pPr algn="ctr"/>
              <a:r>
                <a:rPr lang="zh-CN" altLang="en-US" sz="1400" dirty="0">
                  <a:latin typeface="楷体" panose="02010609060101010101" pitchFamily="49" charset="-122"/>
                  <a:ea typeface="楷体" panose="02010609060101010101" pitchFamily="49" charset="-122"/>
                </a:rPr>
                <a:t>各种形式</a:t>
              </a:r>
            </a:p>
          </p:txBody>
        </p:sp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04E6257D-104C-BC36-8FCF-186AC046F352}"/>
              </a:ext>
            </a:extLst>
          </p:cNvPr>
          <p:cNvGrpSpPr/>
          <p:nvPr/>
        </p:nvGrpSpPr>
        <p:grpSpPr>
          <a:xfrm>
            <a:off x="576363" y="2306869"/>
            <a:ext cx="11039272" cy="902004"/>
            <a:chOff x="576363" y="2517379"/>
            <a:chExt cx="11039272" cy="902004"/>
          </a:xfrm>
        </p:grpSpPr>
        <p:grpSp>
          <p:nvGrpSpPr>
            <p:cNvPr id="31" name="组合 30">
              <a:extLst>
                <a:ext uri="{FF2B5EF4-FFF2-40B4-BE49-F238E27FC236}">
                  <a16:creationId xmlns:a16="http://schemas.microsoft.com/office/drawing/2014/main" id="{D4BF8976-960B-D4A5-C5AB-C7BD0D32D136}"/>
                </a:ext>
              </a:extLst>
            </p:cNvPr>
            <p:cNvGrpSpPr/>
            <p:nvPr/>
          </p:nvGrpSpPr>
          <p:grpSpPr>
            <a:xfrm>
              <a:off x="576363" y="2517379"/>
              <a:ext cx="11039272" cy="902004"/>
              <a:chOff x="576363" y="4647138"/>
              <a:chExt cx="11039272" cy="902004"/>
            </a:xfrm>
          </p:grpSpPr>
          <p:grpSp>
            <p:nvGrpSpPr>
              <p:cNvPr id="32" name="组合 31">
                <a:extLst>
                  <a:ext uri="{FF2B5EF4-FFF2-40B4-BE49-F238E27FC236}">
                    <a16:creationId xmlns:a16="http://schemas.microsoft.com/office/drawing/2014/main" id="{77E1E23D-69DE-11EA-A6CE-556ACDC7752A}"/>
                  </a:ext>
                </a:extLst>
              </p:cNvPr>
              <p:cNvGrpSpPr/>
              <p:nvPr/>
            </p:nvGrpSpPr>
            <p:grpSpPr>
              <a:xfrm>
                <a:off x="576363" y="4647138"/>
                <a:ext cx="11039272" cy="902004"/>
                <a:chOff x="576363" y="4224270"/>
                <a:chExt cx="11039272" cy="902004"/>
              </a:xfrm>
            </p:grpSpPr>
            <p:grpSp>
              <p:nvGrpSpPr>
                <p:cNvPr id="34" name="组合 33">
                  <a:extLst>
                    <a:ext uri="{FF2B5EF4-FFF2-40B4-BE49-F238E27FC236}">
                      <a16:creationId xmlns:a16="http://schemas.microsoft.com/office/drawing/2014/main" id="{AC418FEA-89FA-FE2E-E013-3A3A7668091B}"/>
                    </a:ext>
                  </a:extLst>
                </p:cNvPr>
                <p:cNvGrpSpPr/>
                <p:nvPr/>
              </p:nvGrpSpPr>
              <p:grpSpPr>
                <a:xfrm>
                  <a:off x="576363" y="4224270"/>
                  <a:ext cx="11039272" cy="902004"/>
                  <a:chOff x="576363" y="4224270"/>
                  <a:chExt cx="11039272" cy="902004"/>
                </a:xfrm>
              </p:grpSpPr>
              <p:sp>
                <p:nvSpPr>
                  <p:cNvPr id="37" name="矩形: 圆角 36">
                    <a:extLst>
                      <a:ext uri="{FF2B5EF4-FFF2-40B4-BE49-F238E27FC236}">
                        <a16:creationId xmlns:a16="http://schemas.microsoft.com/office/drawing/2014/main" id="{5A5CE1BA-A82B-7F86-6A07-C4F2AC6D18C1}"/>
                      </a:ext>
                    </a:extLst>
                  </p:cNvPr>
                  <p:cNvSpPr/>
                  <p:nvPr/>
                </p:nvSpPr>
                <p:spPr>
                  <a:xfrm>
                    <a:off x="576363" y="4224270"/>
                    <a:ext cx="11039272" cy="902004"/>
                  </a:xfrm>
                  <a:prstGeom prst="roundRect">
                    <a:avLst/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9" name="文本框 38">
                    <a:extLst>
                      <a:ext uri="{FF2B5EF4-FFF2-40B4-BE49-F238E27FC236}">
                        <a16:creationId xmlns:a16="http://schemas.microsoft.com/office/drawing/2014/main" id="{42666EF1-AA44-9D99-EEFF-EC3E892B11B2}"/>
                      </a:ext>
                    </a:extLst>
                  </p:cNvPr>
                  <p:cNvSpPr txBox="1"/>
                  <p:nvPr/>
                </p:nvSpPr>
                <p:spPr>
                  <a:xfrm>
                    <a:off x="576364" y="4408529"/>
                    <a:ext cx="1962242" cy="58477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zh-CN" altLang="en-US" sz="1600" dirty="0">
                        <a:latin typeface="汉仪润圆-65简" panose="00020600040101010101" pitchFamily="18" charset="-122"/>
                        <a:ea typeface="汉仪润圆-65简" panose="00020600040101010101" pitchFamily="18" charset="-122"/>
                      </a:rPr>
                      <a:t>方法二</a:t>
                    </a:r>
                    <a:endParaRPr lang="en-US" altLang="zh-CN" sz="1600" dirty="0">
                      <a:latin typeface="汉仪润圆-65简" panose="00020600040101010101" pitchFamily="18" charset="-122"/>
                      <a:ea typeface="汉仪润圆-65简" panose="00020600040101010101" pitchFamily="18" charset="-122"/>
                    </a:endParaRPr>
                  </a:p>
                  <a:p>
                    <a:pPr algn="ctr"/>
                    <a:r>
                      <a:rPr lang="zh-CN" altLang="en-US" sz="1600" dirty="0">
                        <a:latin typeface="仿宋" panose="02010609060101010101" pitchFamily="49" charset="-122"/>
                        <a:ea typeface="仿宋" panose="02010609060101010101" pitchFamily="49" charset="-122"/>
                      </a:rPr>
                      <a:t>柯西</a:t>
                    </a:r>
                    <a:r>
                      <a:rPr lang="en-US" altLang="zh-CN" sz="1600" dirty="0">
                        <a:latin typeface="仿宋" panose="02010609060101010101" pitchFamily="49" charset="-122"/>
                        <a:ea typeface="仿宋" panose="02010609060101010101" pitchFamily="49" charset="-122"/>
                      </a:rPr>
                      <a:t>-</a:t>
                    </a:r>
                    <a:r>
                      <a:rPr lang="zh-CN" altLang="en-US" sz="1600" dirty="0">
                        <a:latin typeface="仿宋" panose="02010609060101010101" pitchFamily="49" charset="-122"/>
                        <a:ea typeface="仿宋" panose="02010609060101010101" pitchFamily="49" charset="-122"/>
                      </a:rPr>
                      <a:t>古萨定理</a:t>
                    </a:r>
                  </a:p>
                </p:txBody>
              </p: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5" name="文本框 34">
                      <a:extLst>
                        <a:ext uri="{FF2B5EF4-FFF2-40B4-BE49-F238E27FC236}">
                          <a16:creationId xmlns:a16="http://schemas.microsoft.com/office/drawing/2014/main" id="{F65461AF-4A16-CBB6-8B0B-01AF60EF47C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568516" y="4439306"/>
                      <a:ext cx="4523555" cy="523220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 algn="ctr"/>
                      <a:r>
                        <a:rPr lang="zh-CN" altLang="en-US" sz="1400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积分路径</a:t>
                      </a:r>
                      <a14:m>
                        <m:oMath xmlns:m="http://schemas.openxmlformats.org/officeDocument/2006/math">
                          <m:r>
                            <a:rPr lang="en-US" altLang="zh-CN" sz="1400" i="1" dirty="0" smtClean="0">
                              <a:latin typeface="Cambria Math" panose="02040503050406030204" pitchFamily="18" charset="0"/>
                              <a:ea typeface="仿宋" panose="02010609060101010101" pitchFamily="49" charset="-122"/>
                            </a:rPr>
                            <m:t>𝐶</m:t>
                          </m:r>
                        </m:oMath>
                      </a14:m>
                      <a:r>
                        <a:rPr lang="zh-CN" altLang="en-US" sz="1400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为闭合曲线</a:t>
                      </a:r>
                      <a:endParaRPr lang="en-US" altLang="zh-CN" sz="1400" dirty="0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  <a:p>
                      <a:pPr algn="ctr"/>
                      <a:r>
                        <a:rPr lang="zh-CN" altLang="en-US" sz="1400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并且被积函数</a:t>
                      </a:r>
                      <a14:m>
                        <m:oMath xmlns:m="http://schemas.openxmlformats.org/officeDocument/2006/math">
                          <m:r>
                            <a:rPr lang="en-US" altLang="zh-CN" sz="1400" i="1" dirty="0" smtClean="0">
                              <a:latin typeface="Cambria Math" panose="02040503050406030204" pitchFamily="18" charset="0"/>
                              <a:ea typeface="仿宋" panose="02010609060101010101" pitchFamily="49" charset="-122"/>
                            </a:rPr>
                            <m:t>𝑓</m:t>
                          </m:r>
                          <m:r>
                            <a:rPr lang="en-US" altLang="zh-CN" sz="1400" i="1" dirty="0" smtClean="0">
                              <a:latin typeface="Cambria Math" panose="02040503050406030204" pitchFamily="18" charset="0"/>
                              <a:ea typeface="仿宋" panose="02010609060101010101" pitchFamily="49" charset="-122"/>
                            </a:rPr>
                            <m:t>(</m:t>
                          </m:r>
                          <m:r>
                            <a:rPr lang="en-US" altLang="zh-CN" sz="1400" i="1" dirty="0" smtClean="0">
                              <a:latin typeface="Cambria Math" panose="02040503050406030204" pitchFamily="18" charset="0"/>
                              <a:ea typeface="仿宋" panose="02010609060101010101" pitchFamily="49" charset="-122"/>
                            </a:rPr>
                            <m:t>𝑧</m:t>
                          </m:r>
                          <m:r>
                            <a:rPr lang="en-US" altLang="zh-CN" sz="1400" i="1" dirty="0" smtClean="0">
                              <a:latin typeface="Cambria Math" panose="02040503050406030204" pitchFamily="18" charset="0"/>
                              <a:ea typeface="仿宋" panose="02010609060101010101" pitchFamily="49" charset="-122"/>
                            </a:rPr>
                            <m:t>)</m:t>
                          </m:r>
                        </m:oMath>
                      </a14:m>
                      <a:r>
                        <a:rPr lang="zh-CN" altLang="en-US" sz="1400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在</a:t>
                      </a:r>
                      <a:r>
                        <a:rPr lang="zh-CN" altLang="en-US" sz="1400" b="1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曲线上及其内部处处解析</a:t>
                      </a:r>
                    </a:p>
                  </p:txBody>
                </p:sp>
              </mc:Choice>
              <mc:Fallback xmlns="">
                <p:sp>
                  <p:nvSpPr>
                    <p:cNvPr id="35" name="文本框 34">
                      <a:extLst>
                        <a:ext uri="{FF2B5EF4-FFF2-40B4-BE49-F238E27FC236}">
                          <a16:creationId xmlns:a16="http://schemas.microsoft.com/office/drawing/2014/main" id="{F65461AF-4A16-CBB6-8B0B-01AF60EF47CD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568516" y="4439306"/>
                      <a:ext cx="4523555" cy="523220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 t="-3488" b="-930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文本框 32">
                    <a:extLst>
                      <a:ext uri="{FF2B5EF4-FFF2-40B4-BE49-F238E27FC236}">
                        <a16:creationId xmlns:a16="http://schemas.microsoft.com/office/drawing/2014/main" id="{2F7ECC06-04EB-377B-760F-55F283376DD5}"/>
                      </a:ext>
                    </a:extLst>
                  </p:cNvPr>
                  <p:cNvSpPr txBox="1"/>
                  <p:nvPr/>
                </p:nvSpPr>
                <p:spPr>
                  <a:xfrm>
                    <a:off x="7092071" y="4820478"/>
                    <a:ext cx="4523555" cy="534249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nary>
                            <m:naryPr>
                              <m:chr m:val="∮"/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  <a:ea typeface="方正小标宋简体" panose="02000000000000000000" pitchFamily="2" charset="-122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1400" i="1">
                                  <a:latin typeface="Cambria Math" panose="02040503050406030204" pitchFamily="18" charset="0"/>
                                  <a:ea typeface="方正小标宋简体" panose="02000000000000000000" pitchFamily="2" charset="-122"/>
                                </a:rPr>
                                <m:t>𝐶</m:t>
                              </m:r>
                            </m:sub>
                            <m:sup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  <a:ea typeface="方正小标宋简体" panose="02000000000000000000" pitchFamily="2" charset="-122"/>
                                </a:rPr>
                                <m:t> </m:t>
                              </m:r>
                            </m:sup>
                            <m:e>
                              <m:r>
                                <a:rPr lang="en-US" altLang="zh-CN" sz="1400" i="1" dirty="0"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zh-CN" sz="1400" i="1" dirty="0"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400" i="1" dirty="0"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</a:rPr>
                                    <m:t>𝑧</m:t>
                                  </m:r>
                                </m:e>
                              </m:d>
                            </m:e>
                          </m:nary>
                          <m:r>
                            <m:rPr>
                              <m:sty m:val="p"/>
                            </m:rPr>
                            <a:rPr lang="en-US" altLang="zh-CN" sz="1400" i="1" dirty="0"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dz</m:t>
                          </m:r>
                          <m:r>
                            <a:rPr lang="en-US" altLang="zh-CN" sz="1400" i="1" dirty="0"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=0</m:t>
                          </m:r>
                        </m:oMath>
                      </m:oMathPara>
                    </a14:m>
                    <a:endParaRPr lang="zh-CN" altLang="en-US" sz="1400" dirty="0">
                      <a:latin typeface="仿宋" panose="02010609060101010101" pitchFamily="49" charset="-122"/>
                      <a:ea typeface="仿宋" panose="02010609060101010101" pitchFamily="49" charset="-122"/>
                    </a:endParaRPr>
                  </a:p>
                </p:txBody>
              </p:sp>
            </mc:Choice>
            <mc:Fallback xmlns="">
              <p:sp>
                <p:nvSpPr>
                  <p:cNvPr id="33" name="文本框 32">
                    <a:extLst>
                      <a:ext uri="{FF2B5EF4-FFF2-40B4-BE49-F238E27FC236}">
                        <a16:creationId xmlns:a16="http://schemas.microsoft.com/office/drawing/2014/main" id="{2F7ECC06-04EB-377B-760F-55F283376DD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92071" y="4820478"/>
                    <a:ext cx="4523555" cy="534249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t="-164368" b="-235632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47" name="直接连接符 46">
              <a:extLst>
                <a:ext uri="{FF2B5EF4-FFF2-40B4-BE49-F238E27FC236}">
                  <a16:creationId xmlns:a16="http://schemas.microsoft.com/office/drawing/2014/main" id="{8D65D931-E082-C160-F1DB-F0542B9E9321}"/>
                </a:ext>
              </a:extLst>
            </p:cNvPr>
            <p:cNvCxnSpPr>
              <a:cxnSpLocks/>
            </p:cNvCxnSpPr>
            <p:nvPr/>
          </p:nvCxnSpPr>
          <p:spPr>
            <a:xfrm>
              <a:off x="2538606" y="2629275"/>
              <a:ext cx="0" cy="657138"/>
            </a:xfrm>
            <a:prstGeom prst="line">
              <a:avLst/>
            </a:prstGeom>
            <a:ln w="19050">
              <a:solidFill>
                <a:schemeClr val="accent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>
              <a:extLst>
                <a:ext uri="{FF2B5EF4-FFF2-40B4-BE49-F238E27FC236}">
                  <a16:creationId xmlns:a16="http://schemas.microsoft.com/office/drawing/2014/main" id="{383AF4B7-19EB-8109-B689-C0557922EF4D}"/>
                </a:ext>
              </a:extLst>
            </p:cNvPr>
            <p:cNvCxnSpPr>
              <a:cxnSpLocks/>
            </p:cNvCxnSpPr>
            <p:nvPr/>
          </p:nvCxnSpPr>
          <p:spPr>
            <a:xfrm>
              <a:off x="7092075" y="2639812"/>
              <a:ext cx="0" cy="657138"/>
            </a:xfrm>
            <a:prstGeom prst="line">
              <a:avLst/>
            </a:prstGeom>
            <a:ln w="19050">
              <a:solidFill>
                <a:schemeClr val="accent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3B14A285-2B6E-C72F-873F-63687AF3E9FF}"/>
              </a:ext>
            </a:extLst>
          </p:cNvPr>
          <p:cNvGrpSpPr/>
          <p:nvPr/>
        </p:nvGrpSpPr>
        <p:grpSpPr>
          <a:xfrm>
            <a:off x="576363" y="3281236"/>
            <a:ext cx="11039272" cy="902004"/>
            <a:chOff x="576363" y="3470290"/>
            <a:chExt cx="11039272" cy="902004"/>
          </a:xfrm>
        </p:grpSpPr>
        <p:grpSp>
          <p:nvGrpSpPr>
            <p:cNvPr id="50" name="组合 49">
              <a:extLst>
                <a:ext uri="{FF2B5EF4-FFF2-40B4-BE49-F238E27FC236}">
                  <a16:creationId xmlns:a16="http://schemas.microsoft.com/office/drawing/2014/main" id="{5A185316-1AC3-F314-952C-D3CCFF6AEC95}"/>
                </a:ext>
              </a:extLst>
            </p:cNvPr>
            <p:cNvGrpSpPr/>
            <p:nvPr/>
          </p:nvGrpSpPr>
          <p:grpSpPr>
            <a:xfrm>
              <a:off x="576363" y="3470290"/>
              <a:ext cx="11039272" cy="902004"/>
              <a:chOff x="576363" y="2517379"/>
              <a:chExt cx="11039272" cy="902004"/>
            </a:xfrm>
          </p:grpSpPr>
          <p:grpSp>
            <p:nvGrpSpPr>
              <p:cNvPr id="51" name="组合 50">
                <a:extLst>
                  <a:ext uri="{FF2B5EF4-FFF2-40B4-BE49-F238E27FC236}">
                    <a16:creationId xmlns:a16="http://schemas.microsoft.com/office/drawing/2014/main" id="{03BBA386-8397-8253-5C6A-1CA2E588C043}"/>
                  </a:ext>
                </a:extLst>
              </p:cNvPr>
              <p:cNvGrpSpPr/>
              <p:nvPr/>
            </p:nvGrpSpPr>
            <p:grpSpPr>
              <a:xfrm>
                <a:off x="576363" y="2517379"/>
                <a:ext cx="11039272" cy="902004"/>
                <a:chOff x="576363" y="4647138"/>
                <a:chExt cx="11039272" cy="902004"/>
              </a:xfrm>
            </p:grpSpPr>
            <p:grpSp>
              <p:nvGrpSpPr>
                <p:cNvPr id="54" name="组合 53">
                  <a:extLst>
                    <a:ext uri="{FF2B5EF4-FFF2-40B4-BE49-F238E27FC236}">
                      <a16:creationId xmlns:a16="http://schemas.microsoft.com/office/drawing/2014/main" id="{F64E5445-1CE9-AD03-9612-2B475BB5E756}"/>
                    </a:ext>
                  </a:extLst>
                </p:cNvPr>
                <p:cNvGrpSpPr/>
                <p:nvPr/>
              </p:nvGrpSpPr>
              <p:grpSpPr>
                <a:xfrm>
                  <a:off x="576363" y="4647138"/>
                  <a:ext cx="11039272" cy="902004"/>
                  <a:chOff x="576363" y="4224270"/>
                  <a:chExt cx="11039272" cy="902004"/>
                </a:xfrm>
              </p:grpSpPr>
              <p:grpSp>
                <p:nvGrpSpPr>
                  <p:cNvPr id="56" name="组合 55">
                    <a:extLst>
                      <a:ext uri="{FF2B5EF4-FFF2-40B4-BE49-F238E27FC236}">
                        <a16:creationId xmlns:a16="http://schemas.microsoft.com/office/drawing/2014/main" id="{AC4B99C8-E9DC-03C9-DE85-9F789DD0CFBA}"/>
                      </a:ext>
                    </a:extLst>
                  </p:cNvPr>
                  <p:cNvGrpSpPr/>
                  <p:nvPr/>
                </p:nvGrpSpPr>
                <p:grpSpPr>
                  <a:xfrm>
                    <a:off x="576363" y="4224270"/>
                    <a:ext cx="11039272" cy="902004"/>
                    <a:chOff x="576363" y="4224270"/>
                    <a:chExt cx="11039272" cy="902004"/>
                  </a:xfrm>
                </p:grpSpPr>
                <p:sp>
                  <p:nvSpPr>
                    <p:cNvPr id="58" name="矩形: 圆角 57">
                      <a:extLst>
                        <a:ext uri="{FF2B5EF4-FFF2-40B4-BE49-F238E27FC236}">
                          <a16:creationId xmlns:a16="http://schemas.microsoft.com/office/drawing/2014/main" id="{12657F5C-2074-C0CF-1405-B305379806C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76363" y="4224270"/>
                      <a:ext cx="11039272" cy="902004"/>
                    </a:xfrm>
                    <a:prstGeom prst="roundRect">
                      <a:avLst/>
                    </a:prstGeom>
                    <a:solidFill>
                      <a:schemeClr val="accent5">
                        <a:lumMod val="20000"/>
                        <a:lumOff val="8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9" name="文本框 58">
                      <a:extLst>
                        <a:ext uri="{FF2B5EF4-FFF2-40B4-BE49-F238E27FC236}">
                          <a16:creationId xmlns:a16="http://schemas.microsoft.com/office/drawing/2014/main" id="{AB0D3AB3-0AB2-0492-245A-731847A6315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76364" y="4408529"/>
                      <a:ext cx="1962242" cy="58477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zh-CN" altLang="en-US" sz="1600" dirty="0">
                          <a:latin typeface="汉仪润圆-65简" panose="00020600040101010101" pitchFamily="18" charset="-122"/>
                          <a:ea typeface="汉仪润圆-65简" panose="00020600040101010101" pitchFamily="18" charset="-122"/>
                        </a:rPr>
                        <a:t>方法三</a:t>
                      </a:r>
                      <a:endParaRPr lang="en-US" altLang="zh-CN" sz="1600" dirty="0">
                        <a:latin typeface="汉仪润圆-65简" panose="00020600040101010101" pitchFamily="18" charset="-122"/>
                        <a:ea typeface="汉仪润圆-65简" panose="00020600040101010101" pitchFamily="18" charset="-122"/>
                      </a:endParaRPr>
                    </a:p>
                    <a:p>
                      <a:pPr algn="ctr"/>
                      <a:r>
                        <a:rPr lang="zh-CN" altLang="en-US" sz="1600" dirty="0"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牛顿</a:t>
                      </a:r>
                      <a:r>
                        <a:rPr lang="en-US" altLang="zh-CN" sz="1600" dirty="0"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-</a:t>
                      </a:r>
                      <a:r>
                        <a:rPr lang="zh-CN" altLang="en-US" sz="1600" dirty="0"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莱布尼茨公式</a:t>
                      </a:r>
                    </a:p>
                  </p:txBody>
                </p:sp>
              </p:grp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57" name="文本框 56">
                        <a:extLst>
                          <a:ext uri="{FF2B5EF4-FFF2-40B4-BE49-F238E27FC236}">
                            <a16:creationId xmlns:a16="http://schemas.microsoft.com/office/drawing/2014/main" id="{44551288-E2E1-08A9-6949-91CF05A32EB6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545564" y="4309927"/>
                        <a:ext cx="4552656" cy="52322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>
                        <a:spAutoFit/>
                      </a:bodyPr>
                      <a:lstStyle/>
                      <a:p>
                        <a:pPr algn="ctr"/>
                        <a:r>
                          <a:rPr lang="zh-CN" altLang="en-US" sz="1400" dirty="0">
                            <a:latin typeface="楷体" panose="02010609060101010101" pitchFamily="49" charset="-122"/>
                            <a:ea typeface="楷体" panose="02010609060101010101" pitchFamily="49" charset="-122"/>
                          </a:rPr>
                          <a:t>积分路径可任取（或只给出了起、终点）</a:t>
                        </a:r>
                        <a:endParaRPr lang="en-US" altLang="zh-CN" sz="1400" dirty="0">
                          <a:latin typeface="楷体" panose="02010609060101010101" pitchFamily="49" charset="-122"/>
                          <a:ea typeface="楷体" panose="02010609060101010101" pitchFamily="49" charset="-122"/>
                        </a:endParaRPr>
                      </a:p>
                      <a:p>
                        <a:pPr algn="ctr"/>
                        <a:r>
                          <a:rPr lang="zh-CN" altLang="en-US" sz="1400" dirty="0">
                            <a:latin typeface="楷体" panose="02010609060101010101" pitchFamily="49" charset="-122"/>
                            <a:ea typeface="楷体" panose="02010609060101010101" pitchFamily="49" charset="-122"/>
                          </a:rPr>
                          <a:t>并且被积函数</a:t>
                        </a:r>
                        <a14:m>
                          <m:oMath xmlns:m="http://schemas.openxmlformats.org/officeDocument/2006/math">
                            <m:r>
                              <a:rPr lang="en-US" altLang="zh-CN" sz="1400" i="1" dirty="0">
                                <a:latin typeface="Cambria Math" panose="02040503050406030204" pitchFamily="18" charset="0"/>
                                <a:ea typeface="仿宋" panose="02010609060101010101" pitchFamily="49" charset="-122"/>
                              </a:rPr>
                              <m:t>𝑓</m:t>
                            </m:r>
                            <m:r>
                              <a:rPr lang="en-US" altLang="zh-CN" sz="1400" i="1" dirty="0">
                                <a:latin typeface="Cambria Math" panose="02040503050406030204" pitchFamily="18" charset="0"/>
                                <a:ea typeface="仿宋" panose="02010609060101010101" pitchFamily="49" charset="-122"/>
                              </a:rPr>
                              <m:t>(</m:t>
                            </m:r>
                            <m:r>
                              <a:rPr lang="en-US" altLang="zh-CN" sz="1400" i="1" dirty="0">
                                <a:latin typeface="Cambria Math" panose="02040503050406030204" pitchFamily="18" charset="0"/>
                                <a:ea typeface="仿宋" panose="02010609060101010101" pitchFamily="49" charset="-122"/>
                              </a:rPr>
                              <m:t>𝑧</m:t>
                            </m:r>
                            <m:r>
                              <a:rPr lang="en-US" altLang="zh-CN" sz="1400" i="1" dirty="0">
                                <a:latin typeface="Cambria Math" panose="02040503050406030204" pitchFamily="18" charset="0"/>
                                <a:ea typeface="仿宋" panose="02010609060101010101" pitchFamily="49" charset="-122"/>
                              </a:rPr>
                              <m:t>)</m:t>
                            </m:r>
                          </m:oMath>
                        </a14:m>
                        <a:r>
                          <a:rPr lang="zh-CN" altLang="en-US" sz="1400" dirty="0">
                            <a:latin typeface="楷体" panose="02010609060101010101" pitchFamily="49" charset="-122"/>
                            <a:ea typeface="楷体" panose="02010609060101010101" pitchFamily="49" charset="-122"/>
                          </a:rPr>
                          <a:t>在</a:t>
                        </a:r>
                        <a:r>
                          <a:rPr lang="zh-CN" altLang="en-US" sz="1400" b="1" dirty="0">
                            <a:latin typeface="楷体" panose="02010609060101010101" pitchFamily="49" charset="-122"/>
                            <a:ea typeface="楷体" panose="02010609060101010101" pitchFamily="49" charset="-122"/>
                          </a:rPr>
                          <a:t>区域内处处解析</a:t>
                        </a:r>
                      </a:p>
                    </p:txBody>
                  </p:sp>
                </mc:Choice>
                <mc:Fallback xmlns="">
                  <p:sp>
                    <p:nvSpPr>
                      <p:cNvPr id="57" name="文本框 56">
                        <a:extLst>
                          <a:ext uri="{FF2B5EF4-FFF2-40B4-BE49-F238E27FC236}">
                            <a16:creationId xmlns:a16="http://schemas.microsoft.com/office/drawing/2014/main" id="{44551288-E2E1-08A9-6949-91CF05A32EB6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545564" y="4309927"/>
                        <a:ext cx="4552656" cy="523220"/>
                      </a:xfrm>
                      <a:prstGeom prst="rect">
                        <a:avLst/>
                      </a:prstGeom>
                      <a:blipFill>
                        <a:blip r:embed="rId8"/>
                        <a:stretch>
                          <a:fillRect t="-1163" b="-10465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zh-CN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5" name="文本框 54">
                      <a:extLst>
                        <a:ext uri="{FF2B5EF4-FFF2-40B4-BE49-F238E27FC236}">
                          <a16:creationId xmlns:a16="http://schemas.microsoft.com/office/drawing/2014/main" id="{6E6260FD-7BFF-D90A-2AE1-48786856AE8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112139" y="4795439"/>
                      <a:ext cx="4503484" cy="584327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nary>
                              <m:naryPr>
                                <m:ctrlPr>
                                  <a:rPr lang="en-US" altLang="zh-CN" sz="1400" i="1">
                                    <a:latin typeface="Cambria Math" panose="02040503050406030204" pitchFamily="18" charset="0"/>
                                    <a:ea typeface="方正小标宋简体" panose="02000000000000000000" pitchFamily="2" charset="-122"/>
                                  </a:rPr>
                                </m:ctrlPr>
                              </m:naryPr>
                              <m:sub>
                                <m:sSub>
                                  <m:sSubPr>
                                    <m:ctrlPr>
                                      <a:rPr lang="en-US" altLang="zh-CN" sz="1400" i="1">
                                        <a:latin typeface="Cambria Math" panose="02040503050406030204" pitchFamily="18" charset="0"/>
                                        <a:ea typeface="方正小标宋简体" panose="02000000000000000000" pitchFamily="2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23"/>
                                      </m:rPr>
                                      <a:rPr lang="en-US" altLang="zh-CN" sz="1400" i="1">
                                        <a:latin typeface="Cambria Math" panose="02040503050406030204" pitchFamily="18" charset="0"/>
                                        <a:ea typeface="方正小标宋简体" panose="02000000000000000000" pitchFamily="2" charset="-122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en-US" altLang="zh-CN" sz="1400" i="1">
                                        <a:latin typeface="Cambria Math" panose="02040503050406030204" pitchFamily="18" charset="0"/>
                                        <a:ea typeface="方正小标宋简体" panose="02000000000000000000" pitchFamily="2" charset="-122"/>
                                      </a:rPr>
                                      <m:t>0</m:t>
                                    </m:r>
                                  </m:sub>
                                </m:sSub>
                              </m:sub>
                              <m:sup>
                                <m:sSub>
                                  <m:sSubPr>
                                    <m:ctrlPr>
                                      <a:rPr lang="en-US" altLang="zh-CN" sz="1400" i="1">
                                        <a:latin typeface="Cambria Math" panose="02040503050406030204" pitchFamily="18" charset="0"/>
                                        <a:ea typeface="方正小标宋简体" panose="02000000000000000000" pitchFamily="2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400" i="1">
                                        <a:latin typeface="Cambria Math" panose="02040503050406030204" pitchFamily="18" charset="0"/>
                                        <a:ea typeface="方正小标宋简体" panose="02000000000000000000" pitchFamily="2" charset="-122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altLang="zh-CN" sz="1400" i="1">
                                        <a:latin typeface="Cambria Math" panose="02040503050406030204" pitchFamily="18" charset="0"/>
                                        <a:ea typeface="方正小标宋简体" panose="02000000000000000000" pitchFamily="2" charset="-122"/>
                                      </a:rPr>
                                      <m:t>1</m:t>
                                    </m:r>
                                  </m:sub>
                                </m:sSub>
                              </m:sup>
                              <m:e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  <a:ea typeface="方正小标宋简体" panose="02000000000000000000" pitchFamily="2" charset="-122"/>
                                  </a:rPr>
                                  <m:t>𝑓</m:t>
                                </m:r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  <a:ea typeface="方正小标宋简体" panose="02000000000000000000" pitchFamily="2" charset="-122"/>
                                  </a:rPr>
                                  <m:t>(</m:t>
                                </m:r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  <a:ea typeface="方正小标宋简体" panose="02000000000000000000" pitchFamily="2" charset="-122"/>
                                  </a:rPr>
                                  <m:t>𝑧</m:t>
                                </m:r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  <a:ea typeface="方正小标宋简体" panose="02000000000000000000" pitchFamily="2" charset="-122"/>
                                  </a:rPr>
                                  <m:t>)</m:t>
                                </m:r>
                              </m:e>
                            </m:nary>
                            <m:r>
                              <m:rPr>
                                <m:sty m:val="p"/>
                              </m:rPr>
                              <a:rPr lang="en-US" altLang="zh-CN" sz="1400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dz</m:t>
                            </m:r>
                            <m:r>
                              <a:rPr lang="en-US" altLang="zh-CN" sz="1400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=</m:t>
                            </m:r>
                            <m:r>
                              <a:rPr lang="en-US" altLang="zh-CN" sz="1400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𝐹</m:t>
                            </m:r>
                            <m:d>
                              <m:dPr>
                                <m:ctrlPr>
                                  <a:rPr lang="en-US" altLang="zh-CN" sz="1400" i="1">
                                    <a:latin typeface="Cambria Math" panose="02040503050406030204" pitchFamily="18" charset="0"/>
                                    <a:ea typeface="方正小标宋简体" panose="02000000000000000000" pitchFamily="2" charset="-122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sz="1400" i="1">
                                        <a:latin typeface="Cambria Math" panose="02040503050406030204" pitchFamily="18" charset="0"/>
                                        <a:ea typeface="方正小标宋简体" panose="02000000000000000000" pitchFamily="2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400" i="1">
                                        <a:latin typeface="Cambria Math" panose="02040503050406030204" pitchFamily="18" charset="0"/>
                                        <a:ea typeface="方正小标宋简体" panose="02000000000000000000" pitchFamily="2" charset="-122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altLang="zh-CN" sz="1400" i="1">
                                        <a:latin typeface="Cambria Math" panose="02040503050406030204" pitchFamily="18" charset="0"/>
                                        <a:ea typeface="方正小标宋简体" panose="02000000000000000000" pitchFamily="2" charset="-122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altLang="zh-CN" sz="1400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−</m:t>
                            </m:r>
                            <m:r>
                              <a:rPr lang="en-US" altLang="zh-CN" sz="1400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𝐹</m:t>
                            </m:r>
                            <m:r>
                              <a:rPr lang="en-US" altLang="zh-CN" sz="1400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altLang="zh-CN" sz="1400" i="1">
                                    <a:latin typeface="Cambria Math" panose="02040503050406030204" pitchFamily="18" charset="0"/>
                                    <a:ea typeface="方正小标宋简体" panose="02000000000000000000" pitchFamily="2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  <a:ea typeface="方正小标宋简体" panose="02000000000000000000" pitchFamily="2" charset="-122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  <a:ea typeface="方正小标宋简体" panose="02000000000000000000" pitchFamily="2" charset="-122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altLang="zh-CN" sz="1400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)</m:t>
                            </m:r>
                          </m:oMath>
                        </m:oMathPara>
                      </a14:m>
                      <a:endParaRPr lang="zh-CN" altLang="en-US" sz="1400" dirty="0">
                        <a:latin typeface="仿宋" panose="02010609060101010101" pitchFamily="49" charset="-122"/>
                        <a:ea typeface="仿宋" panose="02010609060101010101" pitchFamily="49" charset="-122"/>
                      </a:endParaRPr>
                    </a:p>
                  </p:txBody>
                </p:sp>
              </mc:Choice>
              <mc:Fallback xmlns="">
                <p:sp>
                  <p:nvSpPr>
                    <p:cNvPr id="55" name="文本框 54">
                      <a:extLst>
                        <a:ext uri="{FF2B5EF4-FFF2-40B4-BE49-F238E27FC236}">
                          <a16:creationId xmlns:a16="http://schemas.microsoft.com/office/drawing/2014/main" id="{6E6260FD-7BFF-D90A-2AE1-48786856AE8E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112139" y="4795439"/>
                      <a:ext cx="4503484" cy="584327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 t="-146316" b="-21157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52" name="直接连接符 51">
                <a:extLst>
                  <a:ext uri="{FF2B5EF4-FFF2-40B4-BE49-F238E27FC236}">
                    <a16:creationId xmlns:a16="http://schemas.microsoft.com/office/drawing/2014/main" id="{56B3A9B8-C35B-C956-70F8-0705F77620A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38606" y="2629275"/>
                <a:ext cx="0" cy="657138"/>
              </a:xfrm>
              <a:prstGeom prst="line">
                <a:avLst/>
              </a:prstGeom>
              <a:ln w="19050">
                <a:solidFill>
                  <a:schemeClr val="accent5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接连接符 52">
                <a:extLst>
                  <a:ext uri="{FF2B5EF4-FFF2-40B4-BE49-F238E27FC236}">
                    <a16:creationId xmlns:a16="http://schemas.microsoft.com/office/drawing/2014/main" id="{9FA99345-0671-13E1-DB76-427C8A2BB39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05179" y="2639812"/>
                <a:ext cx="0" cy="657138"/>
              </a:xfrm>
              <a:prstGeom prst="line">
                <a:avLst/>
              </a:prstGeom>
              <a:ln w="19050">
                <a:solidFill>
                  <a:schemeClr val="accent5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0" name="文本框 59">
              <a:extLst>
                <a:ext uri="{FF2B5EF4-FFF2-40B4-BE49-F238E27FC236}">
                  <a16:creationId xmlns:a16="http://schemas.microsoft.com/office/drawing/2014/main" id="{1972786A-67A9-0284-18DC-B4B42128AD0C}"/>
                </a:ext>
              </a:extLst>
            </p:cNvPr>
            <p:cNvSpPr txBox="1"/>
            <p:nvPr/>
          </p:nvSpPr>
          <p:spPr>
            <a:xfrm>
              <a:off x="2545565" y="4065607"/>
              <a:ext cx="4601805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100" dirty="0">
                  <a:latin typeface="楷体" panose="02010609060101010101" pitchFamily="49" charset="-122"/>
                  <a:ea typeface="楷体" panose="02010609060101010101" pitchFamily="49" charset="-122"/>
                </a:rPr>
                <a:t>* </a:t>
              </a:r>
              <a:r>
                <a:rPr lang="zh-CN" altLang="en-US" sz="1100" dirty="0">
                  <a:latin typeface="楷体" panose="02010609060101010101" pitchFamily="49" charset="-122"/>
                  <a:ea typeface="楷体" panose="02010609060101010101" pitchFamily="49" charset="-122"/>
                </a:rPr>
                <a:t>这里的解析区域要求必须是</a:t>
              </a:r>
              <a:r>
                <a:rPr lang="zh-CN" altLang="en-US" sz="1100" u="sng" dirty="0">
                  <a:latin typeface="楷体" panose="02010609060101010101" pitchFamily="49" charset="-122"/>
                  <a:ea typeface="楷体" panose="02010609060101010101" pitchFamily="49" charset="-122"/>
                </a:rPr>
                <a:t>单连通域</a:t>
              </a:r>
              <a:r>
                <a:rPr lang="zh-CN" altLang="en-US" sz="1100" dirty="0">
                  <a:latin typeface="楷体" panose="02010609060101010101" pitchFamily="49" charset="-122"/>
                  <a:ea typeface="楷体" panose="02010609060101010101" pitchFamily="49" charset="-122"/>
                </a:rPr>
                <a:t>，且起终点必须都在区域内。</a:t>
              </a:r>
              <a:endParaRPr lang="zh-CN" altLang="en-US" sz="1100" dirty="0"/>
            </a:p>
          </p:txBody>
        </p:sp>
      </p:grpSp>
      <p:grpSp>
        <p:nvGrpSpPr>
          <p:cNvPr id="62" name="组合 61">
            <a:extLst>
              <a:ext uri="{FF2B5EF4-FFF2-40B4-BE49-F238E27FC236}">
                <a16:creationId xmlns:a16="http://schemas.microsoft.com/office/drawing/2014/main" id="{90D9F362-25D3-C359-FC4B-31BFBDD3D108}"/>
              </a:ext>
            </a:extLst>
          </p:cNvPr>
          <p:cNvGrpSpPr/>
          <p:nvPr/>
        </p:nvGrpSpPr>
        <p:grpSpPr>
          <a:xfrm>
            <a:off x="576363" y="4255603"/>
            <a:ext cx="11039272" cy="902004"/>
            <a:chOff x="576363" y="2517379"/>
            <a:chExt cx="11039272" cy="902004"/>
          </a:xfrm>
        </p:grpSpPr>
        <p:grpSp>
          <p:nvGrpSpPr>
            <p:cNvPr id="63" name="组合 62">
              <a:extLst>
                <a:ext uri="{FF2B5EF4-FFF2-40B4-BE49-F238E27FC236}">
                  <a16:creationId xmlns:a16="http://schemas.microsoft.com/office/drawing/2014/main" id="{3B91576F-B0E8-1C3B-3AC4-27CD37DE067E}"/>
                </a:ext>
              </a:extLst>
            </p:cNvPr>
            <p:cNvGrpSpPr/>
            <p:nvPr/>
          </p:nvGrpSpPr>
          <p:grpSpPr>
            <a:xfrm>
              <a:off x="576363" y="2517379"/>
              <a:ext cx="11039272" cy="902004"/>
              <a:chOff x="576363" y="4647138"/>
              <a:chExt cx="11039272" cy="902004"/>
            </a:xfrm>
          </p:grpSpPr>
          <p:grpSp>
            <p:nvGrpSpPr>
              <p:cNvPr id="66" name="组合 65">
                <a:extLst>
                  <a:ext uri="{FF2B5EF4-FFF2-40B4-BE49-F238E27FC236}">
                    <a16:creationId xmlns:a16="http://schemas.microsoft.com/office/drawing/2014/main" id="{C36B441D-98C6-1685-278F-3ED6E1BD3429}"/>
                  </a:ext>
                </a:extLst>
              </p:cNvPr>
              <p:cNvGrpSpPr/>
              <p:nvPr/>
            </p:nvGrpSpPr>
            <p:grpSpPr>
              <a:xfrm>
                <a:off x="576363" y="4647138"/>
                <a:ext cx="11039272" cy="902004"/>
                <a:chOff x="576363" y="4224270"/>
                <a:chExt cx="11039272" cy="902004"/>
              </a:xfrm>
            </p:grpSpPr>
            <p:grpSp>
              <p:nvGrpSpPr>
                <p:cNvPr id="68" name="组合 67">
                  <a:extLst>
                    <a:ext uri="{FF2B5EF4-FFF2-40B4-BE49-F238E27FC236}">
                      <a16:creationId xmlns:a16="http://schemas.microsoft.com/office/drawing/2014/main" id="{084FB1FB-7A4C-1835-D105-E9809A6531DD}"/>
                    </a:ext>
                  </a:extLst>
                </p:cNvPr>
                <p:cNvGrpSpPr/>
                <p:nvPr/>
              </p:nvGrpSpPr>
              <p:grpSpPr>
                <a:xfrm>
                  <a:off x="576363" y="4224270"/>
                  <a:ext cx="11039272" cy="902004"/>
                  <a:chOff x="576363" y="4224270"/>
                  <a:chExt cx="11039272" cy="902004"/>
                </a:xfrm>
              </p:grpSpPr>
              <p:sp>
                <p:nvSpPr>
                  <p:cNvPr id="70" name="矩形: 圆角 69">
                    <a:extLst>
                      <a:ext uri="{FF2B5EF4-FFF2-40B4-BE49-F238E27FC236}">
                        <a16:creationId xmlns:a16="http://schemas.microsoft.com/office/drawing/2014/main" id="{5547DFF4-141A-9C89-2AB4-B761D0D40F76}"/>
                      </a:ext>
                    </a:extLst>
                  </p:cNvPr>
                  <p:cNvSpPr/>
                  <p:nvPr/>
                </p:nvSpPr>
                <p:spPr>
                  <a:xfrm>
                    <a:off x="576363" y="4224270"/>
                    <a:ext cx="11039272" cy="902004"/>
                  </a:xfrm>
                  <a:prstGeom prst="round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1" name="文本框 70">
                    <a:extLst>
                      <a:ext uri="{FF2B5EF4-FFF2-40B4-BE49-F238E27FC236}">
                        <a16:creationId xmlns:a16="http://schemas.microsoft.com/office/drawing/2014/main" id="{9D5192B6-EB41-ABF4-8335-2C5BADEA6DFF}"/>
                      </a:ext>
                    </a:extLst>
                  </p:cNvPr>
                  <p:cNvSpPr txBox="1"/>
                  <p:nvPr/>
                </p:nvSpPr>
                <p:spPr>
                  <a:xfrm>
                    <a:off x="576364" y="4408529"/>
                    <a:ext cx="1962242" cy="58477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zh-CN" altLang="en-US" sz="1600" dirty="0">
                        <a:latin typeface="汉仪润圆-65简" panose="00020600040101010101" pitchFamily="18" charset="-122"/>
                        <a:ea typeface="汉仪润圆-65简" panose="00020600040101010101" pitchFamily="18" charset="-122"/>
                      </a:rPr>
                      <a:t>方法四</a:t>
                    </a:r>
                    <a:endParaRPr lang="en-US" altLang="zh-CN" sz="1600" dirty="0">
                      <a:latin typeface="汉仪润圆-65简" panose="00020600040101010101" pitchFamily="18" charset="-122"/>
                      <a:ea typeface="汉仪润圆-65简" panose="00020600040101010101" pitchFamily="18" charset="-122"/>
                    </a:endParaRPr>
                  </a:p>
                  <a:p>
                    <a:pPr algn="ctr"/>
                    <a:r>
                      <a:rPr lang="zh-CN" altLang="en-US" sz="1600" dirty="0">
                        <a:latin typeface="仿宋" panose="02010609060101010101" pitchFamily="49" charset="-122"/>
                        <a:ea typeface="仿宋" panose="02010609060101010101" pitchFamily="49" charset="-122"/>
                      </a:rPr>
                      <a:t>柯西积分公式</a:t>
                    </a:r>
                  </a:p>
                </p:txBody>
              </p: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9" name="文本框 68">
                      <a:extLst>
                        <a:ext uri="{FF2B5EF4-FFF2-40B4-BE49-F238E27FC236}">
                          <a16:creationId xmlns:a16="http://schemas.microsoft.com/office/drawing/2014/main" id="{B5F94B21-20DD-49E3-CC14-EFFD62916A1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565298" y="4351024"/>
                      <a:ext cx="4523555" cy="655436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 algn="ctr"/>
                      <a:r>
                        <a:rPr lang="zh-CN" altLang="en-US" sz="1400" dirty="0"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被积函数</a:t>
                      </a:r>
                      <a14:m>
                        <m:oMath xmlns:m="http://schemas.openxmlformats.org/officeDocument/2006/math">
                          <m:r>
                            <a:rPr lang="zh-CN" altLang="en-US" sz="1400" i="1" dirty="0">
                              <a:latin typeface="Cambria Math" panose="02040503050406030204" pitchFamily="18" charset="0"/>
                              <a:ea typeface="仿宋" panose="02010609060101010101" pitchFamily="49" charset="-122"/>
                            </a:rPr>
                            <m:t>形如</m:t>
                          </m:r>
                          <m:f>
                            <m:fPr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  <a:ea typeface="方正清刻本悦宋简体" panose="02000000000000000000" pitchFamily="2" charset="-122"/>
                                </a:rPr>
                              </m:ctrlPr>
                            </m:fPr>
                            <m:num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  <a:ea typeface="方正清刻本悦宋简体" panose="02000000000000000000" pitchFamily="2" charset="-122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zh-CN" sz="1400" i="1">
                                      <a:latin typeface="Cambria Math" panose="02040503050406030204" pitchFamily="18" charset="0"/>
                                      <a:ea typeface="方正清刻本悦宋简体" panose="02000000000000000000" pitchFamily="2" charset="-122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400" i="1">
                                      <a:latin typeface="Cambria Math" panose="02040503050406030204" pitchFamily="18" charset="0"/>
                                      <a:ea typeface="方正清刻本悦宋简体" panose="02000000000000000000" pitchFamily="2" charset="-122"/>
                                    </a:rPr>
                                    <m:t>𝑧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  <a:ea typeface="方正清刻本悦宋简体" panose="02000000000000000000" pitchFamily="2" charset="-122"/>
                                </a:rPr>
                                <m:t>𝑧</m:t>
                              </m:r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  <a:ea typeface="方正清刻本悦宋简体" panose="02000000000000000000" pitchFamily="2" charset="-122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sz="1400" i="1">
                                      <a:latin typeface="Cambria Math" panose="02040503050406030204" pitchFamily="18" charset="0"/>
                                      <a:ea typeface="方正清刻本悦宋简体" panose="02000000000000000000" pitchFamily="2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400" i="1">
                                      <a:latin typeface="Cambria Math" panose="02040503050406030204" pitchFamily="18" charset="0"/>
                                      <a:ea typeface="方正清刻本悦宋简体" panose="02000000000000000000" pitchFamily="2" charset="-122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zh-CN" sz="1400" i="1">
                                      <a:latin typeface="Cambria Math" panose="02040503050406030204" pitchFamily="18" charset="0"/>
                                      <a:ea typeface="方正清刻本悦宋简体" panose="02000000000000000000" pitchFamily="2" charset="-122"/>
                                    </a:rPr>
                                    <m:t>0</m:t>
                                  </m:r>
                                </m:sub>
                              </m:sSub>
                            </m:den>
                          </m:f>
                        </m:oMath>
                      </a14:m>
                      <a:r>
                        <a:rPr lang="zh-CN" altLang="en-US" sz="1400" dirty="0"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，</a:t>
                      </a:r>
                      <a:r>
                        <a:rPr lang="en-US" altLang="zh-CN" sz="1400" dirty="0">
                          <a:ea typeface="方正清刻本悦宋简体" panose="02000000000000000000" pitchFamily="2" charset="-122"/>
                        </a:rPr>
                        <a:t> </a:t>
                      </a:r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  <a:ea typeface="方正清刻本悦宋简体" panose="02000000000000000000" pitchFamily="2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  <a:ea typeface="方正清刻本悦宋简体" panose="02000000000000000000" pitchFamily="2" charset="-122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  <a:ea typeface="方正清刻本悦宋简体" panose="02000000000000000000" pitchFamily="2" charset="-122"/>
                                </a:rPr>
                                <m:t>0</m:t>
                              </m:r>
                            </m:sub>
                          </m:sSub>
                        </m:oMath>
                      </a14:m>
                      <a:r>
                        <a:rPr lang="zh-CN" altLang="en-US" sz="1400" dirty="0"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在</a:t>
                      </a:r>
                      <a14:m>
                        <m:oMath xmlns:m="http://schemas.openxmlformats.org/officeDocument/2006/math">
                          <m:r>
                            <a:rPr lang="en-US" altLang="zh-CN" sz="1400" i="1" dirty="0">
                              <a:latin typeface="Cambria Math" panose="02040503050406030204" pitchFamily="18" charset="0"/>
                              <a:ea typeface="仿宋" panose="02010609060101010101" pitchFamily="49" charset="-122"/>
                            </a:rPr>
                            <m:t>𝐶</m:t>
                          </m:r>
                        </m:oMath>
                      </a14:m>
                      <a:r>
                        <a:rPr lang="zh-CN" altLang="en-US" sz="1400" dirty="0"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内</a:t>
                      </a:r>
                      <a:endParaRPr lang="en-US" altLang="zh-CN" sz="1400" dirty="0">
                        <a:latin typeface="仿宋" panose="02010609060101010101" pitchFamily="49" charset="-122"/>
                        <a:ea typeface="仿宋" panose="02010609060101010101" pitchFamily="49" charset="-122"/>
                      </a:endParaRPr>
                    </a:p>
                    <a:p>
                      <a:pPr algn="ctr"/>
                      <a:r>
                        <a:rPr lang="zh-CN" altLang="en-US" sz="1400" dirty="0"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且</a:t>
                      </a:r>
                      <a14:m>
                        <m:oMath xmlns:m="http://schemas.openxmlformats.org/officeDocument/2006/math">
                          <m:r>
                            <a:rPr lang="en-US" altLang="zh-CN" sz="1400" b="1" i="1">
                              <a:latin typeface="Cambria Math" panose="02040503050406030204" pitchFamily="18" charset="0"/>
                              <a:ea typeface="方正清刻本悦宋简体" panose="02000000000000000000" pitchFamily="2" charset="-122"/>
                            </a:rPr>
                            <m:t>𝒇</m:t>
                          </m:r>
                          <m:d>
                            <m:dPr>
                              <m:ctrlPr>
                                <a:rPr lang="en-US" altLang="zh-CN" sz="1400" b="1" i="1">
                                  <a:latin typeface="Cambria Math" panose="02040503050406030204" pitchFamily="18" charset="0"/>
                                  <a:ea typeface="方正清刻本悦宋简体" panose="02000000000000000000" pitchFamily="2" charset="-122"/>
                                </a:rPr>
                              </m:ctrlPr>
                            </m:dPr>
                            <m:e>
                              <m:r>
                                <a:rPr lang="en-US" altLang="zh-CN" sz="1400" b="1" i="1">
                                  <a:latin typeface="Cambria Math" panose="02040503050406030204" pitchFamily="18" charset="0"/>
                                  <a:ea typeface="方正清刻本悦宋简体" panose="02000000000000000000" pitchFamily="2" charset="-122"/>
                                </a:rPr>
                                <m:t>𝒛</m:t>
                              </m:r>
                            </m:e>
                          </m:d>
                        </m:oMath>
                      </a14:m>
                      <a:r>
                        <a:rPr lang="zh-CN" altLang="en-US" sz="1400" dirty="0"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在</a:t>
                      </a:r>
                      <a14:m>
                        <m:oMath xmlns:m="http://schemas.openxmlformats.org/officeDocument/2006/math">
                          <m:r>
                            <a:rPr lang="en-US" altLang="zh-CN" sz="1400" b="1" i="1" dirty="0">
                              <a:latin typeface="Cambria Math" panose="02040503050406030204" pitchFamily="18" charset="0"/>
                              <a:ea typeface="仿宋" panose="02010609060101010101" pitchFamily="49" charset="-122"/>
                            </a:rPr>
                            <m:t>𝑪</m:t>
                          </m:r>
                        </m:oMath>
                      </a14:m>
                      <a:r>
                        <a:rPr lang="zh-CN" altLang="en-US" sz="1400" b="1" dirty="0"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上及其内部处处解析</a:t>
                      </a:r>
                      <a:endParaRPr lang="zh-CN" altLang="en-US" sz="1400" b="1" dirty="0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p:txBody>
                </p:sp>
              </mc:Choice>
              <mc:Fallback xmlns="">
                <p:sp>
                  <p:nvSpPr>
                    <p:cNvPr id="69" name="文本框 68">
                      <a:extLst>
                        <a:ext uri="{FF2B5EF4-FFF2-40B4-BE49-F238E27FC236}">
                          <a16:creationId xmlns:a16="http://schemas.microsoft.com/office/drawing/2014/main" id="{B5F94B21-20DD-49E3-CC14-EFFD62916A1C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565298" y="4351024"/>
                      <a:ext cx="4523555" cy="655436"/>
                    </a:xfrm>
                    <a:prstGeom prst="rect">
                      <a:avLst/>
                    </a:prstGeom>
                    <a:blipFill>
                      <a:blip r:embed="rId10"/>
                      <a:stretch>
                        <a:fillRect b="-747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7" name="文本框 66">
                    <a:extLst>
                      <a:ext uri="{FF2B5EF4-FFF2-40B4-BE49-F238E27FC236}">
                        <a16:creationId xmlns:a16="http://schemas.microsoft.com/office/drawing/2014/main" id="{A2430875-C03E-A879-92EE-DBA840851BE9}"/>
                      </a:ext>
                    </a:extLst>
                  </p:cNvPr>
                  <p:cNvSpPr txBox="1"/>
                  <p:nvPr/>
                </p:nvSpPr>
                <p:spPr>
                  <a:xfrm>
                    <a:off x="7092071" y="4820478"/>
                    <a:ext cx="4523555" cy="560218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nary>
                            <m:naryPr>
                              <m:chr m:val="∮"/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  <a:ea typeface="方正小标宋简体" panose="02000000000000000000" pitchFamily="2" charset="-122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</m:sub>
                            <m:sup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  <a:ea typeface="方正小标宋简体" panose="02000000000000000000" pitchFamily="2" charset="-122"/>
                                </a:rPr>
                                <m:t> </m:t>
                              </m:r>
                            </m:sup>
                            <m:e>
                              <m:f>
                                <m:fPr>
                                  <m:ctrlPr>
                                    <a:rPr lang="en-US" altLang="zh-CN" sz="1400" i="1">
                                      <a:latin typeface="Cambria Math" panose="02040503050406030204" pitchFamily="18" charset="0"/>
                                      <a:ea typeface="方正清刻本悦宋简体" panose="02000000000000000000" pitchFamily="2" charset="-122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1400" i="1">
                                      <a:latin typeface="Cambria Math" panose="02040503050406030204" pitchFamily="18" charset="0"/>
                                      <a:ea typeface="方正清刻本悦宋简体" panose="02000000000000000000" pitchFamily="2" charset="-122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altLang="zh-CN" sz="1400" i="1">
                                          <a:latin typeface="Cambria Math" panose="02040503050406030204" pitchFamily="18" charset="0"/>
                                          <a:ea typeface="方正清刻本悦宋简体" panose="02000000000000000000" pitchFamily="2" charset="-122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  <a:ea typeface="方正清刻本悦宋简体" panose="02000000000000000000" pitchFamily="2" charset="-122"/>
                                        </a:rPr>
                                        <m:t>𝑧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en-US" altLang="zh-CN" sz="1400" i="1">
                                      <a:latin typeface="Cambria Math" panose="02040503050406030204" pitchFamily="18" charset="0"/>
                                      <a:ea typeface="方正清刻本悦宋简体" panose="02000000000000000000" pitchFamily="2" charset="-122"/>
                                    </a:rPr>
                                    <m:t>𝑧</m:t>
                                  </m:r>
                                  <m:r>
                                    <a:rPr lang="en-US" altLang="zh-CN" sz="1400" i="1">
                                      <a:latin typeface="Cambria Math" panose="02040503050406030204" pitchFamily="18" charset="0"/>
                                      <a:ea typeface="方正清刻本悦宋简体" panose="02000000000000000000" pitchFamily="2" charset="-122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zh-CN" sz="1400" i="1">
                                          <a:latin typeface="Cambria Math" panose="02040503050406030204" pitchFamily="18" charset="0"/>
                                          <a:ea typeface="方正清刻本悦宋简体" panose="02000000000000000000" pitchFamily="2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  <a:ea typeface="方正清刻本悦宋简体" panose="02000000000000000000" pitchFamily="2" charset="-122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  <a:ea typeface="方正清刻本悦宋简体" panose="02000000000000000000" pitchFamily="2" charset="-122"/>
                                        </a:rPr>
                                        <m:t>0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nary>
                          <m:r>
                            <m:rPr>
                              <m:sty m:val="p"/>
                            </m:rPr>
                            <a:rPr lang="en-US" altLang="zh-CN" sz="1400" i="1" dirty="0"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dz</m:t>
                          </m:r>
                          <m:r>
                            <a:rPr lang="en-US" altLang="zh-CN" sz="1400" i="1" dirty="0"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=2</m:t>
                          </m:r>
                          <m:r>
                            <a:rPr lang="zh-CN" altLang="en-US" sz="1400" i="1" dirty="0"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𝜋</m:t>
                          </m:r>
                          <m:r>
                            <a:rPr lang="en-US" altLang="zh-CN" sz="1400" i="1" dirty="0"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𝑖</m:t>
                          </m:r>
                          <m:r>
                            <a:rPr lang="en-US" altLang="zh-CN" sz="1400" i="1" dirty="0">
                              <a:latin typeface="Cambria Math" panose="02040503050406030204" pitchFamily="18" charset="0"/>
                              <a:ea typeface="仿宋" panose="02010609060101010101" pitchFamily="49" charset="-122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CN" sz="1400" i="1" dirty="0">
                                  <a:latin typeface="Cambria Math" panose="02040503050406030204" pitchFamily="18" charset="0"/>
                                  <a:ea typeface="仿宋" panose="02010609060101010101" pitchFamily="49" charset="-122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1400" i="1" dirty="0">
                                      <a:latin typeface="Cambria Math" panose="02040503050406030204" pitchFamily="18" charset="0"/>
                                      <a:ea typeface="仿宋" panose="02010609060101010101" pitchFamily="49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400" i="1" dirty="0">
                                      <a:latin typeface="Cambria Math" panose="02040503050406030204" pitchFamily="18" charset="0"/>
                                      <a:ea typeface="仿宋" panose="02010609060101010101" pitchFamily="49" charset="-122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zh-CN" sz="1400" i="1" dirty="0">
                                      <a:latin typeface="Cambria Math" panose="02040503050406030204" pitchFamily="18" charset="0"/>
                                      <a:ea typeface="仿宋" panose="02010609060101010101" pitchFamily="49" charset="-122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oMath>
                      </m:oMathPara>
                    </a14:m>
                    <a:endParaRPr lang="zh-CN" altLang="en-US" sz="1400" dirty="0">
                      <a:latin typeface="仿宋" panose="02010609060101010101" pitchFamily="49" charset="-122"/>
                      <a:ea typeface="仿宋" panose="02010609060101010101" pitchFamily="49" charset="-122"/>
                    </a:endParaRPr>
                  </a:p>
                </p:txBody>
              </p:sp>
            </mc:Choice>
            <mc:Fallback xmlns="">
              <p:sp>
                <p:nvSpPr>
                  <p:cNvPr id="67" name="文本框 66">
                    <a:extLst>
                      <a:ext uri="{FF2B5EF4-FFF2-40B4-BE49-F238E27FC236}">
                        <a16:creationId xmlns:a16="http://schemas.microsoft.com/office/drawing/2014/main" id="{A2430875-C03E-A879-92EE-DBA840851BE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92071" y="4820478"/>
                    <a:ext cx="4523555" cy="560218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t="-152747" b="-225275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64" name="直接连接符 63">
              <a:extLst>
                <a:ext uri="{FF2B5EF4-FFF2-40B4-BE49-F238E27FC236}">
                  <a16:creationId xmlns:a16="http://schemas.microsoft.com/office/drawing/2014/main" id="{7E0DFAC0-B50F-77FA-E498-B290679B2B31}"/>
                </a:ext>
              </a:extLst>
            </p:cNvPr>
            <p:cNvCxnSpPr>
              <a:cxnSpLocks/>
            </p:cNvCxnSpPr>
            <p:nvPr/>
          </p:nvCxnSpPr>
          <p:spPr>
            <a:xfrm>
              <a:off x="2538606" y="2629275"/>
              <a:ext cx="0" cy="657138"/>
            </a:xfrm>
            <a:prstGeom prst="line">
              <a:avLst/>
            </a:prstGeom>
            <a:ln w="19050">
              <a:solidFill>
                <a:schemeClr val="accent4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连接符 64">
              <a:extLst>
                <a:ext uri="{FF2B5EF4-FFF2-40B4-BE49-F238E27FC236}">
                  <a16:creationId xmlns:a16="http://schemas.microsoft.com/office/drawing/2014/main" id="{7F36D99E-9868-2311-E885-FF18A2D9615D}"/>
                </a:ext>
              </a:extLst>
            </p:cNvPr>
            <p:cNvCxnSpPr>
              <a:cxnSpLocks/>
            </p:cNvCxnSpPr>
            <p:nvPr/>
          </p:nvCxnSpPr>
          <p:spPr>
            <a:xfrm>
              <a:off x="7092075" y="2639812"/>
              <a:ext cx="0" cy="657138"/>
            </a:xfrm>
            <a:prstGeom prst="line">
              <a:avLst/>
            </a:prstGeom>
            <a:ln w="19050">
              <a:solidFill>
                <a:schemeClr val="accent4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2" name="组合 71">
            <a:extLst>
              <a:ext uri="{FF2B5EF4-FFF2-40B4-BE49-F238E27FC236}">
                <a16:creationId xmlns:a16="http://schemas.microsoft.com/office/drawing/2014/main" id="{14B205BB-DE1F-102D-4407-0767210D5B81}"/>
              </a:ext>
            </a:extLst>
          </p:cNvPr>
          <p:cNvGrpSpPr/>
          <p:nvPr/>
        </p:nvGrpSpPr>
        <p:grpSpPr>
          <a:xfrm>
            <a:off x="576363" y="5229970"/>
            <a:ext cx="11039272" cy="902004"/>
            <a:chOff x="576363" y="2517379"/>
            <a:chExt cx="11039272" cy="902004"/>
          </a:xfrm>
        </p:grpSpPr>
        <p:grpSp>
          <p:nvGrpSpPr>
            <p:cNvPr id="73" name="组合 72">
              <a:extLst>
                <a:ext uri="{FF2B5EF4-FFF2-40B4-BE49-F238E27FC236}">
                  <a16:creationId xmlns:a16="http://schemas.microsoft.com/office/drawing/2014/main" id="{8D519025-8666-56CA-F8B0-2AB0D6CBBD58}"/>
                </a:ext>
              </a:extLst>
            </p:cNvPr>
            <p:cNvGrpSpPr/>
            <p:nvPr/>
          </p:nvGrpSpPr>
          <p:grpSpPr>
            <a:xfrm>
              <a:off x="576363" y="2517379"/>
              <a:ext cx="11039272" cy="902004"/>
              <a:chOff x="576363" y="4647138"/>
              <a:chExt cx="11039272" cy="902004"/>
            </a:xfrm>
          </p:grpSpPr>
          <p:grpSp>
            <p:nvGrpSpPr>
              <p:cNvPr id="76" name="组合 75">
                <a:extLst>
                  <a:ext uri="{FF2B5EF4-FFF2-40B4-BE49-F238E27FC236}">
                    <a16:creationId xmlns:a16="http://schemas.microsoft.com/office/drawing/2014/main" id="{38D5E279-43F6-8E97-F898-38B583BE00CD}"/>
                  </a:ext>
                </a:extLst>
              </p:cNvPr>
              <p:cNvGrpSpPr/>
              <p:nvPr/>
            </p:nvGrpSpPr>
            <p:grpSpPr>
              <a:xfrm>
                <a:off x="576363" y="4647138"/>
                <a:ext cx="11039272" cy="902004"/>
                <a:chOff x="576363" y="4224270"/>
                <a:chExt cx="11039272" cy="902004"/>
              </a:xfrm>
            </p:grpSpPr>
            <p:grpSp>
              <p:nvGrpSpPr>
                <p:cNvPr id="78" name="组合 77">
                  <a:extLst>
                    <a:ext uri="{FF2B5EF4-FFF2-40B4-BE49-F238E27FC236}">
                      <a16:creationId xmlns:a16="http://schemas.microsoft.com/office/drawing/2014/main" id="{799FB634-7FE1-71E7-B5C2-B033C0637ABC}"/>
                    </a:ext>
                  </a:extLst>
                </p:cNvPr>
                <p:cNvGrpSpPr/>
                <p:nvPr/>
              </p:nvGrpSpPr>
              <p:grpSpPr>
                <a:xfrm>
                  <a:off x="576363" y="4224270"/>
                  <a:ext cx="11039272" cy="902004"/>
                  <a:chOff x="576363" y="4224270"/>
                  <a:chExt cx="11039272" cy="902004"/>
                </a:xfrm>
              </p:grpSpPr>
              <p:sp>
                <p:nvSpPr>
                  <p:cNvPr id="80" name="矩形: 圆角 79">
                    <a:extLst>
                      <a:ext uri="{FF2B5EF4-FFF2-40B4-BE49-F238E27FC236}">
                        <a16:creationId xmlns:a16="http://schemas.microsoft.com/office/drawing/2014/main" id="{47BD4064-0499-FEA0-5242-177C47242602}"/>
                      </a:ext>
                    </a:extLst>
                  </p:cNvPr>
                  <p:cNvSpPr/>
                  <p:nvPr/>
                </p:nvSpPr>
                <p:spPr>
                  <a:xfrm>
                    <a:off x="576363" y="4224270"/>
                    <a:ext cx="11039272" cy="902004"/>
                  </a:xfrm>
                  <a:prstGeom prst="roundRect">
                    <a:avLst/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1" name="文本框 80">
                    <a:extLst>
                      <a:ext uri="{FF2B5EF4-FFF2-40B4-BE49-F238E27FC236}">
                        <a16:creationId xmlns:a16="http://schemas.microsoft.com/office/drawing/2014/main" id="{31F43D40-002B-2ADA-95D1-714C91EB3938}"/>
                      </a:ext>
                    </a:extLst>
                  </p:cNvPr>
                  <p:cNvSpPr txBox="1"/>
                  <p:nvPr/>
                </p:nvSpPr>
                <p:spPr>
                  <a:xfrm>
                    <a:off x="576364" y="4408529"/>
                    <a:ext cx="1962242" cy="58477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zh-CN" altLang="en-US" sz="1600" dirty="0">
                        <a:latin typeface="汉仪润圆-65简" panose="00020600040101010101" pitchFamily="18" charset="-122"/>
                        <a:ea typeface="汉仪润圆-65简" panose="00020600040101010101" pitchFamily="18" charset="-122"/>
                      </a:rPr>
                      <a:t>方法五</a:t>
                    </a:r>
                    <a:endParaRPr lang="en-US" altLang="zh-CN" sz="1600" dirty="0">
                      <a:latin typeface="汉仪润圆-65简" panose="00020600040101010101" pitchFamily="18" charset="-122"/>
                      <a:ea typeface="汉仪润圆-65简" panose="00020600040101010101" pitchFamily="18" charset="-122"/>
                    </a:endParaRPr>
                  </a:p>
                  <a:p>
                    <a:pPr algn="ctr"/>
                    <a:r>
                      <a:rPr lang="zh-CN" altLang="en-US" sz="1600" dirty="0">
                        <a:latin typeface="仿宋" panose="02010609060101010101" pitchFamily="49" charset="-122"/>
                        <a:ea typeface="仿宋" panose="02010609060101010101" pitchFamily="49" charset="-122"/>
                      </a:rPr>
                      <a:t>高阶导数公式</a:t>
                    </a:r>
                  </a:p>
                </p:txBody>
              </p: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9" name="文本框 78">
                      <a:extLst>
                        <a:ext uri="{FF2B5EF4-FFF2-40B4-BE49-F238E27FC236}">
                          <a16:creationId xmlns:a16="http://schemas.microsoft.com/office/drawing/2014/main" id="{B378767C-B7A4-031E-20EA-A944073D5A9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565298" y="4351024"/>
                      <a:ext cx="4523555" cy="655436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 algn="ctr"/>
                      <a:r>
                        <a:rPr lang="zh-CN" altLang="en-US" sz="1400" dirty="0"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被积函数</a:t>
                      </a:r>
                      <a14:m>
                        <m:oMath xmlns:m="http://schemas.openxmlformats.org/officeDocument/2006/math">
                          <m:r>
                            <a:rPr lang="zh-CN" altLang="en-US" sz="1400" i="1" dirty="0">
                              <a:latin typeface="Cambria Math" panose="02040503050406030204" pitchFamily="18" charset="0"/>
                              <a:ea typeface="仿宋" panose="02010609060101010101" pitchFamily="49" charset="-122"/>
                            </a:rPr>
                            <m:t>形如</m:t>
                          </m:r>
                          <m:f>
                            <m:fPr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  <a:ea typeface="方正清刻本悦宋简体" panose="02000000000000000000" pitchFamily="2" charset="-122"/>
                                </a:rPr>
                              </m:ctrlPr>
                            </m:fPr>
                            <m:num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  <a:ea typeface="方正清刻本悦宋简体" panose="02000000000000000000" pitchFamily="2" charset="-122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zh-CN" sz="1400" i="1">
                                      <a:latin typeface="Cambria Math" panose="02040503050406030204" pitchFamily="18" charset="0"/>
                                      <a:ea typeface="方正清刻本悦宋简体" panose="02000000000000000000" pitchFamily="2" charset="-122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400" i="1">
                                      <a:latin typeface="Cambria Math" panose="02040503050406030204" pitchFamily="18" charset="0"/>
                                      <a:ea typeface="方正清刻本悦宋简体" panose="02000000000000000000" pitchFamily="2" charset="-122"/>
                                    </a:rPr>
                                    <m:t>𝑧</m:t>
                                  </m:r>
                                </m:e>
                              </m:d>
                            </m:num>
                            <m:den>
                              <m:sSup>
                                <m:sSupPr>
                                  <m:ctrlPr>
                                    <a:rPr lang="en-US" altLang="zh-CN" sz="1400" b="0" i="1" smtClean="0">
                                      <a:latin typeface="Cambria Math" panose="02040503050406030204" pitchFamily="18" charset="0"/>
                                      <a:ea typeface="方正清刻本悦宋简体" panose="02000000000000000000" pitchFamily="2" charset="-122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CN" sz="1400" b="0" i="1" smtClean="0">
                                          <a:latin typeface="Cambria Math" panose="02040503050406030204" pitchFamily="18" charset="0"/>
                                          <a:ea typeface="方正清刻本悦宋简体" panose="02000000000000000000" pitchFamily="2" charset="-122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  <a:ea typeface="方正清刻本悦宋简体" panose="02000000000000000000" pitchFamily="2" charset="-122"/>
                                        </a:rPr>
                                        <m:t>𝑧</m:t>
                                      </m:r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  <a:ea typeface="方正清刻本悦宋简体" panose="02000000000000000000" pitchFamily="2" charset="-122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  <a:ea typeface="方正清刻本悦宋简体" panose="02000000000000000000" pitchFamily="2" charset="-12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  <a:ea typeface="方正清刻本悦宋简体" panose="02000000000000000000" pitchFamily="2" charset="-122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  <a:ea typeface="方正清刻本悦宋简体" panose="02000000000000000000" pitchFamily="2" charset="-122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altLang="zh-CN" sz="1400" b="0" i="1" smtClean="0">
                                      <a:latin typeface="Cambria Math" panose="02040503050406030204" pitchFamily="18" charset="0"/>
                                      <a:ea typeface="方正清刻本悦宋简体" panose="02000000000000000000" pitchFamily="2" charset="-122"/>
                                    </a:rPr>
                                    <m:t>𝑛</m:t>
                                  </m:r>
                                </m:sup>
                              </m:sSup>
                            </m:den>
                          </m:f>
                        </m:oMath>
                      </a14:m>
                      <a:r>
                        <a:rPr lang="zh-CN" altLang="en-US" sz="1400" dirty="0"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，</a:t>
                      </a:r>
                      <a:r>
                        <a:rPr lang="en-US" altLang="zh-CN" sz="1400" dirty="0">
                          <a:ea typeface="方正清刻本悦宋简体" panose="02000000000000000000" pitchFamily="2" charset="-122"/>
                        </a:rPr>
                        <a:t> </a:t>
                      </a:r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  <a:ea typeface="方正清刻本悦宋简体" panose="02000000000000000000" pitchFamily="2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  <a:ea typeface="方正清刻本悦宋简体" panose="02000000000000000000" pitchFamily="2" charset="-122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  <a:ea typeface="方正清刻本悦宋简体" panose="02000000000000000000" pitchFamily="2" charset="-122"/>
                                </a:rPr>
                                <m:t>0</m:t>
                              </m:r>
                            </m:sub>
                          </m:sSub>
                        </m:oMath>
                      </a14:m>
                      <a:r>
                        <a:rPr lang="zh-CN" altLang="en-US" sz="1400" dirty="0"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在</a:t>
                      </a:r>
                      <a14:m>
                        <m:oMath xmlns:m="http://schemas.openxmlformats.org/officeDocument/2006/math">
                          <m:r>
                            <a:rPr lang="en-US" altLang="zh-CN" sz="1400" i="1" dirty="0">
                              <a:latin typeface="Cambria Math" panose="02040503050406030204" pitchFamily="18" charset="0"/>
                              <a:ea typeface="仿宋" panose="02010609060101010101" pitchFamily="49" charset="-122"/>
                            </a:rPr>
                            <m:t>𝐶</m:t>
                          </m:r>
                        </m:oMath>
                      </a14:m>
                      <a:r>
                        <a:rPr lang="zh-CN" altLang="en-US" sz="1400" dirty="0"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内</a:t>
                      </a:r>
                      <a:endParaRPr lang="en-US" altLang="zh-CN" sz="1400" dirty="0">
                        <a:latin typeface="仿宋" panose="02010609060101010101" pitchFamily="49" charset="-122"/>
                        <a:ea typeface="仿宋" panose="02010609060101010101" pitchFamily="49" charset="-122"/>
                      </a:endParaRPr>
                    </a:p>
                    <a:p>
                      <a:pPr algn="ctr"/>
                      <a:r>
                        <a:rPr lang="zh-CN" altLang="en-US" sz="1400" dirty="0"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且</a:t>
                      </a:r>
                      <a14:m>
                        <m:oMath xmlns:m="http://schemas.openxmlformats.org/officeDocument/2006/math">
                          <m:r>
                            <a:rPr lang="en-US" altLang="zh-CN" sz="1400" b="1" i="1">
                              <a:latin typeface="Cambria Math" panose="02040503050406030204" pitchFamily="18" charset="0"/>
                              <a:ea typeface="方正清刻本悦宋简体" panose="02000000000000000000" pitchFamily="2" charset="-122"/>
                            </a:rPr>
                            <m:t>𝒇</m:t>
                          </m:r>
                          <m:d>
                            <m:dPr>
                              <m:ctrlPr>
                                <a:rPr lang="en-US" altLang="zh-CN" sz="1400" b="1" i="1">
                                  <a:latin typeface="Cambria Math" panose="02040503050406030204" pitchFamily="18" charset="0"/>
                                  <a:ea typeface="方正清刻本悦宋简体" panose="02000000000000000000" pitchFamily="2" charset="-122"/>
                                </a:rPr>
                              </m:ctrlPr>
                            </m:dPr>
                            <m:e>
                              <m:r>
                                <a:rPr lang="en-US" altLang="zh-CN" sz="1400" b="1" i="1">
                                  <a:latin typeface="Cambria Math" panose="02040503050406030204" pitchFamily="18" charset="0"/>
                                  <a:ea typeface="方正清刻本悦宋简体" panose="02000000000000000000" pitchFamily="2" charset="-122"/>
                                </a:rPr>
                                <m:t>𝒛</m:t>
                              </m:r>
                            </m:e>
                          </m:d>
                        </m:oMath>
                      </a14:m>
                      <a:r>
                        <a:rPr lang="zh-CN" altLang="en-US" sz="1400" dirty="0"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在</a:t>
                      </a:r>
                      <a14:m>
                        <m:oMath xmlns:m="http://schemas.openxmlformats.org/officeDocument/2006/math">
                          <m:r>
                            <a:rPr lang="en-US" altLang="zh-CN" sz="1400" b="1" i="1" dirty="0">
                              <a:latin typeface="Cambria Math" panose="02040503050406030204" pitchFamily="18" charset="0"/>
                              <a:ea typeface="仿宋" panose="02010609060101010101" pitchFamily="49" charset="-122"/>
                            </a:rPr>
                            <m:t>𝑪</m:t>
                          </m:r>
                        </m:oMath>
                      </a14:m>
                      <a:r>
                        <a:rPr lang="zh-CN" altLang="en-US" sz="1400" b="1" dirty="0"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上及其内部处处解析</a:t>
                      </a:r>
                      <a:endParaRPr lang="zh-CN" altLang="en-US" sz="1400" b="1" dirty="0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p:txBody>
                </p:sp>
              </mc:Choice>
              <mc:Fallback xmlns="">
                <p:sp>
                  <p:nvSpPr>
                    <p:cNvPr id="79" name="文本框 78">
                      <a:extLst>
                        <a:ext uri="{FF2B5EF4-FFF2-40B4-BE49-F238E27FC236}">
                          <a16:creationId xmlns:a16="http://schemas.microsoft.com/office/drawing/2014/main" id="{B378767C-B7A4-031E-20EA-A944073D5A9E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565298" y="4351024"/>
                      <a:ext cx="4523555" cy="655436"/>
                    </a:xfrm>
                    <a:prstGeom prst="rect">
                      <a:avLst/>
                    </a:prstGeom>
                    <a:blipFill>
                      <a:blip r:embed="rId12"/>
                      <a:stretch>
                        <a:fillRect b="-747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7" name="文本框 76">
                    <a:extLst>
                      <a:ext uri="{FF2B5EF4-FFF2-40B4-BE49-F238E27FC236}">
                        <a16:creationId xmlns:a16="http://schemas.microsoft.com/office/drawing/2014/main" id="{B20B9260-D889-9B71-B20E-0E34C93BE1B0}"/>
                      </a:ext>
                    </a:extLst>
                  </p:cNvPr>
                  <p:cNvSpPr txBox="1"/>
                  <p:nvPr/>
                </p:nvSpPr>
                <p:spPr>
                  <a:xfrm>
                    <a:off x="7092071" y="4820478"/>
                    <a:ext cx="4523555" cy="560218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nary>
                            <m:naryPr>
                              <m:chr m:val="∮"/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  <a:ea typeface="方正小标宋简体" panose="02000000000000000000" pitchFamily="2" charset="-122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</m:sub>
                            <m:sup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  <a:ea typeface="方正小标宋简体" panose="02000000000000000000" pitchFamily="2" charset="-122"/>
                                </a:rPr>
                                <m:t> </m:t>
                              </m:r>
                            </m:sup>
                            <m:e>
                              <m:f>
                                <m:fPr>
                                  <m:ctrlPr>
                                    <a:rPr lang="en-US" altLang="zh-CN" sz="1400" i="1">
                                      <a:latin typeface="Cambria Math" panose="02040503050406030204" pitchFamily="18" charset="0"/>
                                      <a:ea typeface="方正清刻本悦宋简体" panose="02000000000000000000" pitchFamily="2" charset="-122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1400" i="1">
                                      <a:latin typeface="Cambria Math" panose="02040503050406030204" pitchFamily="18" charset="0"/>
                                      <a:ea typeface="方正清刻本悦宋简体" panose="02000000000000000000" pitchFamily="2" charset="-122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altLang="zh-CN" sz="1400" i="1">
                                          <a:latin typeface="Cambria Math" panose="02040503050406030204" pitchFamily="18" charset="0"/>
                                          <a:ea typeface="方正清刻本悦宋简体" panose="02000000000000000000" pitchFamily="2" charset="-122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  <a:ea typeface="方正清刻本悦宋简体" panose="02000000000000000000" pitchFamily="2" charset="-122"/>
                                        </a:rPr>
                                        <m:t>𝑧</m:t>
                                      </m:r>
                                    </m:e>
                                  </m:d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altLang="zh-CN" sz="1400" i="1">
                                          <a:latin typeface="Cambria Math" panose="02040503050406030204" pitchFamily="18" charset="0"/>
                                          <a:ea typeface="方正清刻本悦宋简体" panose="02000000000000000000" pitchFamily="2" charset="-122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  <a:ea typeface="方正清刻本悦宋简体" panose="02000000000000000000" pitchFamily="2" charset="-122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  <a:ea typeface="方正清刻本悦宋简体" panose="02000000000000000000" pitchFamily="2" charset="-122"/>
                                            </a:rPr>
                                            <m:t>𝑧</m:t>
                                          </m:r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  <a:ea typeface="方正清刻本悦宋简体" panose="02000000000000000000" pitchFamily="2" charset="-122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zh-CN" sz="1400" i="1">
                                                  <a:latin typeface="Cambria Math" panose="02040503050406030204" pitchFamily="18" charset="0"/>
                                                  <a:ea typeface="方正清刻本悦宋简体" panose="02000000000000000000" pitchFamily="2" charset="-122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1400" i="1">
                                                  <a:latin typeface="Cambria Math" panose="02040503050406030204" pitchFamily="18" charset="0"/>
                                                  <a:ea typeface="方正清刻本悦宋简体" panose="02000000000000000000" pitchFamily="2" charset="-122"/>
                                                </a:rPr>
                                                <m:t>𝑧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1400" i="1">
                                                  <a:latin typeface="Cambria Math" panose="02040503050406030204" pitchFamily="18" charset="0"/>
                                                  <a:ea typeface="方正清刻本悦宋简体" panose="02000000000000000000" pitchFamily="2" charset="-122"/>
                                                </a:rPr>
                                                <m:t>0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  <a:ea typeface="方正清刻本悦宋简体" panose="02000000000000000000" pitchFamily="2" charset="-122"/>
                                        </a:rPr>
                                        <m:t>𝑛</m:t>
                                      </m:r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  <a:ea typeface="方正清刻本悦宋简体" panose="02000000000000000000" pitchFamily="2" charset="-122"/>
                                        </a:rPr>
                                        <m:t>+1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nary>
                          <m:r>
                            <m:rPr>
                              <m:sty m:val="p"/>
                            </m:rPr>
                            <a:rPr lang="en-US" altLang="zh-CN" sz="1400" i="1" dirty="0"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dz</m:t>
                          </m:r>
                          <m:r>
                            <a:rPr lang="en-US" altLang="zh-CN" sz="1400" i="1" dirty="0"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=</m:t>
                          </m:r>
                          <m:f>
                            <m:fPr>
                              <m:ctrlPr>
                                <a:rPr lang="en-US" altLang="zh-CN" sz="1400" i="1" dirty="0"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</m:ctrlPr>
                            </m:fPr>
                            <m:num>
                              <m:r>
                                <a:rPr lang="en-US" altLang="zh-CN" sz="1400" i="1" dirty="0"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  <m:t>2</m:t>
                              </m:r>
                              <m:r>
                                <a:rPr lang="zh-CN" altLang="en-US" sz="1400" i="1" dirty="0"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  <m:t>𝜋</m:t>
                              </m:r>
                              <m:r>
                                <a:rPr lang="en-US" altLang="zh-CN" sz="1400" i="1" dirty="0"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  <m:t>𝑖</m:t>
                              </m:r>
                            </m:num>
                            <m:den>
                              <m:r>
                                <a:rPr lang="en-US" altLang="zh-CN" sz="1400" i="1" dirty="0"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  <m:t>𝑛</m:t>
                              </m:r>
                              <m:r>
                                <a:rPr lang="en-US" altLang="zh-CN" sz="1400" i="1" dirty="0"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  <m:t>!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altLang="zh-CN" sz="1400" i="1" dirty="0">
                                  <a:latin typeface="Cambria Math" panose="02040503050406030204" pitchFamily="18" charset="0"/>
                                  <a:ea typeface="仿宋" panose="02010609060101010101" pitchFamily="49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sz="1400" i="1" dirty="0">
                                  <a:latin typeface="Cambria Math" panose="02040503050406030204" pitchFamily="18" charset="0"/>
                                  <a:ea typeface="仿宋" panose="02010609060101010101" pitchFamily="49" charset="-122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en-US" altLang="zh-CN" sz="1400" i="1" dirty="0">
                                  <a:latin typeface="Cambria Math" panose="02040503050406030204" pitchFamily="18" charset="0"/>
                                  <a:ea typeface="仿宋" panose="02010609060101010101" pitchFamily="49" charset="-122"/>
                                </a:rPr>
                                <m:t>(</m:t>
                              </m:r>
                              <m:r>
                                <a:rPr lang="en-US" altLang="zh-CN" sz="1400" i="1" dirty="0">
                                  <a:latin typeface="Cambria Math" panose="02040503050406030204" pitchFamily="18" charset="0"/>
                                  <a:ea typeface="仿宋" panose="02010609060101010101" pitchFamily="49" charset="-122"/>
                                </a:rPr>
                                <m:t>𝑛</m:t>
                              </m:r>
                              <m:r>
                                <a:rPr lang="en-US" altLang="zh-CN" sz="1400" i="1" dirty="0">
                                  <a:latin typeface="Cambria Math" panose="02040503050406030204" pitchFamily="18" charset="0"/>
                                  <a:ea typeface="仿宋" panose="02010609060101010101" pitchFamily="49" charset="-122"/>
                                </a:rPr>
                                <m:t>)</m:t>
                              </m:r>
                            </m:sup>
                          </m:sSup>
                          <m:d>
                            <m:dPr>
                              <m:ctrlPr>
                                <a:rPr lang="en-US" altLang="zh-CN" sz="1400" i="1" dirty="0">
                                  <a:latin typeface="Cambria Math" panose="02040503050406030204" pitchFamily="18" charset="0"/>
                                  <a:ea typeface="仿宋" panose="02010609060101010101" pitchFamily="49" charset="-122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1400" i="1" dirty="0">
                                      <a:latin typeface="Cambria Math" panose="02040503050406030204" pitchFamily="18" charset="0"/>
                                      <a:ea typeface="仿宋" panose="02010609060101010101" pitchFamily="49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400" i="1" dirty="0">
                                      <a:latin typeface="Cambria Math" panose="02040503050406030204" pitchFamily="18" charset="0"/>
                                      <a:ea typeface="仿宋" panose="02010609060101010101" pitchFamily="49" charset="-122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zh-CN" sz="1400" i="1" dirty="0">
                                      <a:latin typeface="Cambria Math" panose="02040503050406030204" pitchFamily="18" charset="0"/>
                                      <a:ea typeface="仿宋" panose="02010609060101010101" pitchFamily="49" charset="-122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oMath>
                      </m:oMathPara>
                    </a14:m>
                    <a:endParaRPr lang="zh-CN" altLang="en-US" sz="1400" dirty="0">
                      <a:latin typeface="仿宋" panose="02010609060101010101" pitchFamily="49" charset="-122"/>
                      <a:ea typeface="仿宋" panose="02010609060101010101" pitchFamily="49" charset="-122"/>
                    </a:endParaRPr>
                  </a:p>
                </p:txBody>
              </p:sp>
            </mc:Choice>
            <mc:Fallback xmlns="">
              <p:sp>
                <p:nvSpPr>
                  <p:cNvPr id="77" name="文本框 76">
                    <a:extLst>
                      <a:ext uri="{FF2B5EF4-FFF2-40B4-BE49-F238E27FC236}">
                        <a16:creationId xmlns:a16="http://schemas.microsoft.com/office/drawing/2014/main" id="{B20B9260-D889-9B71-B20E-0E34C93BE1B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92071" y="4820478"/>
                    <a:ext cx="4523555" cy="560218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t="-151087" b="-221739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74" name="直接连接符 73">
              <a:extLst>
                <a:ext uri="{FF2B5EF4-FFF2-40B4-BE49-F238E27FC236}">
                  <a16:creationId xmlns:a16="http://schemas.microsoft.com/office/drawing/2014/main" id="{89325783-0351-F1CC-88F4-CC862EB05AC7}"/>
                </a:ext>
              </a:extLst>
            </p:cNvPr>
            <p:cNvCxnSpPr>
              <a:cxnSpLocks/>
            </p:cNvCxnSpPr>
            <p:nvPr/>
          </p:nvCxnSpPr>
          <p:spPr>
            <a:xfrm>
              <a:off x="2538606" y="2629275"/>
              <a:ext cx="0" cy="657138"/>
            </a:xfrm>
            <a:prstGeom prst="line">
              <a:avLst/>
            </a:prstGeom>
            <a:ln w="19050">
              <a:solidFill>
                <a:srgbClr val="C0000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接连接符 74">
              <a:extLst>
                <a:ext uri="{FF2B5EF4-FFF2-40B4-BE49-F238E27FC236}">
                  <a16:creationId xmlns:a16="http://schemas.microsoft.com/office/drawing/2014/main" id="{82022D10-97DE-A563-0F3B-301926ECB40C}"/>
                </a:ext>
              </a:extLst>
            </p:cNvPr>
            <p:cNvCxnSpPr>
              <a:cxnSpLocks/>
            </p:cNvCxnSpPr>
            <p:nvPr/>
          </p:nvCxnSpPr>
          <p:spPr>
            <a:xfrm>
              <a:off x="7092075" y="2639812"/>
              <a:ext cx="0" cy="657138"/>
            </a:xfrm>
            <a:prstGeom prst="line">
              <a:avLst/>
            </a:prstGeom>
            <a:ln w="19050">
              <a:solidFill>
                <a:srgbClr val="C0000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13920634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14:reveal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143FF26B-CC77-0DBB-021F-F6F65A8FA87C}"/>
              </a:ext>
            </a:extLst>
          </p:cNvPr>
          <p:cNvCxnSpPr/>
          <p:nvPr/>
        </p:nvCxnSpPr>
        <p:spPr>
          <a:xfrm>
            <a:off x="576364" y="1136063"/>
            <a:ext cx="11039272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366AA635-A21B-A433-4648-23FD4F0AB104}"/>
              </a:ext>
            </a:extLst>
          </p:cNvPr>
          <p:cNvSpPr txBox="1"/>
          <p:nvPr/>
        </p:nvSpPr>
        <p:spPr>
          <a:xfrm>
            <a:off x="507459" y="496110"/>
            <a:ext cx="31685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复变函数的积分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F8EA2AA-3607-76BF-CED9-450E9DC65B0B}"/>
              </a:ext>
            </a:extLst>
          </p:cNvPr>
          <p:cNvSpPr txBox="1"/>
          <p:nvPr/>
        </p:nvSpPr>
        <p:spPr>
          <a:xfrm>
            <a:off x="507460" y="1298962"/>
            <a:ext cx="11108176" cy="7950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与导数的地位一样，积分也是研究函数的重要工具。本节课我们来考虑复变函数积分的计算。</a:t>
            </a:r>
            <a:endParaRPr lang="en-US" altLang="zh-CN" sz="1600" dirty="0">
              <a:latin typeface="方正小标宋简体" panose="02000000000000000000" pitchFamily="2" charset="-122"/>
              <a:ea typeface="方正小标宋简体" panose="02000000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同其他积分</a:t>
            </a:r>
            <a:r>
              <a:rPr lang="en-US" altLang="zh-CN" sz="16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——</a:t>
            </a:r>
            <a:r>
              <a:rPr lang="zh-CN" altLang="en-US" sz="16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定积分、重积分、曲线积分与曲面积分 一样，复变函数的积分也定义为“乘积的求和”。</a:t>
            </a:r>
            <a:endParaRPr lang="en-US" altLang="zh-CN" sz="1400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FCFE9ED-E2C0-E136-C16A-73B705043080}"/>
              </a:ext>
            </a:extLst>
          </p:cNvPr>
          <p:cNvSpPr txBox="1"/>
          <p:nvPr/>
        </p:nvSpPr>
        <p:spPr>
          <a:xfrm>
            <a:off x="3676010" y="775742"/>
            <a:ext cx="19024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6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积分的定义与概念</a:t>
            </a:r>
            <a:endParaRPr lang="en-US" altLang="zh-CN" sz="1600" dirty="0"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1E63001F-6CD7-2F6A-F2E9-B3F326D483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364" y="2670619"/>
            <a:ext cx="3513384" cy="1989624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5CB67329-5504-492C-31BF-707D0AD3066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442" b="5147"/>
          <a:stretch/>
        </p:blipFill>
        <p:spPr>
          <a:xfrm>
            <a:off x="4434214" y="2256887"/>
            <a:ext cx="3513384" cy="259788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77169D3F-F51A-8E2D-8525-9EC98CDD76A3}"/>
                  </a:ext>
                </a:extLst>
              </p:cNvPr>
              <p:cNvSpPr txBox="1"/>
              <p:nvPr/>
            </p:nvSpPr>
            <p:spPr>
              <a:xfrm>
                <a:off x="1925027" y="4821375"/>
                <a:ext cx="816057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zh-CN" altLang="en-US" b="0" dirty="0">
                    <a:latin typeface="汉仪润圆-65简" panose="00020600040101010101" pitchFamily="18" charset="-122"/>
                    <a:ea typeface="汉仪润圆-65简" panose="00020600040101010101" pitchFamily="18" charset="-122"/>
                  </a:rPr>
                  <a:t>定积分</a:t>
                </a:r>
                <a:endParaRPr lang="en-US" altLang="zh-CN" b="0" dirty="0">
                  <a:latin typeface="汉仪润圆-65简" panose="00020600040101010101" pitchFamily="18" charset="-122"/>
                  <a:ea typeface="汉仪润圆-65简" panose="00020600040101010101" pitchFamily="18" charset="-122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panose="02040503050406030204" pitchFamily="18" charset="0"/>
                        </a:rPr>
                        <m:t>dx</m:t>
                      </m:r>
                    </m:oMath>
                  </m:oMathPara>
                </a14:m>
                <a:endParaRPr lang="zh-CN" altLang="en-US" dirty="0">
                  <a:latin typeface="汉仪润圆-65简" panose="00020600040101010101" pitchFamily="18" charset="-122"/>
                  <a:ea typeface="汉仪润圆-65简" panose="00020600040101010101" pitchFamily="18" charset="-122"/>
                </a:endParaRPr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77169D3F-F51A-8E2D-8525-9EC98CDD76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5027" y="4821375"/>
                <a:ext cx="816057" cy="830997"/>
              </a:xfrm>
              <a:prstGeom prst="rect">
                <a:avLst/>
              </a:prstGeom>
              <a:blipFill>
                <a:blip r:embed="rId7"/>
                <a:stretch>
                  <a:fillRect l="-10448" r="-1791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9F29F0A9-54D0-D913-E99A-F1887E9C1F6B}"/>
                  </a:ext>
                </a:extLst>
              </p:cNvPr>
              <p:cNvSpPr txBox="1"/>
              <p:nvPr/>
            </p:nvSpPr>
            <p:spPr>
              <a:xfrm>
                <a:off x="5576980" y="4821375"/>
                <a:ext cx="1038040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zh-CN" altLang="en-US" b="0" dirty="0">
                    <a:latin typeface="汉仪润圆-65简" panose="00020600040101010101" pitchFamily="18" charset="-122"/>
                    <a:ea typeface="汉仪润圆-65简" panose="00020600040101010101" pitchFamily="18" charset="-122"/>
                  </a:rPr>
                  <a:t>二重积分</a:t>
                </a:r>
                <a:endParaRPr lang="en-US" altLang="zh-CN" b="0" dirty="0">
                  <a:latin typeface="汉仪润圆-65简" panose="00020600040101010101" pitchFamily="18" charset="-122"/>
                  <a:ea typeface="汉仪润圆-65简" panose="00020600040101010101" pitchFamily="18" charset="-122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panose="02040503050406030204" pitchFamily="18" charset="0"/>
                        </a:rPr>
                        <m:t>dS</m:t>
                      </m:r>
                    </m:oMath>
                  </m:oMathPara>
                </a14:m>
                <a:endParaRPr lang="zh-CN" altLang="en-US" dirty="0">
                  <a:latin typeface="汉仪润圆-65简" panose="00020600040101010101" pitchFamily="18" charset="-122"/>
                  <a:ea typeface="汉仪润圆-65简" panose="00020600040101010101" pitchFamily="18" charset="-122"/>
                </a:endParaRPr>
              </a:p>
            </p:txBody>
          </p:sp>
        </mc:Choice>
        <mc:Fallback xmlns="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9F29F0A9-54D0-D913-E99A-F1887E9C1F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6980" y="4821375"/>
                <a:ext cx="1038040" cy="830997"/>
              </a:xfrm>
              <a:prstGeom prst="rect">
                <a:avLst/>
              </a:prstGeom>
              <a:blipFill>
                <a:blip r:embed="rId8"/>
                <a:stretch>
                  <a:fillRect l="-8824" r="-1470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03763E1C-AB95-7B2C-50F7-36A187ADF7FE}"/>
                  </a:ext>
                </a:extLst>
              </p:cNvPr>
              <p:cNvSpPr txBox="1"/>
              <p:nvPr/>
            </p:nvSpPr>
            <p:spPr>
              <a:xfrm>
                <a:off x="9051032" y="4821374"/>
                <a:ext cx="1615827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zh-CN" altLang="en-US" dirty="0">
                    <a:latin typeface="汉仪润圆-65简" panose="00020600040101010101" pitchFamily="18" charset="-122"/>
                    <a:ea typeface="汉仪润圆-65简" panose="00020600040101010101" pitchFamily="18" charset="-122"/>
                  </a:rPr>
                  <a:t>复变函数的</a:t>
                </a:r>
                <a:r>
                  <a:rPr lang="zh-CN" altLang="en-US" b="0" dirty="0">
                    <a:latin typeface="汉仪润圆-65简" panose="00020600040101010101" pitchFamily="18" charset="-122"/>
                    <a:ea typeface="汉仪润圆-65简" panose="00020600040101010101" pitchFamily="18" charset="-122"/>
                  </a:rPr>
                  <a:t>积分</a:t>
                </a:r>
                <a:endParaRPr lang="en-US" altLang="zh-CN" b="0" dirty="0">
                  <a:latin typeface="汉仪润圆-65简" panose="00020600040101010101" pitchFamily="18" charset="-122"/>
                  <a:ea typeface="汉仪润圆-65简" panose="00020600040101010101" pitchFamily="18" charset="-122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panose="02040503050406030204" pitchFamily="18" charset="0"/>
                        </a:rPr>
                        <m:t>dz</m:t>
                      </m:r>
                    </m:oMath>
                  </m:oMathPara>
                </a14:m>
                <a:endParaRPr lang="zh-CN" altLang="en-US" dirty="0">
                  <a:latin typeface="汉仪润圆-65简" panose="00020600040101010101" pitchFamily="18" charset="-122"/>
                  <a:ea typeface="汉仪润圆-65简" panose="00020600040101010101" pitchFamily="18" charset="-122"/>
                </a:endParaRPr>
              </a:p>
            </p:txBody>
          </p:sp>
        </mc:Choice>
        <mc:Fallback xmlns="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03763E1C-AB95-7B2C-50F7-36A187ADF7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1032" y="4821374"/>
                <a:ext cx="1615827" cy="830997"/>
              </a:xfrm>
              <a:prstGeom prst="rect">
                <a:avLst/>
              </a:prstGeom>
              <a:blipFill>
                <a:blip r:embed="rId9"/>
                <a:stretch>
                  <a:fillRect l="-9057" r="-867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8" name="图形 27" descr="问号">
            <a:extLst>
              <a:ext uri="{FF2B5EF4-FFF2-40B4-BE49-F238E27FC236}">
                <a16:creationId xmlns:a16="http://schemas.microsoft.com/office/drawing/2014/main" id="{72979F6E-3967-987E-6990-0AE16C32EFD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401745" y="3208231"/>
            <a:ext cx="914400" cy="914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931930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  <p:bldP spid="18" grpId="0"/>
      <p:bldP spid="23" grpId="0"/>
      <p:bldP spid="2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143FF26B-CC77-0DBB-021F-F6F65A8FA87C}"/>
              </a:ext>
            </a:extLst>
          </p:cNvPr>
          <p:cNvCxnSpPr/>
          <p:nvPr/>
        </p:nvCxnSpPr>
        <p:spPr>
          <a:xfrm>
            <a:off x="576364" y="1136063"/>
            <a:ext cx="11039272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DF8EA2AA-3607-76BF-CED9-450E9DC65B0B}"/>
                  </a:ext>
                </a:extLst>
              </p:cNvPr>
              <p:cNvSpPr txBox="1"/>
              <p:nvPr/>
            </p:nvSpPr>
            <p:spPr>
              <a:xfrm>
                <a:off x="507460" y="1298962"/>
                <a:ext cx="11108176" cy="12101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由于复数表示在复平面上，可以说「既有大小又有方向」，因此无穷小增量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600">
                        <a:latin typeface="Cambria Math" panose="02040503050406030204" pitchFamily="18" charset="0"/>
                      </a:rPr>
                      <m:t>dz</m:t>
                    </m:r>
                  </m:oMath>
                </a14:m>
                <a:r>
                  <a:rPr lang="zh-CN" altLang="en-US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 也要考虑增量的方向和大小。</a:t>
                </a:r>
                <a:endParaRPr lang="en-US" altLang="zh-CN" sz="1600" dirty="0">
                  <a:latin typeface="方正小标宋简体" panose="02000000000000000000" pitchFamily="2" charset="-122"/>
                  <a:ea typeface="方正小标宋简体" panose="02000000000000000000" pitchFamily="2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因此复变函数 需要沿着一条确定的</a:t>
                </a:r>
                <a:r>
                  <a:rPr lang="zh-CN" altLang="en-US" sz="1600" u="sng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路径 </a:t>
                </a:r>
                <a:r>
                  <a:rPr lang="zh-CN" altLang="en-US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来积分，为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600">
                        <a:latin typeface="Cambria Math" panose="02040503050406030204" pitchFamily="18" charset="0"/>
                      </a:rPr>
                      <m:t>dz</m:t>
                    </m:r>
                  </m:oMath>
                </a14:m>
                <a:r>
                  <a:rPr lang="zh-CN" altLang="en-US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的变化确定方向。</a:t>
                </a:r>
                <a:r>
                  <a:rPr lang="zh-CN" altLang="en-US" sz="16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（类似于第二类曲线积分）</a:t>
                </a:r>
                <a:endParaRPr lang="en-US" altLang="zh-CN" sz="1600" dirty="0"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至于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zh-CN" altLang="en-US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，只需要知道它在这路径上的每个点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zh-CN" altLang="en-US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处都有一个函数值为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zh-CN" altLang="en-US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就可以了。</a:t>
                </a:r>
                <a:endParaRPr lang="en-US" altLang="zh-CN" sz="1600" dirty="0">
                  <a:latin typeface="方正小标宋简体" panose="02000000000000000000" pitchFamily="2" charset="-122"/>
                  <a:ea typeface="方正小标宋简体" panose="02000000000000000000" pitchFamily="2" charset="-122"/>
                </a:endParaRP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DF8EA2AA-3607-76BF-CED9-450E9DC65B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460" y="1298962"/>
                <a:ext cx="11108176" cy="1210139"/>
              </a:xfrm>
              <a:prstGeom prst="rect">
                <a:avLst/>
              </a:prstGeom>
              <a:blipFill>
                <a:blip r:embed="rId5"/>
                <a:stretch>
                  <a:fillRect l="-274" b="-201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框 2">
            <a:extLst>
              <a:ext uri="{FF2B5EF4-FFF2-40B4-BE49-F238E27FC236}">
                <a16:creationId xmlns:a16="http://schemas.microsoft.com/office/drawing/2014/main" id="{9D337903-E2ED-DC93-BEF2-C2CF1660F192}"/>
              </a:ext>
            </a:extLst>
          </p:cNvPr>
          <p:cNvSpPr txBox="1"/>
          <p:nvPr/>
        </p:nvSpPr>
        <p:spPr>
          <a:xfrm>
            <a:off x="507459" y="496110"/>
            <a:ext cx="31685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复变函数的积分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879C2D3-B8E6-1595-FC88-CCA4FA82F499}"/>
              </a:ext>
            </a:extLst>
          </p:cNvPr>
          <p:cNvSpPr txBox="1"/>
          <p:nvPr/>
        </p:nvSpPr>
        <p:spPr>
          <a:xfrm>
            <a:off x="3676010" y="775742"/>
            <a:ext cx="19024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6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积分的定义与概念</a:t>
            </a:r>
            <a:endParaRPr lang="en-US" altLang="zh-CN" sz="1600" dirty="0"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85A40E31-2822-D899-C8EC-FD751B4DE639}"/>
              </a:ext>
            </a:extLst>
          </p:cNvPr>
          <p:cNvGrpSpPr/>
          <p:nvPr/>
        </p:nvGrpSpPr>
        <p:grpSpPr>
          <a:xfrm>
            <a:off x="576364" y="2678749"/>
            <a:ext cx="10935039" cy="2124621"/>
            <a:chOff x="576364" y="2678749"/>
            <a:chExt cx="10935039" cy="2124621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E0C847BF-190D-CE6D-17B7-A77655CEDCDD}"/>
                </a:ext>
              </a:extLst>
            </p:cNvPr>
            <p:cNvGrpSpPr/>
            <p:nvPr/>
          </p:nvGrpSpPr>
          <p:grpSpPr>
            <a:xfrm>
              <a:off x="576364" y="2678749"/>
              <a:ext cx="10935039" cy="2124621"/>
              <a:chOff x="576364" y="2304017"/>
              <a:chExt cx="10935039" cy="212462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文本框 5">
                    <a:extLst>
                      <a:ext uri="{FF2B5EF4-FFF2-40B4-BE49-F238E27FC236}">
                        <a16:creationId xmlns:a16="http://schemas.microsoft.com/office/drawing/2014/main" id="{A860A16E-461B-3B10-C38B-0D205DC2C61A}"/>
                      </a:ext>
                    </a:extLst>
                  </p:cNvPr>
                  <p:cNvSpPr txBox="1"/>
                  <p:nvPr/>
                </p:nvSpPr>
                <p:spPr>
                  <a:xfrm>
                    <a:off x="2091734" y="2304017"/>
                    <a:ext cx="9419669" cy="2124621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>
                      <a:lnSpc>
                        <a:spcPct val="125000"/>
                      </a:lnSpc>
                    </a:pPr>
                    <a:r>
                      <a:rPr lang="zh-CN" altLang="en-US" sz="1600" dirty="0">
                        <a:latin typeface="仿宋" panose="02010609060101010101" pitchFamily="49" charset="-122"/>
                        <a:ea typeface="仿宋" panose="02010609060101010101" pitchFamily="49" charset="-122"/>
                      </a:rPr>
                      <a:t>设</a:t>
                    </a:r>
                    <a14:m>
                      <m:oMath xmlns:m="http://schemas.openxmlformats.org/officeDocument/2006/math">
                        <m:r>
                          <a:rPr lang="en-US" altLang="zh-CN" sz="1600" i="1" dirty="0" smtClean="0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𝑓</m:t>
                        </m:r>
                        <m:r>
                          <a:rPr lang="en-US" altLang="zh-CN" sz="1600" i="1" dirty="0" smtClean="0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(</m:t>
                        </m:r>
                        <m:r>
                          <a:rPr lang="en-US" altLang="zh-CN" sz="1600" i="1" dirty="0" smtClean="0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𝑧</m:t>
                        </m:r>
                        <m:r>
                          <a:rPr lang="en-US" altLang="zh-CN" sz="1600" i="1" dirty="0" smtClean="0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)</m:t>
                        </m:r>
                      </m:oMath>
                    </a14:m>
                    <a:r>
                      <a:rPr lang="zh-CN" altLang="en-US" sz="1600" dirty="0">
                        <a:latin typeface="仿宋" panose="02010609060101010101" pitchFamily="49" charset="-122"/>
                        <a:ea typeface="仿宋" panose="02010609060101010101" pitchFamily="49" charset="-122"/>
                      </a:rPr>
                      <a:t>的定义域为</a:t>
                    </a:r>
                    <a14:m>
                      <m:oMath xmlns:m="http://schemas.openxmlformats.org/officeDocument/2006/math">
                        <m:r>
                          <a:rPr lang="en-US" altLang="zh-CN" sz="1600" i="1" dirty="0" smtClean="0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𝐷</m:t>
                        </m:r>
                      </m:oMath>
                    </a14:m>
                    <a:r>
                      <a:rPr lang="zh-CN" altLang="en-US" sz="1600" dirty="0">
                        <a:latin typeface="仿宋" panose="02010609060101010101" pitchFamily="49" charset="-122"/>
                        <a:ea typeface="仿宋" panose="02010609060101010101" pitchFamily="49" charset="-122"/>
                      </a:rPr>
                      <a:t>，将</a:t>
                    </a:r>
                    <a14:m>
                      <m:oMath xmlns:m="http://schemas.openxmlformats.org/officeDocument/2006/math">
                        <m:r>
                          <a:rPr lang="en-US" altLang="zh-CN" sz="1600" i="1" dirty="0" smtClean="0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𝐷</m:t>
                        </m:r>
                      </m:oMath>
                    </a14:m>
                    <a:r>
                      <a:rPr lang="zh-CN" altLang="en-US" sz="1600" dirty="0">
                        <a:latin typeface="仿宋" panose="02010609060101010101" pitchFamily="49" charset="-122"/>
                        <a:ea typeface="仿宋" panose="02010609060101010101" pitchFamily="49" charset="-122"/>
                      </a:rPr>
                      <a:t>内的光滑</a:t>
                    </a:r>
                    <a:r>
                      <a:rPr lang="zh-CN" altLang="en-US" sz="1600" u="sng" dirty="0">
                        <a:latin typeface="仿宋" panose="02010609060101010101" pitchFamily="49" charset="-122"/>
                        <a:ea typeface="仿宋" panose="02010609060101010101" pitchFamily="49" charset="-122"/>
                      </a:rPr>
                      <a:t>有向</a:t>
                    </a:r>
                    <a:r>
                      <a:rPr lang="zh-CN" altLang="en-US" sz="1600" dirty="0">
                        <a:latin typeface="仿宋" panose="02010609060101010101" pitchFamily="49" charset="-122"/>
                        <a:ea typeface="仿宋" panose="02010609060101010101" pitchFamily="49" charset="-122"/>
                      </a:rPr>
                      <a:t>曲线</a:t>
                    </a:r>
                    <a14:m>
                      <m:oMath xmlns:m="http://schemas.openxmlformats.org/officeDocument/2006/math">
                        <m:r>
                          <a:rPr lang="en-US" altLang="zh-CN" sz="1600" i="1" dirty="0" smtClean="0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𝐶</m:t>
                        </m:r>
                      </m:oMath>
                    </a14:m>
                    <a:r>
                      <a:rPr lang="zh-CN" altLang="en-US" sz="1600" dirty="0">
                        <a:latin typeface="仿宋" panose="02010609060101010101" pitchFamily="49" charset="-122"/>
                        <a:ea typeface="仿宋" panose="02010609060101010101" pitchFamily="49" charset="-122"/>
                      </a:rPr>
                      <a:t>任意的分成</a:t>
                    </a:r>
                    <a14:m>
                      <m:oMath xmlns:m="http://schemas.openxmlformats.org/officeDocument/2006/math">
                        <m:r>
                          <a:rPr lang="en-US" altLang="zh-CN" sz="1600" i="1" dirty="0" smtClean="0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𝑛</m:t>
                        </m:r>
                      </m:oMath>
                    </a14:m>
                    <a:r>
                      <a:rPr lang="zh-CN" altLang="en-US" sz="1600" dirty="0">
                        <a:latin typeface="仿宋" panose="02010609060101010101" pitchFamily="49" charset="-122"/>
                        <a:ea typeface="仿宋" panose="02010609060101010101" pitchFamily="49" charset="-122"/>
                      </a:rPr>
                      <a:t>个小弧段，第</a:t>
                    </a:r>
                    <a14:m>
                      <m:oMath xmlns:m="http://schemas.openxmlformats.org/officeDocument/2006/math">
                        <m:r>
                          <a:rPr lang="en-US" altLang="zh-CN" sz="1600" i="1" dirty="0" smtClean="0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𝑘</m:t>
                        </m:r>
                      </m:oMath>
                    </a14:m>
                    <a:r>
                      <a:rPr lang="zh-CN" altLang="en-US" sz="1600" dirty="0">
                        <a:latin typeface="仿宋" panose="02010609060101010101" pitchFamily="49" charset="-122"/>
                        <a:ea typeface="仿宋" panose="02010609060101010101" pitchFamily="49" charset="-122"/>
                      </a:rPr>
                      <a:t>段的弧长为</a:t>
                    </a:r>
                    <a14:m>
                      <m:oMath xmlns:m="http://schemas.openxmlformats.org/officeDocument/2006/math">
                        <m:r>
                          <a:rPr lang="zh-CN" altLang="en-US" sz="1600" i="1" smtClean="0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∆</m:t>
                        </m:r>
                        <m:sSub>
                          <m:sSubPr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  <a:ea typeface="仿宋" panose="02010609060101010101" pitchFamily="49" charset="-122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仿宋" panose="02010609060101010101" pitchFamily="49" charset="-122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仿宋" panose="02010609060101010101" pitchFamily="49" charset="-122"/>
                              </a:rPr>
                              <m:t>𝑘</m:t>
                            </m:r>
                          </m:sub>
                        </m:s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  <a:ea typeface="仿宋" panose="02010609060101010101" pitchFamily="49" charset="-122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仿宋" panose="02010609060101010101" pitchFamily="49" charset="-122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仿宋" panose="02010609060101010101" pitchFamily="49" charset="-122"/>
                              </a:rPr>
                              <m:t>𝑘</m:t>
                            </m:r>
                          </m:sub>
                        </m:s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  <a:ea typeface="仿宋" panose="02010609060101010101" pitchFamily="49" charset="-122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仿宋" panose="02010609060101010101" pitchFamily="49" charset="-122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仿宋" panose="02010609060101010101" pitchFamily="49" charset="-122"/>
                              </a:rPr>
                              <m:t>𝑘</m:t>
                            </m:r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仿宋" panose="02010609060101010101" pitchFamily="49" charset="-122"/>
                              </a:rPr>
                              <m:t>−1</m:t>
                            </m:r>
                          </m:sub>
                        </m:sSub>
                      </m:oMath>
                    </a14:m>
                    <a:r>
                      <a:rPr lang="zh-CN" altLang="en-US" sz="1600" dirty="0">
                        <a:latin typeface="仿宋" panose="02010609060101010101" pitchFamily="49" charset="-122"/>
                        <a:ea typeface="仿宋" panose="02010609060101010101" pitchFamily="49" charset="-122"/>
                      </a:rPr>
                      <a:t>。</a:t>
                    </a:r>
                    <a:endParaRPr lang="en-US" altLang="zh-CN" sz="1600" dirty="0">
                      <a:latin typeface="仿宋" panose="02010609060101010101" pitchFamily="49" charset="-122"/>
                      <a:ea typeface="仿宋" panose="02010609060101010101" pitchFamily="49" charset="-122"/>
                    </a:endParaRPr>
                  </a:p>
                  <a:p>
                    <a:pPr>
                      <a:lnSpc>
                        <a:spcPct val="125000"/>
                      </a:lnSpc>
                      <a:spcBef>
                        <a:spcPts val="1200"/>
                      </a:spcBef>
                    </a:pPr>
                    <a:r>
                      <a:rPr lang="zh-CN" altLang="en-US" sz="1600" dirty="0">
                        <a:latin typeface="仿宋" panose="02010609060101010101" pitchFamily="49" charset="-122"/>
                        <a:ea typeface="仿宋" panose="02010609060101010101" pitchFamily="49" charset="-122"/>
                      </a:rPr>
                      <a:t>任取这小弧段上的一点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  <a:ea typeface="仿宋" panose="02010609060101010101" pitchFamily="49" charset="-122"/>
                              </a:rPr>
                            </m:ctrlPr>
                          </m:sSubPr>
                          <m:e>
                            <m:r>
                              <a:rPr lang="zh-CN" altLang="en-US" sz="1600" i="1" smtClean="0">
                                <a:latin typeface="Cambria Math" panose="02040503050406030204" pitchFamily="18" charset="0"/>
                                <a:ea typeface="仿宋" panose="02010609060101010101" pitchFamily="49" charset="-122"/>
                              </a:rPr>
                              <m:t>𝜉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仿宋" panose="02010609060101010101" pitchFamily="49" charset="-122"/>
                              </a:rPr>
                              <m:t>𝑘</m:t>
                            </m:r>
                          </m:sub>
                        </m:sSub>
                      </m:oMath>
                    </a14:m>
                    <a:r>
                      <a:rPr lang="zh-CN" altLang="en-US" sz="1600" dirty="0">
                        <a:latin typeface="仿宋" panose="02010609060101010101" pitchFamily="49" charset="-122"/>
                        <a:ea typeface="仿宋" panose="02010609060101010101" pitchFamily="49" charset="-122"/>
                      </a:rPr>
                      <a:t>来代替第</a:t>
                    </a:r>
                    <a14:m>
                      <m:oMath xmlns:m="http://schemas.openxmlformats.org/officeDocument/2006/math"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𝑘</m:t>
                        </m:r>
                      </m:oMath>
                    </a14:m>
                    <a:r>
                      <a:rPr lang="zh-CN" altLang="en-US" sz="1600" dirty="0">
                        <a:latin typeface="仿宋" panose="02010609060101010101" pitchFamily="49" charset="-122"/>
                        <a:ea typeface="仿宋" panose="02010609060101010101" pitchFamily="49" charset="-122"/>
                      </a:rPr>
                      <a:t>段弧段上各点的值。</a:t>
                    </a:r>
                    <a:endParaRPr lang="en-US" altLang="zh-CN" sz="1600" dirty="0">
                      <a:latin typeface="仿宋" panose="02010609060101010101" pitchFamily="49" charset="-122"/>
                      <a:ea typeface="仿宋" panose="02010609060101010101" pitchFamily="49" charset="-122"/>
                    </a:endParaRPr>
                  </a:p>
                  <a:p>
                    <a:pPr>
                      <a:lnSpc>
                        <a:spcPct val="125000"/>
                      </a:lnSpc>
                      <a:spcBef>
                        <a:spcPts val="1200"/>
                      </a:spcBef>
                    </a:pPr>
                    <a:r>
                      <a:rPr lang="zh-CN" altLang="en-US" sz="1600" dirty="0">
                        <a:latin typeface="仿宋" panose="02010609060101010101" pitchFamily="49" charset="-122"/>
                        <a:ea typeface="仿宋" panose="02010609060101010101" pitchFamily="49" charset="-122"/>
                      </a:rPr>
                      <a:t>计算乘积</a:t>
                    </a:r>
                    <a14:m>
                      <m:oMath xmlns:m="http://schemas.openxmlformats.org/officeDocument/2006/math"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𝑓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仿宋" panose="02010609060101010101" pitchFamily="49" charset="-122"/>
                              </a:rPr>
                            </m:ctrlPr>
                          </m:sSubPr>
                          <m:e>
                            <m:r>
                              <a:rPr lang="zh-CN" altLang="en-US" sz="1600" i="1">
                                <a:latin typeface="Cambria Math" panose="02040503050406030204" pitchFamily="18" charset="0"/>
                                <a:ea typeface="仿宋" panose="02010609060101010101" pitchFamily="49" charset="-122"/>
                              </a:rPr>
                              <m:t>𝜉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仿宋" panose="02010609060101010101" pitchFamily="49" charset="-122"/>
                              </a:rPr>
                              <m:t>𝑘</m:t>
                            </m:r>
                          </m:sub>
                        </m:s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)</m:t>
                        </m:r>
                        <m:r>
                          <a:rPr lang="zh-CN" altLang="en-US" sz="1600" i="1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∆</m:t>
                        </m:r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仿宋" panose="02010609060101010101" pitchFamily="49" charset="-122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仿宋" panose="02010609060101010101" pitchFamily="49" charset="-122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仿宋" panose="02010609060101010101" pitchFamily="49" charset="-122"/>
                              </a:rPr>
                              <m:t>𝑘</m:t>
                            </m:r>
                          </m:sub>
                        </m:sSub>
                      </m:oMath>
                    </a14:m>
                    <a:r>
                      <a:rPr lang="zh-CN" altLang="en-US" sz="1600" dirty="0">
                        <a:latin typeface="仿宋" panose="02010609060101010101" pitchFamily="49" charset="-122"/>
                        <a:ea typeface="仿宋" panose="02010609060101010101" pitchFamily="49" charset="-122"/>
                      </a:rPr>
                      <a:t>并求和</a:t>
                    </a:r>
                    <a14:m>
                      <m:oMath xmlns:m="http://schemas.openxmlformats.org/officeDocument/2006/math">
                        <m:nary>
                          <m:naryPr>
                            <m:chr m:val="∑"/>
                            <m:ctrlPr>
                              <a:rPr lang="zh-CN" altLang="en-US" sz="1600" i="1" smtClean="0">
                                <a:latin typeface="Cambria Math" panose="02040503050406030204" pitchFamily="18" charset="0"/>
                                <a:ea typeface="仿宋" panose="02010609060101010101" pitchFamily="49" charset="-122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zh-CN" sz="1600" b="0" i="1" smtClean="0">
                                <a:latin typeface="Cambria Math" panose="02040503050406030204" pitchFamily="18" charset="0"/>
                                <a:ea typeface="仿宋" panose="02010609060101010101" pitchFamily="49" charset="-122"/>
                              </a:rPr>
                              <m:t>𝑘</m:t>
                            </m:r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仿宋" panose="02010609060101010101" pitchFamily="49" charset="-122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仿宋" panose="02010609060101010101" pitchFamily="49" charset="-122"/>
                              </a:rPr>
                              <m:t>𝑛</m:t>
                            </m:r>
                          </m:sup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仿宋" panose="02010609060101010101" pitchFamily="49" charset="-122"/>
                              </a:rPr>
                              <m:t>𝑓</m:t>
                            </m:r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仿宋" panose="02010609060101010101" pitchFamily="49" charset="-122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altLang="zh-CN" sz="1600" i="1">
                                    <a:latin typeface="Cambria Math" panose="02040503050406030204" pitchFamily="18" charset="0"/>
                                    <a:ea typeface="仿宋" panose="02010609060101010101" pitchFamily="49" charset="-122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1600" i="1">
                                    <a:latin typeface="Cambria Math" panose="02040503050406030204" pitchFamily="18" charset="0"/>
                                    <a:ea typeface="仿宋" panose="02010609060101010101" pitchFamily="49" charset="-122"/>
                                  </a:rPr>
                                  <m:t>𝜉</m:t>
                                </m:r>
                              </m:e>
                              <m:sub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ea typeface="仿宋" panose="02010609060101010101" pitchFamily="49" charset="-122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仿宋" panose="02010609060101010101" pitchFamily="49" charset="-122"/>
                              </a:rPr>
                              <m:t>)</m:t>
                            </m:r>
                            <m:r>
                              <a:rPr lang="zh-CN" altLang="en-US" sz="1600" i="1">
                                <a:latin typeface="Cambria Math" panose="02040503050406030204" pitchFamily="18" charset="0"/>
                                <a:ea typeface="仿宋" panose="02010609060101010101" pitchFamily="49" charset="-122"/>
                              </a:rPr>
                              <m:t>∆</m:t>
                            </m:r>
                            <m:sSub>
                              <m:sSubPr>
                                <m:ctrlPr>
                                  <a:rPr lang="en-US" altLang="zh-CN" sz="1600" i="1">
                                    <a:latin typeface="Cambria Math" panose="02040503050406030204" pitchFamily="18" charset="0"/>
                                    <a:ea typeface="仿宋" panose="02010609060101010101" pitchFamily="49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ea typeface="仿宋" panose="02010609060101010101" pitchFamily="49" charset="-122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ea typeface="仿宋" panose="02010609060101010101" pitchFamily="49" charset="-122"/>
                                  </a:rPr>
                                  <m:t>𝑘</m:t>
                                </m:r>
                              </m:sub>
                            </m:sSub>
                          </m:e>
                        </m:nary>
                      </m:oMath>
                    </a14:m>
                    <a:r>
                      <a:rPr lang="zh-CN" altLang="en-US" sz="1600" dirty="0">
                        <a:latin typeface="仿宋" panose="02010609060101010101" pitchFamily="49" charset="-122"/>
                        <a:ea typeface="仿宋" panose="02010609060101010101" pitchFamily="49" charset="-122"/>
                      </a:rPr>
                      <a:t>。</a:t>
                    </a:r>
                    <a:endParaRPr lang="en-US" altLang="zh-CN" sz="1600" dirty="0">
                      <a:latin typeface="仿宋" panose="02010609060101010101" pitchFamily="49" charset="-122"/>
                      <a:ea typeface="仿宋" panose="02010609060101010101" pitchFamily="49" charset="-122"/>
                    </a:endParaRPr>
                  </a:p>
                  <a:p>
                    <a:pPr>
                      <a:lnSpc>
                        <a:spcPct val="125000"/>
                      </a:lnSpc>
                      <a:spcBef>
                        <a:spcPts val="1200"/>
                      </a:spcBef>
                    </a:pPr>
                    <a:r>
                      <a:rPr lang="zh-CN" altLang="en-US" sz="1600" dirty="0">
                        <a:latin typeface="仿宋" panose="02010609060101010101" pitchFamily="49" charset="-122"/>
                        <a:ea typeface="仿宋" panose="02010609060101010101" pitchFamily="49" charset="-122"/>
                      </a:rPr>
                      <a:t>令</a:t>
                    </a:r>
                    <a14:m>
                      <m:oMath xmlns:m="http://schemas.openxmlformats.org/officeDocument/2006/math"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𝑛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→∞</m:t>
                        </m:r>
                      </m:oMath>
                    </a14:m>
                    <a:r>
                      <a:rPr lang="zh-CN" altLang="en-US" sz="1600" dirty="0">
                        <a:latin typeface="仿宋" panose="02010609060101010101" pitchFamily="49" charset="-122"/>
                        <a:ea typeface="仿宋" panose="02010609060101010101" pitchFamily="49" charset="-122"/>
                      </a:rPr>
                      <a:t>，则弧段近似为直线段，</a:t>
                    </a:r>
                    <a:r>
                      <a:rPr lang="en-US" altLang="zh-CN" sz="1600" dirty="0">
                        <a:ea typeface="仿宋" panose="02010609060101010101" pitchFamily="49" charset="-122"/>
                      </a:rPr>
                      <a:t>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仿宋" panose="02010609060101010101" pitchFamily="49" charset="-122"/>
                              </a:rPr>
                            </m:ctrlPr>
                          </m:sSubPr>
                          <m:e>
                            <m:r>
                              <a:rPr lang="zh-CN" altLang="en-US" sz="1600" i="1">
                                <a:latin typeface="Cambria Math" panose="02040503050406030204" pitchFamily="18" charset="0"/>
                                <a:ea typeface="仿宋" panose="02010609060101010101" pitchFamily="49" charset="-122"/>
                              </a:rPr>
                              <m:t>𝜉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仿宋" panose="02010609060101010101" pitchFamily="49" charset="-122"/>
                              </a:rPr>
                              <m:t>𝑘</m:t>
                            </m:r>
                          </m:sub>
                        </m:sSub>
                      </m:oMath>
                    </a14:m>
                    <a:r>
                      <a:rPr lang="zh-CN" altLang="en-US" sz="1600" dirty="0">
                        <a:latin typeface="仿宋" panose="02010609060101010101" pitchFamily="49" charset="-122"/>
                        <a:ea typeface="仿宋" panose="02010609060101010101" pitchFamily="49" charset="-122"/>
                      </a:rPr>
                      <a:t>趋近于端点值，</a:t>
                    </a:r>
                    <a:endParaRPr lang="en-US" altLang="zh-CN" sz="1600" dirty="0">
                      <a:latin typeface="仿宋" panose="02010609060101010101" pitchFamily="49" charset="-122"/>
                      <a:ea typeface="仿宋" panose="02010609060101010101" pitchFamily="49" charset="-122"/>
                    </a:endParaRPr>
                  </a:p>
                  <a:p>
                    <a:pPr>
                      <a:lnSpc>
                        <a:spcPct val="125000"/>
                      </a:lnSpc>
                    </a:pPr>
                    <a:r>
                      <a:rPr lang="zh-CN" altLang="en-US" sz="1600" dirty="0">
                        <a:latin typeface="仿宋" panose="02010609060101010101" pitchFamily="49" charset="-122"/>
                        <a:ea typeface="仿宋" panose="02010609060101010101" pitchFamily="49" charset="-122"/>
                      </a:rPr>
                      <a:t>上式有唯一极限，记作</a:t>
                    </a:r>
                    <a14:m>
                      <m:oMath xmlns:m="http://schemas.openxmlformats.org/officeDocument/2006/math">
                        <m:nary>
                          <m:naryPr>
                            <m:ctrlPr>
                              <a:rPr lang="zh-CN" altLang="en-US" sz="1600" i="1" smtClean="0">
                                <a:latin typeface="Cambria Math" panose="02040503050406030204" pitchFamily="18" charset="0"/>
                                <a:ea typeface="仿宋" panose="02010609060101010101" pitchFamily="49" charset="-122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zh-CN" sz="1600" b="0" i="1" smtClean="0">
                                <a:latin typeface="Cambria Math" panose="02040503050406030204" pitchFamily="18" charset="0"/>
                                <a:ea typeface="仿宋" panose="02010609060101010101" pitchFamily="49" charset="-122"/>
                              </a:rPr>
                              <m:t>𝐶</m:t>
                            </m:r>
                          </m:sub>
                          <m:sup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仿宋" panose="02010609060101010101" pitchFamily="49" charset="-122"/>
                              </a:rPr>
                              <m:t> </m:t>
                            </m:r>
                          </m:sup>
                          <m:e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仿宋" panose="02010609060101010101" pitchFamily="49" charset="-122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altLang="zh-CN" sz="1600" b="0" i="1" smtClean="0">
                                    <a:latin typeface="Cambria Math" panose="02040503050406030204" pitchFamily="18" charset="0"/>
                                    <a:ea typeface="仿宋" panose="02010609060101010101" pitchFamily="49" charset="-122"/>
                                  </a:rPr>
                                </m:ctrlPr>
                              </m:dPr>
                              <m:e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  <a:ea typeface="仿宋" panose="02010609060101010101" pitchFamily="49" charset="-122"/>
                                  </a:rPr>
                                  <m:t>𝑧</m:t>
                                </m:r>
                              </m:e>
                            </m:d>
                          </m:e>
                        </m:nary>
                        <m:r>
                          <m:rPr>
                            <m:sty m:val="p"/>
                          </m:rPr>
                          <a:rPr lang="en-US" altLang="zh-CN" sz="1600" b="0" i="0" smtClean="0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dz</m:t>
                        </m:r>
                        <m:r>
                          <a:rPr lang="en-US" altLang="zh-CN" sz="1600" b="0" i="0" smtClean="0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=</m:t>
                        </m:r>
                        <m:func>
                          <m:funcPr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  <a:ea typeface="仿宋" panose="02010609060101010101" pitchFamily="49" charset="-122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altLang="zh-CN" sz="1600" b="0" i="1" smtClean="0">
                                    <a:latin typeface="Cambria Math" panose="02040503050406030204" pitchFamily="18" charset="0"/>
                                    <a:ea typeface="仿宋" panose="02010609060101010101" pitchFamily="49" charset="-122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1600" b="0" i="0" smtClean="0">
                                    <a:latin typeface="Cambria Math" panose="02040503050406030204" pitchFamily="18" charset="0"/>
                                    <a:ea typeface="仿宋" panose="02010609060101010101" pitchFamily="49" charset="-122"/>
                                  </a:rPr>
                                  <m:t>lim</m:t>
                                </m:r>
                              </m:e>
                              <m:lim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  <a:ea typeface="仿宋" panose="02010609060101010101" pitchFamily="49" charset="-122"/>
                                  </a:rPr>
                                  <m:t>𝑛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→∞</m:t>
                                </m:r>
                              </m:lim>
                            </m:limLow>
                          </m:fName>
                          <m:e>
                            <m:nary>
                              <m:naryPr>
                                <m:chr m:val="∑"/>
                                <m:ctrlPr>
                                  <a:rPr lang="zh-CN" altLang="en-US" sz="1600" i="1">
                                    <a:latin typeface="Cambria Math" panose="02040503050406030204" pitchFamily="18" charset="0"/>
                                    <a:ea typeface="仿宋" panose="02010609060101010101" pitchFamily="49" charset="-122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altLang="zh-CN" sz="1600" i="1">
                                    <a:latin typeface="Cambria Math" panose="02040503050406030204" pitchFamily="18" charset="0"/>
                                    <a:ea typeface="仿宋" panose="02010609060101010101" pitchFamily="49" charset="-122"/>
                                  </a:rPr>
                                  <m:t>𝑘</m:t>
                                </m:r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ea typeface="仿宋" panose="02010609060101010101" pitchFamily="49" charset="-122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ea typeface="仿宋" panose="02010609060101010101" pitchFamily="49" charset="-122"/>
                                  </a:rPr>
                                  <m:t>𝑛</m:t>
                                </m:r>
                              </m:sup>
                              <m:e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ea typeface="仿宋" panose="02010609060101010101" pitchFamily="49" charset="-122"/>
                                  </a:rPr>
                                  <m:t>𝑓</m:t>
                                </m:r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ea typeface="仿宋" panose="02010609060101010101" pitchFamily="49" charset="-122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altLang="zh-CN" sz="1600" i="1">
                                        <a:latin typeface="Cambria Math" panose="02040503050406030204" pitchFamily="18" charset="0"/>
                                        <a:ea typeface="仿宋" panose="02010609060101010101" pitchFamily="49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1600" i="1">
                                        <a:latin typeface="Cambria Math" panose="02040503050406030204" pitchFamily="18" charset="0"/>
                                        <a:ea typeface="仿宋" panose="02010609060101010101" pitchFamily="49" charset="-122"/>
                                      </a:rPr>
                                      <m:t>𝜉</m:t>
                                    </m:r>
                                  </m:e>
                                  <m:sub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  <a:ea typeface="仿宋" panose="02010609060101010101" pitchFamily="49" charset="-122"/>
                                      </a:rPr>
                                      <m:t>𝑘</m:t>
                                    </m:r>
                                  </m:sub>
                                </m:sSub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ea typeface="仿宋" panose="02010609060101010101" pitchFamily="49" charset="-122"/>
                                  </a:rPr>
                                  <m:t>)</m:t>
                                </m:r>
                                <m:r>
                                  <a:rPr lang="zh-CN" altLang="en-US" sz="1600" i="1">
                                    <a:latin typeface="Cambria Math" panose="02040503050406030204" pitchFamily="18" charset="0"/>
                                    <a:ea typeface="仿宋" panose="02010609060101010101" pitchFamily="49" charset="-122"/>
                                  </a:rPr>
                                  <m:t>∆</m:t>
                                </m:r>
                                <m:sSub>
                                  <m:sSubPr>
                                    <m:ctrlPr>
                                      <a:rPr lang="en-US" altLang="zh-CN" sz="1600" i="1">
                                        <a:latin typeface="Cambria Math" panose="02040503050406030204" pitchFamily="18" charset="0"/>
                                        <a:ea typeface="仿宋" panose="02010609060101010101" pitchFamily="49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  <a:ea typeface="仿宋" panose="02010609060101010101" pitchFamily="49" charset="-122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  <a:ea typeface="仿宋" panose="02010609060101010101" pitchFamily="49" charset="-122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nary>
                          </m:e>
                        </m:func>
                      </m:oMath>
                    </a14:m>
                    <a:r>
                      <a:rPr lang="en-US" altLang="zh-CN" sz="1600" dirty="0">
                        <a:latin typeface="仿宋" panose="02010609060101010101" pitchFamily="49" charset="-122"/>
                        <a:ea typeface="仿宋" panose="02010609060101010101" pitchFamily="49" charset="-122"/>
                      </a:rPr>
                      <a:t>.</a:t>
                    </a:r>
                    <a:endParaRPr lang="zh-CN" altLang="en-US" sz="1600" dirty="0">
                      <a:latin typeface="仿宋" panose="02010609060101010101" pitchFamily="49" charset="-122"/>
                      <a:ea typeface="仿宋" panose="02010609060101010101" pitchFamily="49" charset="-122"/>
                    </a:endParaRPr>
                  </a:p>
                </p:txBody>
              </p:sp>
            </mc:Choice>
            <mc:Fallback xmlns="">
              <p:sp>
                <p:nvSpPr>
                  <p:cNvPr id="6" name="文本框 5">
                    <a:extLst>
                      <a:ext uri="{FF2B5EF4-FFF2-40B4-BE49-F238E27FC236}">
                        <a16:creationId xmlns:a16="http://schemas.microsoft.com/office/drawing/2014/main" id="{A860A16E-461B-3B10-C38B-0D205DC2C61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91734" y="2304017"/>
                    <a:ext cx="9419669" cy="2124621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324" b="-31805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7" name="矩形: 圆角 6">
                <a:extLst>
                  <a:ext uri="{FF2B5EF4-FFF2-40B4-BE49-F238E27FC236}">
                    <a16:creationId xmlns:a16="http://schemas.microsoft.com/office/drawing/2014/main" id="{10CCDE41-E0DA-F685-A62A-543EB44B48E1}"/>
                  </a:ext>
                </a:extLst>
              </p:cNvPr>
              <p:cNvSpPr/>
              <p:nvPr/>
            </p:nvSpPr>
            <p:spPr>
              <a:xfrm>
                <a:off x="576364" y="2347418"/>
                <a:ext cx="544715" cy="2006425"/>
              </a:xfrm>
              <a:prstGeom prst="roundRect">
                <a:avLst/>
              </a:prstGeom>
              <a:solidFill>
                <a:schemeClr val="accent1"/>
              </a:solidFill>
              <a:ln w="952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600" b="1" dirty="0">
                    <a:solidFill>
                      <a:schemeClr val="bg1"/>
                    </a:solidFill>
                    <a:latin typeface="汉仪润圆-65简" panose="00020600040101010101" pitchFamily="18" charset="-122"/>
                    <a:ea typeface="汉仪润圆-65简" panose="00020600040101010101" pitchFamily="18" charset="-122"/>
                  </a:rPr>
                  <a:t>复变函数的积分</a:t>
                </a:r>
              </a:p>
            </p:txBody>
          </p:sp>
        </p:grpSp>
        <p:sp>
          <p:nvSpPr>
            <p:cNvPr id="8" name="矩形: 圆角 7">
              <a:extLst>
                <a:ext uri="{FF2B5EF4-FFF2-40B4-BE49-F238E27FC236}">
                  <a16:creationId xmlns:a16="http://schemas.microsoft.com/office/drawing/2014/main" id="{5D9C40A2-B47D-1949-06C2-1631EE894D68}"/>
                </a:ext>
              </a:extLst>
            </p:cNvPr>
            <p:cNvSpPr/>
            <p:nvPr/>
          </p:nvSpPr>
          <p:spPr>
            <a:xfrm>
              <a:off x="1331331" y="2722150"/>
              <a:ext cx="761737" cy="342856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b="1" dirty="0">
                  <a:solidFill>
                    <a:schemeClr val="tx1"/>
                  </a:solidFill>
                  <a:latin typeface="汉仪润圆-65简" panose="00020600040101010101" pitchFamily="18" charset="-122"/>
                  <a:ea typeface="汉仪润圆-65简" panose="00020600040101010101" pitchFamily="18" charset="-122"/>
                </a:rPr>
                <a:t>分割</a:t>
              </a:r>
            </a:p>
          </p:txBody>
        </p:sp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id="{A3F3328E-9D5F-DFBD-0287-5D33E78E8C5F}"/>
                </a:ext>
              </a:extLst>
            </p:cNvPr>
            <p:cNvSpPr/>
            <p:nvPr/>
          </p:nvSpPr>
          <p:spPr>
            <a:xfrm>
              <a:off x="1331330" y="3178717"/>
              <a:ext cx="761737" cy="342856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b="1" dirty="0">
                  <a:solidFill>
                    <a:schemeClr val="tx1"/>
                  </a:solidFill>
                  <a:latin typeface="汉仪润圆-65简" panose="00020600040101010101" pitchFamily="18" charset="-122"/>
                  <a:ea typeface="汉仪润圆-65简" panose="00020600040101010101" pitchFamily="18" charset="-122"/>
                </a:rPr>
                <a:t>近似</a:t>
              </a:r>
            </a:p>
          </p:txBody>
        </p:sp>
        <p:sp>
          <p:nvSpPr>
            <p:cNvPr id="11" name="矩形: 圆角 10">
              <a:extLst>
                <a:ext uri="{FF2B5EF4-FFF2-40B4-BE49-F238E27FC236}">
                  <a16:creationId xmlns:a16="http://schemas.microsoft.com/office/drawing/2014/main" id="{DB4CA805-A03C-28B3-DC7B-6AFF62551F98}"/>
                </a:ext>
              </a:extLst>
            </p:cNvPr>
            <p:cNvSpPr/>
            <p:nvPr/>
          </p:nvSpPr>
          <p:spPr>
            <a:xfrm>
              <a:off x="1331329" y="3635284"/>
              <a:ext cx="761737" cy="342856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b="1" dirty="0">
                  <a:solidFill>
                    <a:schemeClr val="tx1"/>
                  </a:solidFill>
                  <a:latin typeface="汉仪润圆-65简" panose="00020600040101010101" pitchFamily="18" charset="-122"/>
                  <a:ea typeface="汉仪润圆-65简" panose="00020600040101010101" pitchFamily="18" charset="-122"/>
                </a:rPr>
                <a:t>求和</a:t>
              </a:r>
            </a:p>
          </p:txBody>
        </p:sp>
        <p:sp>
          <p:nvSpPr>
            <p:cNvPr id="12" name="矩形: 圆角 11">
              <a:extLst>
                <a:ext uri="{FF2B5EF4-FFF2-40B4-BE49-F238E27FC236}">
                  <a16:creationId xmlns:a16="http://schemas.microsoft.com/office/drawing/2014/main" id="{98D9A390-3402-CAEA-7533-CEECBC73B608}"/>
                </a:ext>
              </a:extLst>
            </p:cNvPr>
            <p:cNvSpPr/>
            <p:nvPr/>
          </p:nvSpPr>
          <p:spPr>
            <a:xfrm>
              <a:off x="1329997" y="4091851"/>
              <a:ext cx="761737" cy="636724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b="1" dirty="0">
                  <a:solidFill>
                    <a:schemeClr val="tx1"/>
                  </a:solidFill>
                  <a:latin typeface="汉仪润圆-65简" panose="00020600040101010101" pitchFamily="18" charset="-122"/>
                  <a:ea typeface="汉仪润圆-65简" panose="00020600040101010101" pitchFamily="18" charset="-122"/>
                </a:rPr>
                <a:t>取极限</a:t>
              </a:r>
            </a:p>
          </p:txBody>
        </p:sp>
      </p:grp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AC2714FE-C633-A4A5-EC9E-463CFAABAE4A}"/>
              </a:ext>
            </a:extLst>
          </p:cNvPr>
          <p:cNvGrpSpPr/>
          <p:nvPr/>
        </p:nvGrpSpPr>
        <p:grpSpPr>
          <a:xfrm>
            <a:off x="8461331" y="3134793"/>
            <a:ext cx="2952403" cy="1635928"/>
            <a:chOff x="8461331" y="3211645"/>
            <a:chExt cx="2952403" cy="1635928"/>
          </a:xfrm>
        </p:grpSpPr>
        <p:grpSp>
          <p:nvGrpSpPr>
            <p:cNvPr id="39" name="组合 38">
              <a:extLst>
                <a:ext uri="{FF2B5EF4-FFF2-40B4-BE49-F238E27FC236}">
                  <a16:creationId xmlns:a16="http://schemas.microsoft.com/office/drawing/2014/main" id="{61C130B8-02C1-1B61-4E53-5BB46BDA214D}"/>
                </a:ext>
              </a:extLst>
            </p:cNvPr>
            <p:cNvGrpSpPr/>
            <p:nvPr/>
          </p:nvGrpSpPr>
          <p:grpSpPr>
            <a:xfrm>
              <a:off x="8461331" y="3300607"/>
              <a:ext cx="2855935" cy="1546966"/>
              <a:chOff x="8461331" y="3300607"/>
              <a:chExt cx="2855935" cy="1546966"/>
            </a:xfrm>
          </p:grpSpPr>
          <p:cxnSp>
            <p:nvCxnSpPr>
              <p:cNvPr id="35" name="直接箭头连接符 34">
                <a:extLst>
                  <a:ext uri="{FF2B5EF4-FFF2-40B4-BE49-F238E27FC236}">
                    <a16:creationId xmlns:a16="http://schemas.microsoft.com/office/drawing/2014/main" id="{1CCF75D8-6DF1-1E28-131D-96B276272C4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461331" y="4534422"/>
                <a:ext cx="2855935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7" name="直接箭头连接符 36">
                <a:extLst>
                  <a:ext uri="{FF2B5EF4-FFF2-40B4-BE49-F238E27FC236}">
                    <a16:creationId xmlns:a16="http://schemas.microsoft.com/office/drawing/2014/main" id="{0BB42DBC-7F54-52AF-575E-7EB884B3744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070933" y="3300607"/>
                <a:ext cx="0" cy="15469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文本框 39">
                  <a:extLst>
                    <a:ext uri="{FF2B5EF4-FFF2-40B4-BE49-F238E27FC236}">
                      <a16:creationId xmlns:a16="http://schemas.microsoft.com/office/drawing/2014/main" id="{B34F6BAB-D73A-BE3D-8592-F19E3DBE6593}"/>
                    </a:ext>
                  </a:extLst>
                </p:cNvPr>
                <p:cNvSpPr txBox="1"/>
                <p:nvPr/>
              </p:nvSpPr>
              <p:spPr>
                <a:xfrm>
                  <a:off x="8814018" y="4532634"/>
                  <a:ext cx="22365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0" name="文本框 39">
                  <a:extLst>
                    <a:ext uri="{FF2B5EF4-FFF2-40B4-BE49-F238E27FC236}">
                      <a16:creationId xmlns:a16="http://schemas.microsoft.com/office/drawing/2014/main" id="{B34F6BAB-D73A-BE3D-8592-F19E3DBE659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14018" y="4532634"/>
                  <a:ext cx="223651" cy="276999"/>
                </a:xfrm>
                <a:prstGeom prst="rect">
                  <a:avLst/>
                </a:prstGeom>
                <a:blipFill>
                  <a:blip r:embed="rId7"/>
                  <a:stretch>
                    <a:fillRect l="-24324" r="-18919" b="-6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文本框 40">
                  <a:extLst>
                    <a:ext uri="{FF2B5EF4-FFF2-40B4-BE49-F238E27FC236}">
                      <a16:creationId xmlns:a16="http://schemas.microsoft.com/office/drawing/2014/main" id="{7FDA3E75-A7C4-EFF5-6A66-C773DDE55B19}"/>
                    </a:ext>
                  </a:extLst>
                </p:cNvPr>
                <p:cNvSpPr txBox="1"/>
                <p:nvPr/>
              </p:nvSpPr>
              <p:spPr>
                <a:xfrm>
                  <a:off x="11220797" y="4526371"/>
                  <a:ext cx="19293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1" name="文本框 40">
                  <a:extLst>
                    <a:ext uri="{FF2B5EF4-FFF2-40B4-BE49-F238E27FC236}">
                      <a16:creationId xmlns:a16="http://schemas.microsoft.com/office/drawing/2014/main" id="{7FDA3E75-A7C4-EFF5-6A66-C773DDE55B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20797" y="4526371"/>
                  <a:ext cx="192937" cy="276999"/>
                </a:xfrm>
                <a:prstGeom prst="rect">
                  <a:avLst/>
                </a:prstGeom>
                <a:blipFill>
                  <a:blip r:embed="rId8"/>
                  <a:stretch>
                    <a:fillRect l="-16129" r="-1290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文本框 41">
                  <a:extLst>
                    <a:ext uri="{FF2B5EF4-FFF2-40B4-BE49-F238E27FC236}">
                      <a16:creationId xmlns:a16="http://schemas.microsoft.com/office/drawing/2014/main" id="{DD57921E-80DB-FDCE-C8EA-AECE71833A3D}"/>
                    </a:ext>
                  </a:extLst>
                </p:cNvPr>
                <p:cNvSpPr txBox="1"/>
                <p:nvPr/>
              </p:nvSpPr>
              <p:spPr>
                <a:xfrm>
                  <a:off x="8808069" y="3211645"/>
                  <a:ext cx="19633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2" name="文本框 41">
                  <a:extLst>
                    <a:ext uri="{FF2B5EF4-FFF2-40B4-BE49-F238E27FC236}">
                      <a16:creationId xmlns:a16="http://schemas.microsoft.com/office/drawing/2014/main" id="{DD57921E-80DB-FDCE-C8EA-AECE71833A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08069" y="3211645"/>
                  <a:ext cx="196336" cy="276999"/>
                </a:xfrm>
                <a:prstGeom prst="rect">
                  <a:avLst/>
                </a:prstGeom>
                <a:blipFill>
                  <a:blip r:embed="rId9"/>
                  <a:stretch>
                    <a:fillRect l="-28125" r="-25000" b="-2391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E5BDA1CD-0690-4684-A6E8-388735F18CB8}"/>
              </a:ext>
            </a:extLst>
          </p:cNvPr>
          <p:cNvGrpSpPr/>
          <p:nvPr/>
        </p:nvGrpSpPr>
        <p:grpSpPr>
          <a:xfrm>
            <a:off x="8205211" y="2355326"/>
            <a:ext cx="2619852" cy="1916722"/>
            <a:chOff x="8205211" y="2432178"/>
            <a:chExt cx="2619852" cy="1916722"/>
          </a:xfrm>
        </p:grpSpPr>
        <p:sp>
          <p:nvSpPr>
            <p:cNvPr id="44" name="弧形 43">
              <a:extLst>
                <a:ext uri="{FF2B5EF4-FFF2-40B4-BE49-F238E27FC236}">
                  <a16:creationId xmlns:a16="http://schemas.microsoft.com/office/drawing/2014/main" id="{C1884EEB-5305-D6DF-6213-467E71446636}"/>
                </a:ext>
              </a:extLst>
            </p:cNvPr>
            <p:cNvSpPr/>
            <p:nvPr/>
          </p:nvSpPr>
          <p:spPr>
            <a:xfrm>
              <a:off x="8205211" y="2432178"/>
              <a:ext cx="2514599" cy="1916722"/>
            </a:xfrm>
            <a:prstGeom prst="arc">
              <a:avLst>
                <a:gd name="adj1" fmla="val 807257"/>
                <a:gd name="adj2" fmla="val 5938307"/>
              </a:avLst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文本框 44">
                  <a:extLst>
                    <a:ext uri="{FF2B5EF4-FFF2-40B4-BE49-F238E27FC236}">
                      <a16:creationId xmlns:a16="http://schemas.microsoft.com/office/drawing/2014/main" id="{B858EAC2-6670-0DC9-41DB-8A1585CB8024}"/>
                    </a:ext>
                  </a:extLst>
                </p:cNvPr>
                <p:cNvSpPr txBox="1"/>
                <p:nvPr/>
              </p:nvSpPr>
              <p:spPr>
                <a:xfrm>
                  <a:off x="10614556" y="3869415"/>
                  <a:ext cx="21050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zh-CN" altLang="en-US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45" name="文本框 44">
                  <a:extLst>
                    <a:ext uri="{FF2B5EF4-FFF2-40B4-BE49-F238E27FC236}">
                      <a16:creationId xmlns:a16="http://schemas.microsoft.com/office/drawing/2014/main" id="{B858EAC2-6670-0DC9-41DB-8A1585CB80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14556" y="3869415"/>
                  <a:ext cx="210507" cy="276999"/>
                </a:xfrm>
                <a:prstGeom prst="rect">
                  <a:avLst/>
                </a:prstGeom>
                <a:blipFill>
                  <a:blip r:embed="rId10"/>
                  <a:stretch>
                    <a:fillRect l="-22857" r="-20000" b="-652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8F3462E3-E135-2B6F-9879-C2A75196A3CD}"/>
              </a:ext>
            </a:extLst>
          </p:cNvPr>
          <p:cNvGrpSpPr/>
          <p:nvPr/>
        </p:nvGrpSpPr>
        <p:grpSpPr>
          <a:xfrm>
            <a:off x="9599982" y="3811801"/>
            <a:ext cx="504433" cy="443958"/>
            <a:chOff x="9599982" y="3811801"/>
            <a:chExt cx="504433" cy="443958"/>
          </a:xfrm>
        </p:grpSpPr>
        <p:sp>
          <p:nvSpPr>
            <p:cNvPr id="47" name="椭圆 46">
              <a:extLst>
                <a:ext uri="{FF2B5EF4-FFF2-40B4-BE49-F238E27FC236}">
                  <a16:creationId xmlns:a16="http://schemas.microsoft.com/office/drawing/2014/main" id="{BA8ED4AB-ED59-1C1E-0E40-BE7F3B4E870C}"/>
                </a:ext>
              </a:extLst>
            </p:cNvPr>
            <p:cNvSpPr/>
            <p:nvPr/>
          </p:nvSpPr>
          <p:spPr>
            <a:xfrm>
              <a:off x="9815100" y="4181561"/>
              <a:ext cx="74198" cy="74198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文本框 50">
                  <a:extLst>
                    <a:ext uri="{FF2B5EF4-FFF2-40B4-BE49-F238E27FC236}">
                      <a16:creationId xmlns:a16="http://schemas.microsoft.com/office/drawing/2014/main" id="{093FCB4A-C526-0378-CBBE-AFE609ED57FD}"/>
                    </a:ext>
                  </a:extLst>
                </p:cNvPr>
                <p:cNvSpPr txBox="1"/>
                <p:nvPr/>
              </p:nvSpPr>
              <p:spPr>
                <a:xfrm>
                  <a:off x="9599982" y="3811801"/>
                  <a:ext cx="50443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51" name="文本框 50">
                  <a:extLst>
                    <a:ext uri="{FF2B5EF4-FFF2-40B4-BE49-F238E27FC236}">
                      <a16:creationId xmlns:a16="http://schemas.microsoft.com/office/drawing/2014/main" id="{093FCB4A-C526-0378-CBBE-AFE609ED57F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99982" y="3811801"/>
                  <a:ext cx="504433" cy="276999"/>
                </a:xfrm>
                <a:prstGeom prst="rect">
                  <a:avLst/>
                </a:prstGeom>
                <a:blipFill>
                  <a:blip r:embed="rId11"/>
                  <a:stretch>
                    <a:fillRect l="-15663" t="-2174" r="-15663" b="-3260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8D60D9A8-A92E-A7B2-8E3D-24C80EC7D0D1}"/>
              </a:ext>
            </a:extLst>
          </p:cNvPr>
          <p:cNvGrpSpPr/>
          <p:nvPr/>
        </p:nvGrpSpPr>
        <p:grpSpPr>
          <a:xfrm>
            <a:off x="9869444" y="4122341"/>
            <a:ext cx="500293" cy="296257"/>
            <a:chOff x="9869444" y="4122341"/>
            <a:chExt cx="500293" cy="296257"/>
          </a:xfrm>
        </p:grpSpPr>
        <p:cxnSp>
          <p:nvCxnSpPr>
            <p:cNvPr id="49" name="直接箭头连接符 48">
              <a:extLst>
                <a:ext uri="{FF2B5EF4-FFF2-40B4-BE49-F238E27FC236}">
                  <a16:creationId xmlns:a16="http://schemas.microsoft.com/office/drawing/2014/main" id="{F6887160-4347-248D-7029-06487D5EBB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69444" y="4122341"/>
              <a:ext cx="290073" cy="9103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文本框 51">
                  <a:extLst>
                    <a:ext uri="{FF2B5EF4-FFF2-40B4-BE49-F238E27FC236}">
                      <a16:creationId xmlns:a16="http://schemas.microsoft.com/office/drawing/2014/main" id="{07E44D0A-5776-DF16-B968-143E54048F72}"/>
                    </a:ext>
                  </a:extLst>
                </p:cNvPr>
                <p:cNvSpPr txBox="1"/>
                <p:nvPr/>
              </p:nvSpPr>
              <p:spPr>
                <a:xfrm>
                  <a:off x="10057985" y="4141599"/>
                  <a:ext cx="31175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𝑑𝑧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52" name="文本框 51">
                  <a:extLst>
                    <a:ext uri="{FF2B5EF4-FFF2-40B4-BE49-F238E27FC236}">
                      <a16:creationId xmlns:a16="http://schemas.microsoft.com/office/drawing/2014/main" id="{07E44D0A-5776-DF16-B968-143E54048F7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57985" y="4141599"/>
                  <a:ext cx="311752" cy="276999"/>
                </a:xfrm>
                <a:prstGeom prst="rect">
                  <a:avLst/>
                </a:prstGeom>
                <a:blipFill>
                  <a:blip r:embed="rId12"/>
                  <a:stretch>
                    <a:fillRect l="-17647" r="-15686" b="-652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文本框 53">
                <a:extLst>
                  <a:ext uri="{FF2B5EF4-FFF2-40B4-BE49-F238E27FC236}">
                    <a16:creationId xmlns:a16="http://schemas.microsoft.com/office/drawing/2014/main" id="{41273778-83A6-AAAF-D7A0-8E61E5FE5AD6}"/>
                  </a:ext>
                </a:extLst>
              </p:cNvPr>
              <p:cNvSpPr txBox="1"/>
              <p:nvPr/>
            </p:nvSpPr>
            <p:spPr>
              <a:xfrm>
                <a:off x="576364" y="5003236"/>
                <a:ext cx="10837369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* </a:t>
                </a: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由于复数乘法同时涉及到大小和方向的变化，因此不建议大家考虑复变函数积分的几何意义。只需要知道，积分路径</a:t>
                </a:r>
                <a:endParaRPr lang="en-US" altLang="zh-CN" sz="16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  是定义域内的自变量组成的（有方向），每个自变量对应着一个函数值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就可以了。</a:t>
                </a:r>
                <a:endParaRPr lang="zh-CN" altLang="en-US" sz="1600" dirty="0"/>
              </a:p>
            </p:txBody>
          </p:sp>
        </mc:Choice>
        <mc:Fallback xmlns="">
          <p:sp>
            <p:nvSpPr>
              <p:cNvPr id="54" name="文本框 53">
                <a:extLst>
                  <a:ext uri="{FF2B5EF4-FFF2-40B4-BE49-F238E27FC236}">
                    <a16:creationId xmlns:a16="http://schemas.microsoft.com/office/drawing/2014/main" id="{41273778-83A6-AAAF-D7A0-8E61E5FE5A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364" y="5003236"/>
                <a:ext cx="10837369" cy="584775"/>
              </a:xfrm>
              <a:prstGeom prst="rect">
                <a:avLst/>
              </a:prstGeom>
              <a:blipFill>
                <a:blip r:embed="rId13"/>
                <a:stretch>
                  <a:fillRect l="-338" t="-3125" b="-104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8991972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  <p:bldP spid="5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143FF26B-CC77-0DBB-021F-F6F65A8FA87C}"/>
              </a:ext>
            </a:extLst>
          </p:cNvPr>
          <p:cNvCxnSpPr/>
          <p:nvPr/>
        </p:nvCxnSpPr>
        <p:spPr>
          <a:xfrm>
            <a:off x="576364" y="1136063"/>
            <a:ext cx="11039272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DF8EA2AA-3607-76BF-CED9-450E9DC65B0B}"/>
                  </a:ext>
                </a:extLst>
              </p:cNvPr>
              <p:cNvSpPr txBox="1"/>
              <p:nvPr/>
            </p:nvSpPr>
            <p:spPr>
              <a:xfrm>
                <a:off x="507460" y="1298962"/>
                <a:ext cx="11108176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若复变函数以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𝑓</m:t>
                    </m:r>
                    <m:d>
                      <m:d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d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𝑧</m:t>
                        </m:r>
                      </m:e>
                    </m:d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=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𝑢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(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𝑥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,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𝑦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)+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𝑖𝑣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(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𝑥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,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𝑦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)</m:t>
                    </m:r>
                  </m:oMath>
                </a14:m>
                <a:r>
                  <a:rPr lang="zh-CN" altLang="en-US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的形式给出，则可以直接使用复数乘法运算，将复变函数的积分转化为实函数的。</a:t>
                </a:r>
                <a:endParaRPr lang="en-US" altLang="zh-CN" sz="1600" dirty="0">
                  <a:latin typeface="方正小标宋简体" panose="02000000000000000000" pitchFamily="2" charset="-122"/>
                  <a:ea typeface="方正小标宋简体" panose="02000000000000000000" pitchFamily="2" charset="-122"/>
                </a:endParaRP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DF8EA2AA-3607-76BF-CED9-450E9DC65B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460" y="1298962"/>
                <a:ext cx="11108176" cy="430887"/>
              </a:xfrm>
              <a:prstGeom prst="rect">
                <a:avLst/>
              </a:prstGeom>
              <a:blipFill>
                <a:blip r:embed="rId5"/>
                <a:stretch>
                  <a:fillRect l="-274" b="-1690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框 2">
            <a:extLst>
              <a:ext uri="{FF2B5EF4-FFF2-40B4-BE49-F238E27FC236}">
                <a16:creationId xmlns:a16="http://schemas.microsoft.com/office/drawing/2014/main" id="{9D337903-E2ED-DC93-BEF2-C2CF1660F192}"/>
              </a:ext>
            </a:extLst>
          </p:cNvPr>
          <p:cNvSpPr txBox="1"/>
          <p:nvPr/>
        </p:nvSpPr>
        <p:spPr>
          <a:xfrm>
            <a:off x="507459" y="496110"/>
            <a:ext cx="31685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复变函数的积分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879C2D3-B8E6-1595-FC88-CCA4FA82F499}"/>
              </a:ext>
            </a:extLst>
          </p:cNvPr>
          <p:cNvSpPr txBox="1"/>
          <p:nvPr/>
        </p:nvSpPr>
        <p:spPr>
          <a:xfrm>
            <a:off x="3676010" y="775742"/>
            <a:ext cx="14893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6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积分的计算法</a:t>
            </a:r>
            <a:endParaRPr lang="en-US" altLang="zh-CN" sz="1600" dirty="0"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B2F67522-3725-C68B-E6B7-123A31829914}"/>
                  </a:ext>
                </a:extLst>
              </p:cNvPr>
              <p:cNvSpPr txBox="1"/>
              <p:nvPr/>
            </p:nvSpPr>
            <p:spPr>
              <a:xfrm>
                <a:off x="576364" y="1729849"/>
                <a:ext cx="11039272" cy="7602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 </m:t>
                    </m:r>
                  </m:oMath>
                </a14:m>
                <a:r>
                  <a:rPr lang="zh-CN" altLang="en-US" sz="16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设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𝑓</m:t>
                    </m:r>
                    <m:d>
                      <m:d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d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𝑧</m:t>
                        </m:r>
                      </m:e>
                    </m:d>
                    <m:r>
                      <a:rPr lang="en-US" altLang="zh-CN" sz="1600" i="1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=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𝑢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+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𝑖𝑣</m:t>
                    </m:r>
                  </m:oMath>
                </a14:m>
                <a:r>
                  <a:rPr lang="zh-CN" altLang="en-US" sz="16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，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600" b="0" i="0" dirty="0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dz</m:t>
                    </m:r>
                    <m:r>
                      <a:rPr lang="en-US" altLang="zh-CN" sz="1600" b="0" i="0" dirty="0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z="1600" b="0" i="0" dirty="0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d</m:t>
                    </m:r>
                    <m:d>
                      <m:dPr>
                        <m:ctrlPr>
                          <a:rPr lang="en-US" altLang="zh-CN" sz="1600" b="0" i="1" dirty="0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dPr>
                      <m:e>
                        <m:r>
                          <a:rPr lang="en-US" altLang="zh-CN" sz="1600" b="0" i="1" dirty="0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𝑥</m:t>
                        </m:r>
                        <m:r>
                          <a:rPr lang="en-US" altLang="zh-CN" sz="1600" b="0" i="1" dirty="0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+</m:t>
                        </m:r>
                        <m:r>
                          <a:rPr lang="en-US" altLang="zh-CN" sz="1600" b="0" i="1" dirty="0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𝑖𝑦</m:t>
                        </m:r>
                      </m:e>
                    </m:d>
                    <m:r>
                      <a:rPr lang="en-US" altLang="zh-CN" sz="1600" b="0" i="0" dirty="0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z="1600" b="0" i="0" dirty="0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dx</m:t>
                    </m:r>
                    <m:r>
                      <a:rPr lang="en-US" altLang="zh-CN" sz="1600" b="0" i="0" dirty="0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+</m:t>
                    </m:r>
                    <m:r>
                      <a:rPr lang="en-US" altLang="zh-CN" sz="1600" b="0" i="1" dirty="0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𝑖</m:t>
                    </m:r>
                    <m:r>
                      <m:rPr>
                        <m:sty m:val="p"/>
                      </m:rPr>
                      <a:rPr lang="en-US" altLang="zh-CN" sz="1600" b="0" i="0" dirty="0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dy</m:t>
                    </m:r>
                  </m:oMath>
                </a14:m>
                <a:r>
                  <a:rPr lang="zh-CN" altLang="en-US" sz="16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，则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𝑓</m:t>
                    </m:r>
                    <m:d>
                      <m:d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d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𝑧</m:t>
                        </m:r>
                      </m:e>
                    </m:d>
                    <m:r>
                      <m:rPr>
                        <m:sty m:val="p"/>
                      </m:rPr>
                      <a:rPr lang="en-US" altLang="zh-CN" sz="1600" dirty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dz</m:t>
                    </m:r>
                    <m:r>
                      <a:rPr lang="en-US" altLang="zh-CN" sz="1600" b="0" i="0" dirty="0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</m:t>
                    </m:r>
                    <m:d>
                      <m:dPr>
                        <m:ctrlPr>
                          <a:rPr lang="en-US" altLang="zh-CN" sz="1600" b="0" i="1" dirty="0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dPr>
                      <m:e>
                        <m:r>
                          <a:rPr lang="en-US" altLang="zh-CN" sz="1600" b="0" i="1" dirty="0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𝑢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+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𝑖𝑣</m:t>
                        </m:r>
                      </m:e>
                    </m:d>
                    <m:d>
                      <m:d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sz="1600" dirty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dx</m:t>
                        </m:r>
                        <m:r>
                          <a:rPr lang="en-US" altLang="zh-CN" sz="1600" dirty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+</m:t>
                        </m:r>
                        <m:r>
                          <a:rPr lang="en-US" altLang="zh-CN" sz="1600" i="1" dirty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𝑖</m:t>
                        </m:r>
                        <m:r>
                          <m:rPr>
                            <m:sty m:val="p"/>
                          </m:rPr>
                          <a:rPr lang="en-US" altLang="zh-CN" sz="1600" dirty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dy</m:t>
                        </m:r>
                      </m:e>
                    </m:d>
                    <m:r>
                      <a:rPr lang="en-US" altLang="zh-CN" sz="1600" b="0" i="0" dirty="0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</m:t>
                    </m:r>
                    <m:d>
                      <m:dPr>
                        <m:ctrlPr>
                          <a:rPr lang="en-US" altLang="zh-CN" sz="1600" b="0" i="1" dirty="0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dPr>
                      <m:e>
                        <m:r>
                          <a:rPr lang="en-US" altLang="zh-CN" sz="1600" b="0" i="1" dirty="0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𝑢</m:t>
                        </m:r>
                        <m:r>
                          <m:rPr>
                            <m:sty m:val="p"/>
                          </m:rPr>
                          <a:rPr lang="en-US" altLang="zh-CN" sz="1600" b="0" i="0" dirty="0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dx</m:t>
                        </m:r>
                        <m:r>
                          <a:rPr lang="en-US" altLang="zh-CN" sz="1600" b="0" i="0" dirty="0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−</m:t>
                        </m:r>
                        <m:r>
                          <a:rPr lang="en-US" altLang="zh-CN" sz="1600" b="0" i="1" dirty="0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𝑣</m:t>
                        </m:r>
                        <m:r>
                          <m:rPr>
                            <m:sty m:val="p"/>
                          </m:rPr>
                          <a:rPr lang="en-US" altLang="zh-CN" sz="1600" b="0" i="0" dirty="0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dy</m:t>
                        </m:r>
                      </m:e>
                    </m:d>
                    <m:r>
                      <a:rPr lang="en-US" altLang="zh-CN" sz="1600" b="0" i="0" dirty="0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+</m:t>
                    </m:r>
                    <m:r>
                      <a:rPr lang="en-US" altLang="zh-CN" sz="1600" b="0" i="1" dirty="0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𝑖</m:t>
                    </m:r>
                    <m:r>
                      <a:rPr lang="en-US" altLang="zh-CN" sz="1600" b="0" i="0" dirty="0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(</m:t>
                    </m:r>
                    <m:r>
                      <a:rPr lang="en-US" altLang="zh-CN" sz="1600" b="0" i="1" dirty="0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𝑢</m:t>
                    </m:r>
                    <m:r>
                      <m:rPr>
                        <m:sty m:val="p"/>
                      </m:rPr>
                      <a:rPr lang="en-US" altLang="zh-CN" sz="1600" b="0" i="0" dirty="0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dy</m:t>
                    </m:r>
                    <m:r>
                      <a:rPr lang="en-US" altLang="zh-CN" sz="1600" b="0" i="0" dirty="0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+</m:t>
                    </m:r>
                    <m:r>
                      <a:rPr lang="en-US" altLang="zh-CN" sz="1600" b="0" i="1" dirty="0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𝑣</m:t>
                    </m:r>
                    <m:r>
                      <m:rPr>
                        <m:sty m:val="p"/>
                      </m:rPr>
                      <a:rPr lang="en-US" altLang="zh-CN" sz="1600" b="0" i="0" dirty="0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dx</m:t>
                    </m:r>
                    <m:r>
                      <a:rPr lang="en-US" altLang="zh-CN" sz="1600" b="0" i="0" dirty="0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)</m:t>
                    </m:r>
                  </m:oMath>
                </a14:m>
                <a:r>
                  <a:rPr lang="en-US" altLang="zh-CN" sz="16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.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 </m:t>
                    </m:r>
                  </m:oMath>
                </a14:m>
                <a:r>
                  <a:rPr lang="zh-CN" altLang="en-US" sz="16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则</a:t>
                </a:r>
                <a14:m>
                  <m:oMath xmlns:m="http://schemas.openxmlformats.org/officeDocument/2006/math">
                    <m:nary>
                      <m:naryPr>
                        <m:ctrlPr>
                          <a:rPr lang="zh-CN" altLang="en-US" sz="1600" i="1" dirty="0" smtClean="0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1600" b="0" i="1" dirty="0" smtClean="0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𝐶</m:t>
                        </m:r>
                      </m:sub>
                      <m:sup>
                        <m:r>
                          <a:rPr lang="en-US" altLang="zh-CN" sz="1600" b="0" i="1" dirty="0" smtClean="0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 </m:t>
                        </m:r>
                      </m:sup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𝑓</m:t>
                        </m:r>
                        <m:d>
                          <m:d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</m:ctrlPr>
                          </m:d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𝑧</m:t>
                            </m:r>
                          </m:e>
                        </m:d>
                        <m:r>
                          <m:rPr>
                            <m:sty m:val="p"/>
                          </m:rPr>
                          <a:rPr lang="en-US" altLang="zh-CN" sz="1600" dirty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dz</m:t>
                        </m:r>
                      </m:e>
                    </m:nary>
                    <m:r>
                      <a:rPr lang="en-US" altLang="zh-CN" sz="1600" b="0" i="1" dirty="0" smtClean="0"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=</m:t>
                    </m:r>
                    <m:nary>
                      <m:naryPr>
                        <m:ctrlPr>
                          <a:rPr lang="zh-CN" altLang="en-US" sz="1600" i="1" dirty="0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1600" i="1" dirty="0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𝐶</m:t>
                        </m:r>
                      </m:sub>
                      <m:sup>
                        <m:r>
                          <a:rPr lang="en-US" altLang="zh-CN" sz="1600" i="1" dirty="0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 </m:t>
                        </m:r>
                      </m:sup>
                      <m:e>
                        <m:r>
                          <a:rPr lang="en-US" altLang="zh-CN" sz="1600" i="1" dirty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𝑢</m:t>
                        </m:r>
                        <m:r>
                          <m:rPr>
                            <m:sty m:val="p"/>
                          </m:rPr>
                          <a:rPr lang="en-US" altLang="zh-CN" sz="1600" dirty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dx</m:t>
                        </m:r>
                        <m:r>
                          <a:rPr lang="en-US" altLang="zh-CN" sz="1600" dirty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−</m:t>
                        </m:r>
                        <m:r>
                          <a:rPr lang="en-US" altLang="zh-CN" sz="1600" i="1" dirty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𝑣</m:t>
                        </m:r>
                        <m:r>
                          <m:rPr>
                            <m:sty m:val="p"/>
                          </m:rPr>
                          <a:rPr lang="en-US" altLang="zh-CN" sz="1600" dirty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dy</m:t>
                        </m:r>
                      </m:e>
                    </m:nary>
                    <m:r>
                      <a:rPr lang="en-US" altLang="zh-CN" sz="1600" b="0" i="1" dirty="0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+</m:t>
                    </m:r>
                    <m:r>
                      <a:rPr lang="en-US" altLang="zh-CN" sz="1600" b="0" i="1" dirty="0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𝑖</m:t>
                    </m:r>
                    <m:nary>
                      <m:naryPr>
                        <m:ctrlPr>
                          <a:rPr lang="zh-CN" altLang="en-US" sz="1600" i="1" dirty="0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1600" i="1" dirty="0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𝐶</m:t>
                        </m:r>
                      </m:sub>
                      <m:sup>
                        <m:r>
                          <a:rPr lang="en-US" altLang="zh-CN" sz="1600" i="1" dirty="0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 </m:t>
                        </m:r>
                      </m:sup>
                      <m:e>
                        <m:r>
                          <a:rPr lang="en-US" altLang="zh-CN" sz="1600" b="0" i="1" dirty="0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𝑣</m:t>
                        </m:r>
                        <m:r>
                          <m:rPr>
                            <m:sty m:val="p"/>
                          </m:rPr>
                          <a:rPr lang="en-US" altLang="zh-CN" sz="1600" dirty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d</m:t>
                        </m:r>
                        <m:r>
                          <m:rPr>
                            <m:sty m:val="p"/>
                          </m:rPr>
                          <a:rPr lang="en-US" altLang="zh-CN" sz="1600" b="0" i="0" dirty="0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x</m:t>
                        </m:r>
                        <m:r>
                          <a:rPr lang="en-US" altLang="zh-CN" sz="1600" dirty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+</m:t>
                        </m:r>
                        <m:r>
                          <a:rPr lang="en-US" altLang="zh-CN" sz="1600" b="0" i="1" dirty="0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𝑢</m:t>
                        </m:r>
                        <m:r>
                          <m:rPr>
                            <m:sty m:val="p"/>
                          </m:rPr>
                          <a:rPr lang="en-US" altLang="zh-CN" sz="1600" dirty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d</m:t>
                        </m:r>
                        <m:r>
                          <m:rPr>
                            <m:sty m:val="p"/>
                          </m:rPr>
                          <a:rPr lang="en-US" altLang="zh-CN" sz="1600" b="0" i="0" dirty="0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y</m:t>
                        </m:r>
                      </m:e>
                    </m:nary>
                  </m:oMath>
                </a14:m>
                <a:r>
                  <a:rPr lang="en-US" altLang="zh-CN" sz="16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.  </a:t>
                </a:r>
                <a:r>
                  <a:rPr lang="zh-CN" altLang="en-US" sz="16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这是两个 二元实函数的</a:t>
                </a:r>
                <a:r>
                  <a:rPr lang="zh-CN" altLang="en-US" sz="1600" u="sng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第二类曲线积分</a:t>
                </a:r>
                <a:r>
                  <a:rPr lang="zh-CN" altLang="en-US" sz="16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。</a:t>
                </a:r>
                <a:endParaRPr lang="en-US" altLang="zh-CN" sz="1600" dirty="0"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B2F67522-3725-C68B-E6B7-123A318299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364" y="1729849"/>
                <a:ext cx="11039272" cy="760208"/>
              </a:xfrm>
              <a:prstGeom prst="rect">
                <a:avLst/>
              </a:prstGeom>
              <a:blipFill>
                <a:blip r:embed="rId6"/>
                <a:stretch>
                  <a:fillRect l="-1823" t="-6452" b="-975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6F4492CA-55C6-0B53-921B-1676145DB818}"/>
                  </a:ext>
                </a:extLst>
              </p:cNvPr>
              <p:cNvSpPr txBox="1"/>
              <p:nvPr/>
            </p:nvSpPr>
            <p:spPr>
              <a:xfrm>
                <a:off x="507459" y="2631008"/>
                <a:ext cx="11108176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若积分路径 曲线</a:t>
                </a:r>
                <a14:m>
                  <m:oMath xmlns:m="http://schemas.openxmlformats.org/officeDocument/2006/math"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𝐶</m:t>
                    </m:r>
                  </m:oMath>
                </a14:m>
                <a:r>
                  <a:rPr lang="zh-CN" altLang="en-US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 以参数方程的形式给出，那么可以按照如下的方法计算第二类曲线积分。</a:t>
                </a:r>
                <a:endParaRPr lang="en-US" altLang="zh-CN" sz="1600" dirty="0">
                  <a:latin typeface="方正小标宋简体" panose="02000000000000000000" pitchFamily="2" charset="-122"/>
                  <a:ea typeface="方正小标宋简体" panose="02000000000000000000" pitchFamily="2" charset="-122"/>
                </a:endParaRPr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6F4492CA-55C6-0B53-921B-1676145DB8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459" y="2631008"/>
                <a:ext cx="11108176" cy="430887"/>
              </a:xfrm>
              <a:prstGeom prst="rect">
                <a:avLst/>
              </a:prstGeom>
              <a:blipFill>
                <a:blip r:embed="rId7"/>
                <a:stretch>
                  <a:fillRect l="-274" b="-185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9BC36237-4635-6C84-0B01-B26218029E9E}"/>
                  </a:ext>
                </a:extLst>
              </p:cNvPr>
              <p:cNvSpPr txBox="1"/>
              <p:nvPr/>
            </p:nvSpPr>
            <p:spPr>
              <a:xfrm>
                <a:off x="576363" y="3061895"/>
                <a:ext cx="11254995" cy="88876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 </m:t>
                    </m:r>
                  </m:oMath>
                </a14:m>
                <a:r>
                  <a:rPr lang="zh-CN" altLang="en-US" sz="16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设曲线</a:t>
                </a:r>
                <a14:m>
                  <m:oMath xmlns:m="http://schemas.openxmlformats.org/officeDocument/2006/math"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𝐶</m:t>
                    </m:r>
                  </m:oMath>
                </a14:m>
                <a:r>
                  <a:rPr lang="zh-CN" altLang="en-US" sz="16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由参数方程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altLang="zh-CN" sz="1600" i="1" smtClean="0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sz="1600" i="1" smtClean="0">
                                <a:latin typeface="Cambria Math" panose="02040503050406030204" pitchFamily="18" charset="0"/>
                                <a:ea typeface="仿宋" panose="02010609060101010101" pitchFamily="49" charset="-122"/>
                              </a:rPr>
                            </m:ctrlPr>
                          </m:eqArrPr>
                          <m:e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仿宋" panose="02010609060101010101" pitchFamily="49" charset="-122"/>
                              </a:rPr>
                              <m:t>𝑥</m:t>
                            </m:r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仿宋" panose="02010609060101010101" pitchFamily="49" charset="-122"/>
                              </a:rPr>
                              <m:t>=</m:t>
                            </m:r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仿宋" panose="02010609060101010101" pitchFamily="49" charset="-122"/>
                              </a:rPr>
                              <m:t>𝑥</m:t>
                            </m:r>
                            <m:d>
                              <m:dPr>
                                <m:ctrlPr>
                                  <a:rPr lang="en-US" altLang="zh-CN" sz="1600" b="0" i="1" smtClean="0">
                                    <a:latin typeface="Cambria Math" panose="02040503050406030204" pitchFamily="18" charset="0"/>
                                    <a:ea typeface="仿宋" panose="02010609060101010101" pitchFamily="49" charset="-122"/>
                                  </a:rPr>
                                </m:ctrlPr>
                              </m:dPr>
                              <m:e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  <a:ea typeface="仿宋" panose="02010609060101010101" pitchFamily="49" charset="-122"/>
                                  </a:rPr>
                                  <m:t>𝑡</m:t>
                                </m:r>
                              </m:e>
                            </m:d>
                          </m:e>
                          <m:e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仿宋" panose="02010609060101010101" pitchFamily="49" charset="-122"/>
                              </a:rPr>
                              <m:t>𝑦</m:t>
                            </m:r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仿宋" panose="02010609060101010101" pitchFamily="49" charset="-122"/>
                              </a:rPr>
                              <m:t>=</m:t>
                            </m:r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仿宋" panose="02010609060101010101" pitchFamily="49" charset="-122"/>
                              </a:rPr>
                              <m:t>𝑦</m:t>
                            </m:r>
                            <m:d>
                              <m:dPr>
                                <m:ctrlPr>
                                  <a:rPr lang="en-US" altLang="zh-CN" sz="1600" b="0" i="1" smtClean="0">
                                    <a:latin typeface="Cambria Math" panose="02040503050406030204" pitchFamily="18" charset="0"/>
                                    <a:ea typeface="仿宋" panose="02010609060101010101" pitchFamily="49" charset="-122"/>
                                  </a:rPr>
                                </m:ctrlPr>
                              </m:dPr>
                              <m:e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  <a:ea typeface="仿宋" panose="02010609060101010101" pitchFamily="49" charset="-122"/>
                                  </a:rPr>
                                  <m:t>𝑡</m:t>
                                </m:r>
                              </m:e>
                            </m:d>
                          </m:e>
                        </m:eqArr>
                      </m:e>
                    </m:d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(</m:t>
                    </m:r>
                    <m:r>
                      <a:rPr lang="zh-CN" altLang="en-US" sz="1600" b="0" i="1" smtClean="0"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𝛼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≤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𝑡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≤</m:t>
                    </m:r>
                    <m:r>
                      <a:rPr lang="zh-CN" altLang="en-US" sz="1600" b="0" i="1" smtClean="0"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𝛽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)</m:t>
                    </m:r>
                  </m:oMath>
                </a14:m>
                <a:r>
                  <a:rPr lang="zh-CN" altLang="en-US" sz="16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给出，则</a:t>
                </a:r>
                <a14:m>
                  <m:oMath xmlns:m="http://schemas.openxmlformats.org/officeDocument/2006/math">
                    <m:nary>
                      <m:naryPr>
                        <m:ctrlPr>
                          <a:rPr lang="zh-CN" altLang="en-US" sz="1600" i="1" dirty="0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1600" i="1" dirty="0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𝐶</m:t>
                        </m:r>
                      </m:sub>
                      <m:sup>
                        <m:r>
                          <a:rPr lang="en-US" altLang="zh-CN" sz="1600" i="1" dirty="0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 </m:t>
                        </m:r>
                      </m:sup>
                      <m:e>
                        <m:r>
                          <a:rPr lang="en-US" altLang="zh-CN" sz="1600" b="0" i="1" dirty="0" smtClean="0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𝑃</m:t>
                        </m:r>
                        <m:r>
                          <a:rPr lang="en-US" altLang="zh-CN" sz="1600" b="0" i="1" dirty="0" smtClean="0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(</m:t>
                        </m:r>
                        <m:r>
                          <a:rPr lang="en-US" altLang="zh-CN" sz="1600" b="0" i="1" dirty="0" smtClean="0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𝑥</m:t>
                        </m:r>
                        <m:r>
                          <a:rPr lang="en-US" altLang="zh-CN" sz="1600" b="0" i="1" dirty="0" smtClean="0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,</m:t>
                        </m:r>
                        <m:r>
                          <a:rPr lang="en-US" altLang="zh-CN" sz="1600" b="0" i="1" dirty="0" smtClean="0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𝑦</m:t>
                        </m:r>
                        <m:r>
                          <a:rPr lang="en-US" altLang="zh-CN" sz="1600" b="0" i="1" dirty="0" smtClean="0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)</m:t>
                        </m:r>
                        <m:r>
                          <m:rPr>
                            <m:sty m:val="p"/>
                          </m:rPr>
                          <a:rPr lang="en-US" altLang="zh-CN" sz="1600" dirty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dx</m:t>
                        </m:r>
                        <m:r>
                          <a:rPr lang="en-US" altLang="zh-CN" sz="1600" b="0" i="1" dirty="0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+</m:t>
                        </m:r>
                        <m:r>
                          <a:rPr lang="en-US" altLang="zh-CN" sz="1600" b="0" i="1" dirty="0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𝑄</m:t>
                        </m:r>
                        <m:r>
                          <a:rPr lang="en-US" altLang="zh-CN" sz="1600" b="0" i="1" dirty="0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(</m:t>
                        </m:r>
                        <m:r>
                          <a:rPr lang="en-US" altLang="zh-CN" sz="1600" b="0" i="1" dirty="0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𝑥</m:t>
                        </m:r>
                        <m:r>
                          <a:rPr lang="en-US" altLang="zh-CN" sz="1600" b="0" i="1" dirty="0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,</m:t>
                        </m:r>
                        <m:r>
                          <a:rPr lang="en-US" altLang="zh-CN" sz="1600" b="0" i="1" dirty="0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𝑦</m:t>
                        </m:r>
                        <m:r>
                          <a:rPr lang="en-US" altLang="zh-CN" sz="1600" b="0" i="1" dirty="0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)</m:t>
                        </m:r>
                        <m:r>
                          <m:rPr>
                            <m:sty m:val="p"/>
                          </m:rPr>
                          <a:rPr lang="en-US" altLang="zh-CN" sz="1600" b="0" i="0" dirty="0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dy</m:t>
                        </m:r>
                      </m:e>
                    </m:nary>
                    <m:r>
                      <a:rPr lang="en-US" altLang="zh-CN" sz="1600" b="0" i="1" dirty="0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</m:t>
                    </m:r>
                    <m:nary>
                      <m:naryPr>
                        <m:ctrlPr>
                          <a:rPr lang="en-US" altLang="zh-CN" sz="1600" b="0" i="1" dirty="0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zh-CN" altLang="en-US" sz="1600" b="0" i="1" dirty="0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𝛼</m:t>
                        </m:r>
                      </m:sub>
                      <m:sup>
                        <m:r>
                          <a:rPr lang="zh-CN" altLang="en-US" sz="1600" b="0" i="1" dirty="0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𝛽</m:t>
                        </m:r>
                      </m:sup>
                      <m:e>
                        <m:r>
                          <a:rPr lang="en-US" altLang="zh-CN" sz="1600" b="0" i="1" dirty="0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{</m:t>
                        </m:r>
                        <m:r>
                          <a:rPr lang="en-US" altLang="zh-CN" sz="1600" b="0" i="1" dirty="0" smtClean="0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𝑃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zh-CN" sz="1600" b="0" i="1" dirty="0" smtClean="0">
                                <a:latin typeface="Cambria Math" panose="02040503050406030204" pitchFamily="18" charset="0"/>
                                <a:ea typeface="仿宋" panose="02010609060101010101" pitchFamily="49" charset="-122"/>
                              </a:rPr>
                            </m:ctrlPr>
                          </m:dPr>
                          <m:e>
                            <m:r>
                              <a:rPr lang="en-US" altLang="zh-CN" sz="1600" b="0" i="1" dirty="0" smtClean="0">
                                <a:latin typeface="Cambria Math" panose="02040503050406030204" pitchFamily="18" charset="0"/>
                                <a:ea typeface="仿宋" panose="02010609060101010101" pitchFamily="49" charset="-122"/>
                              </a:rPr>
                              <m:t>𝑥</m:t>
                            </m:r>
                            <m:d>
                              <m:dPr>
                                <m:ctrlPr>
                                  <a:rPr lang="en-US" altLang="zh-CN" sz="1600" b="0" i="1" dirty="0" smtClean="0">
                                    <a:latin typeface="Cambria Math" panose="02040503050406030204" pitchFamily="18" charset="0"/>
                                    <a:ea typeface="仿宋" panose="02010609060101010101" pitchFamily="49" charset="-122"/>
                                  </a:rPr>
                                </m:ctrlPr>
                              </m:dPr>
                              <m:e>
                                <m:r>
                                  <a:rPr lang="en-US" altLang="zh-CN" sz="1600" b="0" i="1" dirty="0" smtClean="0">
                                    <a:latin typeface="Cambria Math" panose="02040503050406030204" pitchFamily="18" charset="0"/>
                                    <a:ea typeface="仿宋" panose="02010609060101010101" pitchFamily="49" charset="-122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US" altLang="zh-CN" sz="1600" b="0" i="1" dirty="0" smtClean="0">
                                <a:latin typeface="Cambria Math" panose="02040503050406030204" pitchFamily="18" charset="0"/>
                                <a:ea typeface="仿宋" panose="02010609060101010101" pitchFamily="49" charset="-122"/>
                              </a:rPr>
                              <m:t>,</m:t>
                            </m:r>
                            <m:r>
                              <a:rPr lang="en-US" altLang="zh-CN" sz="1600" b="0" i="1" dirty="0" smtClean="0">
                                <a:latin typeface="Cambria Math" panose="02040503050406030204" pitchFamily="18" charset="0"/>
                                <a:ea typeface="仿宋" panose="02010609060101010101" pitchFamily="49" charset="-122"/>
                              </a:rPr>
                              <m:t>𝑦</m:t>
                            </m:r>
                            <m:d>
                              <m:dPr>
                                <m:ctrlPr>
                                  <a:rPr lang="en-US" altLang="zh-CN" sz="1600" b="0" i="1" dirty="0" smtClean="0">
                                    <a:latin typeface="Cambria Math" panose="02040503050406030204" pitchFamily="18" charset="0"/>
                                    <a:ea typeface="仿宋" panose="02010609060101010101" pitchFamily="49" charset="-122"/>
                                  </a:rPr>
                                </m:ctrlPr>
                              </m:dPr>
                              <m:e>
                                <m:r>
                                  <a:rPr lang="en-US" altLang="zh-CN" sz="1600" b="0" i="1" dirty="0" smtClean="0">
                                    <a:latin typeface="Cambria Math" panose="02040503050406030204" pitchFamily="18" charset="0"/>
                                    <a:ea typeface="仿宋" panose="02010609060101010101" pitchFamily="49" charset="-122"/>
                                  </a:rPr>
                                  <m:t>𝑡</m:t>
                                </m:r>
                              </m:e>
                            </m:d>
                          </m:e>
                        </m:d>
                        <m:sSup>
                          <m:sSupPr>
                            <m:ctrlPr>
                              <a:rPr lang="en-US" altLang="zh-CN" sz="1600" b="0" i="1" dirty="0" smtClean="0">
                                <a:latin typeface="Cambria Math" panose="02040503050406030204" pitchFamily="18" charset="0"/>
                                <a:ea typeface="仿宋" panose="02010609060101010101" pitchFamily="49" charset="-122"/>
                              </a:rPr>
                            </m:ctrlPr>
                          </m:sSupPr>
                          <m:e>
                            <m:r>
                              <a:rPr lang="en-US" altLang="zh-CN" sz="1600" b="0" i="1" dirty="0" smtClean="0">
                                <a:latin typeface="Cambria Math" panose="02040503050406030204" pitchFamily="18" charset="0"/>
                                <a:ea typeface="仿宋" panose="02010609060101010101" pitchFamily="49" charset="-122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sz="1600" b="0" i="1" dirty="0" smtClean="0">
                                <a:latin typeface="Cambria Math" panose="02040503050406030204" pitchFamily="18" charset="0"/>
                                <a:ea typeface="仿宋" panose="02010609060101010101" pitchFamily="49" charset="-122"/>
                              </a:rPr>
                              <m:t>′</m:t>
                            </m:r>
                          </m:sup>
                        </m:sSup>
                        <m:d>
                          <m:dPr>
                            <m:ctrlPr>
                              <a:rPr lang="en-US" altLang="zh-CN" sz="1600" b="0" i="1" dirty="0" smtClean="0">
                                <a:latin typeface="Cambria Math" panose="02040503050406030204" pitchFamily="18" charset="0"/>
                                <a:ea typeface="仿宋" panose="02010609060101010101" pitchFamily="49" charset="-122"/>
                              </a:rPr>
                            </m:ctrlPr>
                          </m:dPr>
                          <m:e>
                            <m:r>
                              <a:rPr lang="en-US" altLang="zh-CN" sz="1600" b="0" i="1" dirty="0" smtClean="0">
                                <a:latin typeface="Cambria Math" panose="02040503050406030204" pitchFamily="18" charset="0"/>
                                <a:ea typeface="仿宋" panose="02010609060101010101" pitchFamily="49" charset="-122"/>
                              </a:rPr>
                              <m:t>𝑡</m:t>
                            </m:r>
                          </m:e>
                        </m:d>
                        <m:r>
                          <a:rPr lang="en-US" altLang="zh-CN" sz="1600" b="0" i="1" dirty="0" smtClean="0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+</m:t>
                        </m:r>
                        <m:r>
                          <a:rPr lang="en-US" altLang="zh-CN" sz="1600" b="0" i="1" dirty="0" smtClean="0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𝑄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zh-CN" sz="1600" i="1" dirty="0" smtClean="0">
                                <a:latin typeface="Cambria Math" panose="02040503050406030204" pitchFamily="18" charset="0"/>
                                <a:ea typeface="仿宋" panose="02010609060101010101" pitchFamily="49" charset="-122"/>
                              </a:rPr>
                            </m:ctrlPr>
                          </m:dPr>
                          <m:e>
                            <m:r>
                              <a:rPr lang="en-US" altLang="zh-CN" sz="1600" i="1" dirty="0">
                                <a:latin typeface="Cambria Math" panose="02040503050406030204" pitchFamily="18" charset="0"/>
                                <a:ea typeface="仿宋" panose="02010609060101010101" pitchFamily="49" charset="-122"/>
                              </a:rPr>
                              <m:t>𝑥</m:t>
                            </m:r>
                            <m:d>
                              <m:dPr>
                                <m:ctrlPr>
                                  <a:rPr lang="en-US" altLang="zh-CN" sz="1600" i="1" dirty="0">
                                    <a:latin typeface="Cambria Math" panose="02040503050406030204" pitchFamily="18" charset="0"/>
                                    <a:ea typeface="仿宋" panose="02010609060101010101" pitchFamily="49" charset="-122"/>
                                  </a:rPr>
                                </m:ctrlPr>
                              </m:dPr>
                              <m:e>
                                <m:r>
                                  <a:rPr lang="en-US" altLang="zh-CN" sz="1600" i="1" dirty="0">
                                    <a:latin typeface="Cambria Math" panose="02040503050406030204" pitchFamily="18" charset="0"/>
                                    <a:ea typeface="仿宋" panose="02010609060101010101" pitchFamily="49" charset="-122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US" altLang="zh-CN" sz="1600" i="1" dirty="0">
                                <a:latin typeface="Cambria Math" panose="02040503050406030204" pitchFamily="18" charset="0"/>
                                <a:ea typeface="仿宋" panose="02010609060101010101" pitchFamily="49" charset="-122"/>
                              </a:rPr>
                              <m:t>,</m:t>
                            </m:r>
                            <m:r>
                              <a:rPr lang="en-US" altLang="zh-CN" sz="1600" i="1" dirty="0">
                                <a:latin typeface="Cambria Math" panose="02040503050406030204" pitchFamily="18" charset="0"/>
                                <a:ea typeface="仿宋" panose="02010609060101010101" pitchFamily="49" charset="-122"/>
                              </a:rPr>
                              <m:t>𝑦</m:t>
                            </m:r>
                            <m:d>
                              <m:dPr>
                                <m:ctrlPr>
                                  <a:rPr lang="en-US" altLang="zh-CN" sz="1600" i="1" dirty="0">
                                    <a:latin typeface="Cambria Math" panose="02040503050406030204" pitchFamily="18" charset="0"/>
                                    <a:ea typeface="仿宋" panose="02010609060101010101" pitchFamily="49" charset="-122"/>
                                  </a:rPr>
                                </m:ctrlPr>
                              </m:dPr>
                              <m:e>
                                <m:r>
                                  <a:rPr lang="en-US" altLang="zh-CN" sz="1600" i="1" dirty="0">
                                    <a:latin typeface="Cambria Math" panose="02040503050406030204" pitchFamily="18" charset="0"/>
                                    <a:ea typeface="仿宋" panose="02010609060101010101" pitchFamily="49" charset="-122"/>
                                  </a:rPr>
                                  <m:t>𝑡</m:t>
                                </m:r>
                              </m:e>
                            </m:d>
                          </m:e>
                        </m:d>
                        <m:sSup>
                          <m:sSupPr>
                            <m:ctrlPr>
                              <a:rPr lang="en-US" altLang="zh-CN" sz="1600" i="1" dirty="0">
                                <a:latin typeface="Cambria Math" panose="02040503050406030204" pitchFamily="18" charset="0"/>
                                <a:ea typeface="仿宋" panose="02010609060101010101" pitchFamily="49" charset="-122"/>
                              </a:rPr>
                            </m:ctrlPr>
                          </m:sSupPr>
                          <m:e>
                            <m:r>
                              <a:rPr lang="en-US" altLang="zh-CN" sz="1600" b="0" i="1" dirty="0" smtClean="0">
                                <a:latin typeface="Cambria Math" panose="02040503050406030204" pitchFamily="18" charset="0"/>
                                <a:ea typeface="仿宋" panose="02010609060101010101" pitchFamily="49" charset="-122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zh-CN" sz="1600" i="1" dirty="0">
                                <a:latin typeface="Cambria Math" panose="02040503050406030204" pitchFamily="18" charset="0"/>
                                <a:ea typeface="仿宋" panose="02010609060101010101" pitchFamily="49" charset="-122"/>
                              </a:rPr>
                              <m:t>′</m:t>
                            </m:r>
                          </m:sup>
                        </m:sSup>
                        <m:d>
                          <m:dPr>
                            <m:ctrlPr>
                              <a:rPr lang="en-US" altLang="zh-CN" sz="1600" i="1" dirty="0">
                                <a:latin typeface="Cambria Math" panose="02040503050406030204" pitchFamily="18" charset="0"/>
                                <a:ea typeface="仿宋" panose="02010609060101010101" pitchFamily="49" charset="-122"/>
                              </a:rPr>
                            </m:ctrlPr>
                          </m:dPr>
                          <m:e>
                            <m:r>
                              <a:rPr lang="en-US" altLang="zh-CN" sz="1600" i="1" dirty="0">
                                <a:latin typeface="Cambria Math" panose="02040503050406030204" pitchFamily="18" charset="0"/>
                                <a:ea typeface="仿宋" panose="02010609060101010101" pitchFamily="49" charset="-122"/>
                              </a:rPr>
                              <m:t>𝑡</m:t>
                            </m:r>
                          </m:e>
                        </m:d>
                        <m:r>
                          <a:rPr lang="en-US" altLang="zh-CN" sz="1600" b="0" i="1" dirty="0" smtClean="0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} </m:t>
                        </m:r>
                        <m:r>
                          <m:rPr>
                            <m:sty m:val="p"/>
                          </m:rPr>
                          <a:rPr lang="en-US" altLang="zh-CN" sz="1600" b="0" i="0" dirty="0" smtClean="0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dt</m:t>
                        </m:r>
                      </m:e>
                    </m:nary>
                  </m:oMath>
                </a14:m>
                <a:r>
                  <a:rPr lang="en-US" altLang="zh-CN" sz="16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.</a:t>
                </a:r>
              </a:p>
              <a:p>
                <a14:m>
                  <m:oMath xmlns:m="http://schemas.openxmlformats.org/officeDocument/2006/math">
                    <m:r>
                      <a:rPr lang="en-US" altLang="zh-CN" sz="1600" i="1" smtClean="0"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 </m:t>
                    </m:r>
                  </m:oMath>
                </a14:m>
                <a:r>
                  <a:rPr lang="zh-CN" altLang="en-US" sz="16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这</a:t>
                </a:r>
                <a14:m>
                  <m:oMath xmlns:m="http://schemas.openxmlformats.org/officeDocument/2006/math">
                    <m:r>
                      <a:rPr lang="zh-CN" altLang="en-US" sz="1600" i="1" dirty="0" smtClean="0"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是</m:t>
                    </m:r>
                  </m:oMath>
                </a14:m>
                <a:r>
                  <a:rPr lang="zh-CN" altLang="en-US" sz="16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平面向量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zh-CN" altLang="en-US" sz="1600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1600" b="1" i="1" smtClean="0">
                            <a:latin typeface="Cambria Math" panose="02040503050406030204" pitchFamily="18" charset="0"/>
                          </a:rPr>
                          <m:t>𝑭</m:t>
                        </m:r>
                      </m:e>
                    </m:acc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acc>
                      <m:accPr>
                        <m:chr m:val="⃗"/>
                        <m:ctrlPr>
                          <a:rPr lang="en-US" altLang="zh-CN" sz="1600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1600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e>
                    </m:acc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)</m:t>
                    </m:r>
                    <m:acc>
                      <m:accPr>
                        <m:chr m:val="⃗"/>
                        <m:ctrlPr>
                          <a:rPr lang="en-US" altLang="zh-CN" sz="1600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1600" b="1" i="1" smtClean="0">
                            <a:latin typeface="Cambria Math" panose="02040503050406030204" pitchFamily="18" charset="0"/>
                          </a:rPr>
                          <m:t>𝒋</m:t>
                        </m:r>
                      </m:e>
                    </m:acc>
                  </m:oMath>
                </a14:m>
                <a:r>
                  <a:rPr lang="zh-CN" altLang="en-US" sz="16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 沿有向曲线</a:t>
                </a:r>
                <a14:m>
                  <m:oMath xmlns:m="http://schemas.openxmlformats.org/officeDocument/2006/math"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𝐶</m:t>
                    </m:r>
                  </m:oMath>
                </a14:m>
                <a:r>
                  <a:rPr lang="zh-CN" altLang="en-US" sz="16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的 </a:t>
                </a:r>
                <a:r>
                  <a:rPr lang="zh-CN" altLang="en-US" sz="1600" u="sng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第二类曲线积分</a:t>
                </a:r>
                <a14:m>
                  <m:oMath xmlns:m="http://schemas.openxmlformats.org/officeDocument/2006/math">
                    <m:nary>
                      <m:naryPr>
                        <m:ctrlPr>
                          <a:rPr lang="zh-CN" altLang="en-US" sz="1600" i="1" dirty="0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1600" i="1" dirty="0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𝐶</m:t>
                        </m:r>
                      </m:sub>
                      <m:sup>
                        <m:r>
                          <a:rPr lang="en-US" altLang="zh-CN" sz="1600" i="1" dirty="0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 </m:t>
                        </m:r>
                      </m:sup>
                      <m:e>
                        <m:acc>
                          <m:accPr>
                            <m:chr m:val="⃗"/>
                            <m:ctrlPr>
                              <a:rPr lang="zh-CN" altLang="en-US" sz="1600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1600" b="1" i="1">
                                <a:latin typeface="Cambria Math" panose="02040503050406030204" pitchFamily="18" charset="0"/>
                              </a:rPr>
                              <m:t>𝑭</m:t>
                            </m:r>
                          </m:e>
                        </m:acc>
                        <m:d>
                          <m:dPr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</m:nary>
                    <m:r>
                      <m:rPr>
                        <m:sty m:val="p"/>
                      </m:rPr>
                      <a:rPr lang="en-US" altLang="zh-CN" sz="1600" b="0" i="0" dirty="0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d</m:t>
                    </m:r>
                    <m:acc>
                      <m:accPr>
                        <m:chr m:val="⃗"/>
                        <m:ctrlPr>
                          <a:rPr lang="en-US" altLang="zh-CN" sz="1600" b="1" i="1" dirty="0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accPr>
                      <m:e>
                        <m:r>
                          <a:rPr lang="en-US" altLang="zh-CN" sz="1600" b="1" i="0" dirty="0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𝐫</m:t>
                        </m:r>
                      </m:e>
                    </m:acc>
                  </m:oMath>
                </a14:m>
                <a:r>
                  <a:rPr lang="zh-CN" altLang="en-US" sz="16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 的计算方法。</a:t>
                </a:r>
                <a:endParaRPr lang="en-US" altLang="zh-CN" sz="1600" dirty="0"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9BC36237-4635-6C84-0B01-B26218029E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363" y="3061895"/>
                <a:ext cx="11254995" cy="888769"/>
              </a:xfrm>
              <a:prstGeom prst="rect">
                <a:avLst/>
              </a:prstGeom>
              <a:blipFill>
                <a:blip r:embed="rId8"/>
                <a:stretch>
                  <a:fillRect l="-758" b="-801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6" name="组合 35">
            <a:extLst>
              <a:ext uri="{FF2B5EF4-FFF2-40B4-BE49-F238E27FC236}">
                <a16:creationId xmlns:a16="http://schemas.microsoft.com/office/drawing/2014/main" id="{6355A26E-55A2-AD4A-13A4-5CC9BBFB0308}"/>
              </a:ext>
            </a:extLst>
          </p:cNvPr>
          <p:cNvGrpSpPr/>
          <p:nvPr/>
        </p:nvGrpSpPr>
        <p:grpSpPr>
          <a:xfrm>
            <a:off x="576363" y="4224270"/>
            <a:ext cx="11039272" cy="1729498"/>
            <a:chOff x="576363" y="4224270"/>
            <a:chExt cx="11039272" cy="1729498"/>
          </a:xfrm>
        </p:grpSpPr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C7B04CAA-5DAE-148A-1F0E-824173061B79}"/>
                </a:ext>
              </a:extLst>
            </p:cNvPr>
            <p:cNvGrpSpPr/>
            <p:nvPr/>
          </p:nvGrpSpPr>
          <p:grpSpPr>
            <a:xfrm>
              <a:off x="576363" y="4224270"/>
              <a:ext cx="11039272" cy="1729498"/>
              <a:chOff x="576363" y="4224270"/>
              <a:chExt cx="11039272" cy="1729498"/>
            </a:xfrm>
          </p:grpSpPr>
          <p:sp>
            <p:nvSpPr>
              <p:cNvPr id="16" name="矩形: 圆角 15">
                <a:extLst>
                  <a:ext uri="{FF2B5EF4-FFF2-40B4-BE49-F238E27FC236}">
                    <a16:creationId xmlns:a16="http://schemas.microsoft.com/office/drawing/2014/main" id="{F862EC1C-7B72-2B3D-C16A-9E574D749E32}"/>
                  </a:ext>
                </a:extLst>
              </p:cNvPr>
              <p:cNvSpPr/>
              <p:nvPr/>
            </p:nvSpPr>
            <p:spPr>
              <a:xfrm>
                <a:off x="576363" y="4224270"/>
                <a:ext cx="11039272" cy="1729498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BE0A98F5-6EA5-7802-AAF5-4CE58D2BA149}"/>
                  </a:ext>
                </a:extLst>
              </p:cNvPr>
              <p:cNvSpPr txBox="1"/>
              <p:nvPr/>
            </p:nvSpPr>
            <p:spPr>
              <a:xfrm>
                <a:off x="780381" y="4415888"/>
                <a:ext cx="138503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dirty="0">
                    <a:latin typeface="汉仪润圆-65简" panose="00020600040101010101" pitchFamily="18" charset="-122"/>
                    <a:ea typeface="汉仪润圆-65简" panose="00020600040101010101" pitchFamily="18" charset="-122"/>
                  </a:rPr>
                  <a:t>复变函数的</a:t>
                </a:r>
                <a:endParaRPr lang="en-US" altLang="zh-CN" dirty="0">
                  <a:latin typeface="汉仪润圆-65简" panose="00020600040101010101" pitchFamily="18" charset="-122"/>
                  <a:ea typeface="汉仪润圆-65简" panose="00020600040101010101" pitchFamily="18" charset="-122"/>
                </a:endParaRPr>
              </a:p>
              <a:p>
                <a:pPr algn="ctr"/>
                <a:r>
                  <a:rPr lang="zh-CN" altLang="en-US" dirty="0">
                    <a:latin typeface="汉仪润圆-65简" panose="00020600040101010101" pitchFamily="18" charset="-122"/>
                    <a:ea typeface="汉仪润圆-65简" panose="00020600040101010101" pitchFamily="18" charset="-122"/>
                  </a:rPr>
                  <a:t>积分计算法</a:t>
                </a:r>
              </a:p>
            </p:txBody>
          </p:sp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EEFC942C-9BC4-6C42-25A7-BA1ECB4FF541}"/>
                  </a:ext>
                </a:extLst>
              </p:cNvPr>
              <p:cNvSpPr txBox="1"/>
              <p:nvPr/>
            </p:nvSpPr>
            <p:spPr>
              <a:xfrm>
                <a:off x="590759" y="5198717"/>
                <a:ext cx="176645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4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方法一</a:t>
                </a:r>
                <a:endParaRPr lang="en-US" altLang="zh-CN" sz="1400" dirty="0"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  <a:p>
                <a:pPr algn="ctr"/>
                <a:r>
                  <a:rPr lang="zh-CN" altLang="en-US" sz="14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转化为定积分</a:t>
                </a:r>
              </a:p>
            </p:txBody>
          </p:sp>
          <p:cxnSp>
            <p:nvCxnSpPr>
              <p:cNvPr id="20" name="直接连接符 19">
                <a:extLst>
                  <a:ext uri="{FF2B5EF4-FFF2-40B4-BE49-F238E27FC236}">
                    <a16:creationId xmlns:a16="http://schemas.microsoft.com/office/drawing/2014/main" id="{B3F0794F-F332-1EC8-95C4-FCDD9AB1412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74146" y="4442688"/>
                <a:ext cx="0" cy="1367173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接连接符 21">
                <a:extLst>
                  <a:ext uri="{FF2B5EF4-FFF2-40B4-BE49-F238E27FC236}">
                    <a16:creationId xmlns:a16="http://schemas.microsoft.com/office/drawing/2014/main" id="{01028715-0E10-C771-5FA5-5F1AD045881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4561" y="5102273"/>
                <a:ext cx="1492859" cy="0"/>
              </a:xfrm>
              <a:prstGeom prst="line">
                <a:avLst/>
              </a:prstGeom>
              <a:ln w="19050">
                <a:solidFill>
                  <a:schemeClr val="accent6">
                    <a:lumMod val="60000"/>
                    <a:lumOff val="40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文本框 27">
                  <a:extLst>
                    <a:ext uri="{FF2B5EF4-FFF2-40B4-BE49-F238E27FC236}">
                      <a16:creationId xmlns:a16="http://schemas.microsoft.com/office/drawing/2014/main" id="{7FBA94F8-5B50-5385-DCEF-346CF51C5EAB}"/>
                    </a:ext>
                  </a:extLst>
                </p:cNvPr>
                <p:cNvSpPr txBox="1"/>
                <p:nvPr/>
              </p:nvSpPr>
              <p:spPr>
                <a:xfrm>
                  <a:off x="2391078" y="4300888"/>
                  <a:ext cx="9224555" cy="87633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zh-CN" altLang="en-US" sz="1400" dirty="0">
                      <a:latin typeface="仿宋" panose="02010609060101010101" pitchFamily="49" charset="-122"/>
                      <a:ea typeface="仿宋" panose="02010609060101010101" pitchFamily="49" charset="-122"/>
                    </a:rPr>
                    <a:t>①设曲线</a:t>
                  </a:r>
                  <a14:m>
                    <m:oMath xmlns:m="http://schemas.openxmlformats.org/officeDocument/2006/math">
                      <m:r>
                        <a:rPr lang="en-US" altLang="zh-CN" sz="1400" i="1" dirty="0" smtClean="0">
                          <a:latin typeface="Cambria Math" panose="02040503050406030204" pitchFamily="18" charset="0"/>
                          <a:ea typeface="仿宋" panose="02010609060101010101" pitchFamily="49" charset="-122"/>
                        </a:rPr>
                        <m:t>𝐶</m:t>
                      </m:r>
                    </m:oMath>
                  </a14:m>
                  <a:r>
                    <a:rPr lang="zh-CN" altLang="en-US" sz="1400" dirty="0">
                      <a:latin typeface="仿宋" panose="02010609060101010101" pitchFamily="49" charset="-122"/>
                      <a:ea typeface="仿宋" panose="02010609060101010101" pitchFamily="49" charset="-122"/>
                    </a:rPr>
                    <a:t>由参数方程</a:t>
                  </a:r>
                  <a14:m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zh-CN" sz="1400" i="1" smtClean="0">
                              <a:latin typeface="Cambria Math" panose="02040503050406030204" pitchFamily="18" charset="0"/>
                              <a:ea typeface="仿宋" panose="02010609060101010101" pitchFamily="49" charset="-122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1400" i="1" smtClean="0">
                                  <a:latin typeface="Cambria Math" panose="02040503050406030204" pitchFamily="18" charset="0"/>
                                  <a:ea typeface="仿宋" panose="02010609060101010101" pitchFamily="49" charset="-122"/>
                                </a:rPr>
                              </m:ctrlPr>
                            </m:eqArrPr>
                            <m:e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  <a:ea typeface="仿宋" panose="02010609060101010101" pitchFamily="49" charset="-122"/>
                                </a:rPr>
                                <m:t>𝑥</m:t>
                              </m:r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  <a:ea typeface="仿宋" panose="02010609060101010101" pitchFamily="49" charset="-122"/>
                                </a:rPr>
                                <m:t>=</m:t>
                              </m:r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  <a:ea typeface="仿宋" panose="02010609060101010101" pitchFamily="49" charset="-122"/>
                                </a:rPr>
                                <m:t>𝑥</m:t>
                              </m:r>
                              <m:d>
                                <m:dPr>
                                  <m:ctrlPr>
                                    <a:rPr lang="en-US" altLang="zh-CN" sz="1400" b="0" i="1" smtClean="0">
                                      <a:latin typeface="Cambria Math" panose="02040503050406030204" pitchFamily="18" charset="0"/>
                                      <a:ea typeface="仿宋" panose="02010609060101010101" pitchFamily="49" charset="-122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400" b="0" i="1" smtClean="0">
                                      <a:latin typeface="Cambria Math" panose="02040503050406030204" pitchFamily="18" charset="0"/>
                                      <a:ea typeface="仿宋" panose="02010609060101010101" pitchFamily="49" charset="-122"/>
                                    </a:rPr>
                                    <m:t>𝑡</m:t>
                                  </m:r>
                                </m:e>
                              </m:d>
                            </m:e>
                            <m:e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  <a:ea typeface="仿宋" panose="02010609060101010101" pitchFamily="49" charset="-122"/>
                                </a:rPr>
                                <m:t>𝑦</m:t>
                              </m:r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  <a:ea typeface="仿宋" panose="02010609060101010101" pitchFamily="49" charset="-122"/>
                                </a:rPr>
                                <m:t>=</m:t>
                              </m:r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  <a:ea typeface="仿宋" panose="02010609060101010101" pitchFamily="49" charset="-122"/>
                                </a:rPr>
                                <m:t>𝑦</m:t>
                              </m:r>
                              <m:d>
                                <m:dPr>
                                  <m:ctrlPr>
                                    <a:rPr lang="en-US" altLang="zh-CN" sz="1400" b="0" i="1" smtClean="0">
                                      <a:latin typeface="Cambria Math" panose="02040503050406030204" pitchFamily="18" charset="0"/>
                                      <a:ea typeface="仿宋" panose="02010609060101010101" pitchFamily="49" charset="-122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400" b="0" i="1" smtClean="0">
                                      <a:latin typeface="Cambria Math" panose="02040503050406030204" pitchFamily="18" charset="0"/>
                                      <a:ea typeface="仿宋" panose="02010609060101010101" pitchFamily="49" charset="-122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eqArr>
                        </m:e>
                      </m:d>
                      <m:r>
                        <a:rPr lang="en-US" altLang="zh-CN" sz="1400" b="0" i="1" smtClean="0">
                          <a:latin typeface="Cambria Math" panose="02040503050406030204" pitchFamily="18" charset="0"/>
                          <a:ea typeface="仿宋" panose="02010609060101010101" pitchFamily="49" charset="-122"/>
                        </a:rPr>
                        <m:t>(</m:t>
                      </m:r>
                      <m:r>
                        <a:rPr lang="zh-CN" altLang="en-US" sz="1400" b="0" i="1" smtClean="0">
                          <a:latin typeface="Cambria Math" panose="02040503050406030204" pitchFamily="18" charset="0"/>
                          <a:ea typeface="仿宋" panose="02010609060101010101" pitchFamily="49" charset="-122"/>
                        </a:rPr>
                        <m:t>𝛼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  <a:ea typeface="仿宋" panose="02010609060101010101" pitchFamily="49" charset="-122"/>
                        </a:rPr>
                        <m:t>≤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  <a:ea typeface="仿宋" panose="02010609060101010101" pitchFamily="49" charset="-122"/>
                        </a:rPr>
                        <m:t>𝑡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  <a:ea typeface="仿宋" panose="02010609060101010101" pitchFamily="49" charset="-122"/>
                        </a:rPr>
                        <m:t>≤</m:t>
                      </m:r>
                      <m:r>
                        <a:rPr lang="zh-CN" altLang="en-US" sz="1400" b="0" i="1" smtClean="0">
                          <a:latin typeface="Cambria Math" panose="02040503050406030204" pitchFamily="18" charset="0"/>
                          <a:ea typeface="仿宋" panose="02010609060101010101" pitchFamily="49" charset="-122"/>
                        </a:rPr>
                        <m:t>𝛽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  <a:ea typeface="仿宋" panose="02010609060101010101" pitchFamily="49" charset="-122"/>
                        </a:rPr>
                        <m:t>)</m:t>
                      </m:r>
                    </m:oMath>
                  </a14:m>
                  <a:r>
                    <a:rPr lang="zh-CN" altLang="en-US" sz="1400" dirty="0">
                      <a:latin typeface="仿宋" panose="02010609060101010101" pitchFamily="49" charset="-122"/>
                      <a:ea typeface="仿宋" panose="02010609060101010101" pitchFamily="49" charset="-122"/>
                    </a:rPr>
                    <a:t>给出，</a:t>
                  </a:r>
                  <a:endParaRPr lang="en-US" altLang="zh-CN" sz="1400" dirty="0">
                    <a:latin typeface="仿宋" panose="02010609060101010101" pitchFamily="49" charset="-122"/>
                    <a:ea typeface="仿宋" panose="02010609060101010101" pitchFamily="49" charset="-122"/>
                  </a:endParaRPr>
                </a:p>
                <a:p>
                  <a:pPr algn="ctr"/>
                  <a:r>
                    <a:rPr lang="zh-CN" altLang="en-US" sz="1400" dirty="0">
                      <a:latin typeface="仿宋" panose="02010609060101010101" pitchFamily="49" charset="-122"/>
                      <a:ea typeface="仿宋" panose="02010609060101010101" pitchFamily="49" charset="-122"/>
                    </a:rPr>
                    <a:t>则</a:t>
                  </a:r>
                  <a14:m>
                    <m:oMath xmlns:m="http://schemas.openxmlformats.org/officeDocument/2006/math">
                      <m:nary>
                        <m:naryPr>
                          <m:ctrlPr>
                            <a:rPr lang="zh-CN" altLang="en-US" sz="1400" i="1" dirty="0">
                              <a:latin typeface="Cambria Math" panose="02040503050406030204" pitchFamily="18" charset="0"/>
                              <a:ea typeface="仿宋" panose="02010609060101010101" pitchFamily="49" charset="-122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1400" i="1" dirty="0">
                              <a:latin typeface="Cambria Math" panose="02040503050406030204" pitchFamily="18" charset="0"/>
                              <a:ea typeface="仿宋" panose="02010609060101010101" pitchFamily="49" charset="-122"/>
                            </a:rPr>
                            <m:t>𝐶</m:t>
                          </m:r>
                        </m:sub>
                        <m:sup>
                          <m:r>
                            <a:rPr lang="en-US" altLang="zh-CN" sz="1400" i="1" dirty="0">
                              <a:latin typeface="Cambria Math" panose="02040503050406030204" pitchFamily="18" charset="0"/>
                              <a:ea typeface="仿宋" panose="02010609060101010101" pitchFamily="49" charset="-122"/>
                            </a:rPr>
                            <m:t> </m:t>
                          </m:r>
                        </m:sup>
                        <m:e>
                          <m:r>
                            <a:rPr lang="en-US" altLang="zh-CN" sz="1400" i="1">
                              <a:latin typeface="Cambria Math" panose="02040503050406030204" pitchFamily="18" charset="0"/>
                              <a:ea typeface="方正小标宋简体" panose="02000000000000000000" pitchFamily="2" charset="-122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  <a:ea typeface="方正小标宋简体" panose="02000000000000000000" pitchFamily="2" charset="-122"/>
                                </a:rPr>
                              </m:ctrlPr>
                            </m:dPr>
                            <m:e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  <a:ea typeface="方正小标宋简体" panose="02000000000000000000" pitchFamily="2" charset="-122"/>
                                </a:rPr>
                                <m:t>𝑧</m:t>
                              </m:r>
                            </m:e>
                          </m:d>
                          <m:r>
                            <m:rPr>
                              <m:sty m:val="p"/>
                            </m:rPr>
                            <a:rPr lang="en-US" altLang="zh-CN" sz="1400" dirty="0"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dz</m:t>
                          </m:r>
                        </m:e>
                      </m:nary>
                      <m:r>
                        <a:rPr lang="en-US" altLang="zh-CN" sz="1400" i="1" dirty="0">
                          <a:latin typeface="Cambria Math" panose="02040503050406030204" pitchFamily="18" charset="0"/>
                          <a:ea typeface="仿宋" panose="02010609060101010101" pitchFamily="49" charset="-122"/>
                        </a:rPr>
                        <m:t>=</m:t>
                      </m:r>
                      <m:nary>
                        <m:naryPr>
                          <m:ctrlPr>
                            <a:rPr lang="en-US" altLang="zh-CN" sz="1400" i="1" dirty="0"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zh-CN" altLang="en-US" sz="1400" i="1" dirty="0"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𝛼</m:t>
                          </m:r>
                        </m:sub>
                        <m:sup>
                          <m:r>
                            <a:rPr lang="zh-CN" altLang="en-US" sz="1400" i="1" dirty="0"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𝛽</m:t>
                          </m:r>
                        </m:sup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altLang="zh-CN" sz="1400" i="1" dirty="0">
                                  <a:latin typeface="Cambria Math" panose="02040503050406030204" pitchFamily="18" charset="0"/>
                                  <a:ea typeface="仿宋" panose="02010609060101010101" pitchFamily="49" charset="-122"/>
                                </a:rPr>
                              </m:ctrlPr>
                            </m:dPr>
                            <m:e>
                              <m:r>
                                <a:rPr lang="en-US" altLang="zh-CN" sz="1400" i="1" dirty="0"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  <m:t>𝑢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CN" sz="1400" i="1" dirty="0"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400" i="1" dirty="0"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</a:rPr>
                                    <m:t>𝑥</m:t>
                                  </m:r>
                                  <m:d>
                                    <m:dPr>
                                      <m:ctrlPr>
                                        <a:rPr lang="en-US" altLang="zh-CN" sz="1400" i="1" dirty="0">
                                          <a:latin typeface="Cambria Math" panose="02040503050406030204" pitchFamily="18" charset="0"/>
                                          <a:ea typeface="楷体" panose="02010609060101010101" pitchFamily="49" charset="-122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1400" i="1" dirty="0">
                                          <a:latin typeface="Cambria Math" panose="02040503050406030204" pitchFamily="18" charset="0"/>
                                          <a:ea typeface="楷体" panose="02010609060101010101" pitchFamily="49" charset="-122"/>
                                        </a:rPr>
                                        <m:t>𝑡</m:t>
                                      </m:r>
                                    </m:e>
                                  </m:d>
                                  <m:r>
                                    <a:rPr lang="en-US" altLang="zh-CN" sz="1400" i="1" dirty="0"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</a:rPr>
                                    <m:t>,</m:t>
                                  </m:r>
                                  <m:r>
                                    <a:rPr lang="en-US" altLang="zh-CN" sz="1400" i="1" dirty="0"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</a:rPr>
                                    <m:t>𝑦</m:t>
                                  </m:r>
                                  <m:d>
                                    <m:dPr>
                                      <m:ctrlPr>
                                        <a:rPr lang="en-US" altLang="zh-CN" sz="1400" i="1" dirty="0">
                                          <a:latin typeface="Cambria Math" panose="02040503050406030204" pitchFamily="18" charset="0"/>
                                          <a:ea typeface="楷体" panose="02010609060101010101" pitchFamily="49" charset="-122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1400" i="1" dirty="0">
                                          <a:latin typeface="Cambria Math" panose="02040503050406030204" pitchFamily="18" charset="0"/>
                                          <a:ea typeface="楷体" panose="02010609060101010101" pitchFamily="49" charset="-122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  <m:sSup>
                                <m:sSupPr>
                                  <m:ctrlPr>
                                    <a:rPr lang="en-US" altLang="zh-CN" sz="1400" i="1" dirty="0">
                                      <a:latin typeface="Cambria Math" panose="02040503050406030204" pitchFamily="18" charset="0"/>
                                      <a:ea typeface="仿宋" panose="02010609060101010101" pitchFamily="49" charset="-12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400" i="1" dirty="0">
                                      <a:latin typeface="Cambria Math" panose="02040503050406030204" pitchFamily="18" charset="0"/>
                                      <a:ea typeface="仿宋" panose="02010609060101010101" pitchFamily="49" charset="-122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CN" sz="1400" i="1" dirty="0">
                                      <a:latin typeface="Cambria Math" panose="02040503050406030204" pitchFamily="18" charset="0"/>
                                      <a:ea typeface="仿宋" panose="02010609060101010101" pitchFamily="49" charset="-122"/>
                                    </a:rPr>
                                    <m:t>′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altLang="zh-CN" sz="1400" i="1" dirty="0">
                                      <a:latin typeface="Cambria Math" panose="02040503050406030204" pitchFamily="18" charset="0"/>
                                      <a:ea typeface="仿宋" panose="02010609060101010101" pitchFamily="49" charset="-122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400" i="1" dirty="0">
                                      <a:latin typeface="Cambria Math" panose="02040503050406030204" pitchFamily="18" charset="0"/>
                                      <a:ea typeface="仿宋" panose="02010609060101010101" pitchFamily="49" charset="-122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altLang="zh-CN" sz="1400" i="1" dirty="0"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  <m:t>−</m:t>
                              </m:r>
                              <m:r>
                                <a:rPr lang="en-US" altLang="zh-CN" sz="1400" i="1" dirty="0"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  <m:t>𝑣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CN" sz="1400" i="1" dirty="0"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400" i="1" dirty="0"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</a:rPr>
                                    <m:t>𝑥</m:t>
                                  </m:r>
                                  <m:d>
                                    <m:dPr>
                                      <m:ctrlPr>
                                        <a:rPr lang="en-US" altLang="zh-CN" sz="1400" i="1" dirty="0">
                                          <a:latin typeface="Cambria Math" panose="02040503050406030204" pitchFamily="18" charset="0"/>
                                          <a:ea typeface="楷体" panose="02010609060101010101" pitchFamily="49" charset="-122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1400" i="1" dirty="0">
                                          <a:latin typeface="Cambria Math" panose="02040503050406030204" pitchFamily="18" charset="0"/>
                                          <a:ea typeface="楷体" panose="02010609060101010101" pitchFamily="49" charset="-122"/>
                                        </a:rPr>
                                        <m:t>𝑡</m:t>
                                      </m:r>
                                    </m:e>
                                  </m:d>
                                  <m:r>
                                    <a:rPr lang="en-US" altLang="zh-CN" sz="1400" i="1" dirty="0"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</a:rPr>
                                    <m:t>,</m:t>
                                  </m:r>
                                  <m:r>
                                    <a:rPr lang="en-US" altLang="zh-CN" sz="1400" i="1" dirty="0"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</a:rPr>
                                    <m:t>𝑦</m:t>
                                  </m:r>
                                  <m:d>
                                    <m:dPr>
                                      <m:ctrlPr>
                                        <a:rPr lang="en-US" altLang="zh-CN" sz="1400" i="1" dirty="0">
                                          <a:latin typeface="Cambria Math" panose="02040503050406030204" pitchFamily="18" charset="0"/>
                                          <a:ea typeface="楷体" panose="02010609060101010101" pitchFamily="49" charset="-122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1400" i="1" dirty="0">
                                          <a:latin typeface="Cambria Math" panose="02040503050406030204" pitchFamily="18" charset="0"/>
                                          <a:ea typeface="楷体" panose="02010609060101010101" pitchFamily="49" charset="-122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  <m:sSup>
                                <m:sSupPr>
                                  <m:ctrlPr>
                                    <a:rPr lang="en-US" altLang="zh-CN" sz="1400" i="1" dirty="0">
                                      <a:latin typeface="Cambria Math" panose="02040503050406030204" pitchFamily="18" charset="0"/>
                                      <a:ea typeface="仿宋" panose="02010609060101010101" pitchFamily="49" charset="-12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400" i="1" dirty="0">
                                      <a:latin typeface="Cambria Math" panose="02040503050406030204" pitchFamily="18" charset="0"/>
                                      <a:ea typeface="仿宋" panose="02010609060101010101" pitchFamily="49" charset="-122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altLang="zh-CN" sz="1400" i="1" dirty="0">
                                      <a:latin typeface="Cambria Math" panose="02040503050406030204" pitchFamily="18" charset="0"/>
                                      <a:ea typeface="仿宋" panose="02010609060101010101" pitchFamily="49" charset="-122"/>
                                    </a:rPr>
                                    <m:t>′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altLang="zh-CN" sz="1400" i="1" dirty="0">
                                      <a:latin typeface="Cambria Math" panose="02040503050406030204" pitchFamily="18" charset="0"/>
                                      <a:ea typeface="仿宋" panose="02010609060101010101" pitchFamily="49" charset="-122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400" i="1" dirty="0">
                                      <a:latin typeface="Cambria Math" panose="02040503050406030204" pitchFamily="18" charset="0"/>
                                      <a:ea typeface="仿宋" panose="02010609060101010101" pitchFamily="49" charset="-122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  <m:r>
                            <a:rPr lang="en-US" altLang="zh-CN" sz="1400" b="0" i="1" dirty="0" smtClean="0">
                              <a:latin typeface="Cambria Math" panose="02040503050406030204" pitchFamily="18" charset="0"/>
                              <a:ea typeface="仿宋" panose="02010609060101010101" pitchFamily="49" charset="-122"/>
                            </a:rPr>
                            <m:t>𝑑𝑡</m:t>
                          </m:r>
                        </m:e>
                      </m:nary>
                      <m:r>
                        <a:rPr lang="en-US" altLang="zh-CN" sz="1400" b="0" i="1" dirty="0" smtClean="0">
                          <a:latin typeface="Cambria Math" panose="02040503050406030204" pitchFamily="18" charset="0"/>
                          <a:ea typeface="仿宋" panose="02010609060101010101" pitchFamily="49" charset="-122"/>
                        </a:rPr>
                        <m:t>+</m:t>
                      </m:r>
                      <m:r>
                        <a:rPr lang="en-US" altLang="zh-CN" sz="1400" i="1" dirty="0"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m:t>𝑖</m:t>
                      </m:r>
                      <m:nary>
                        <m:naryPr>
                          <m:ctrlPr>
                            <a:rPr lang="en-US" altLang="zh-CN" sz="1400" i="1" dirty="0"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zh-CN" altLang="en-US" sz="1400" i="1" dirty="0"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𝛼</m:t>
                          </m:r>
                        </m:sub>
                        <m:sup>
                          <m:r>
                            <a:rPr lang="zh-CN" altLang="en-US" sz="1400" i="1" dirty="0"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𝛽</m:t>
                          </m:r>
                        </m:sup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altLang="zh-CN" sz="1400" i="1" dirty="0">
                                  <a:latin typeface="Cambria Math" panose="02040503050406030204" pitchFamily="18" charset="0"/>
                                  <a:ea typeface="仿宋" panose="02010609060101010101" pitchFamily="49" charset="-122"/>
                                </a:rPr>
                              </m:ctrlPr>
                            </m:dPr>
                            <m:e>
                              <m:r>
                                <a:rPr lang="en-US" altLang="zh-CN" sz="1400" b="0" i="1" dirty="0" smtClean="0">
                                  <a:latin typeface="Cambria Math" panose="02040503050406030204" pitchFamily="18" charset="0"/>
                                  <a:ea typeface="仿宋" panose="02010609060101010101" pitchFamily="49" charset="-122"/>
                                </a:rPr>
                                <m:t>𝑣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CN" sz="1400" i="1" dirty="0"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400" i="1" dirty="0"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</a:rPr>
                                    <m:t>𝑥</m:t>
                                  </m:r>
                                  <m:d>
                                    <m:dPr>
                                      <m:ctrlPr>
                                        <a:rPr lang="en-US" altLang="zh-CN" sz="1400" i="1" dirty="0">
                                          <a:latin typeface="Cambria Math" panose="02040503050406030204" pitchFamily="18" charset="0"/>
                                          <a:ea typeface="楷体" panose="02010609060101010101" pitchFamily="49" charset="-122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1400" i="1" dirty="0">
                                          <a:latin typeface="Cambria Math" panose="02040503050406030204" pitchFamily="18" charset="0"/>
                                          <a:ea typeface="楷体" panose="02010609060101010101" pitchFamily="49" charset="-122"/>
                                        </a:rPr>
                                        <m:t>𝑡</m:t>
                                      </m:r>
                                    </m:e>
                                  </m:d>
                                  <m:r>
                                    <a:rPr lang="en-US" altLang="zh-CN" sz="1400" i="1" dirty="0"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</a:rPr>
                                    <m:t>,</m:t>
                                  </m:r>
                                  <m:r>
                                    <a:rPr lang="en-US" altLang="zh-CN" sz="1400" i="1" dirty="0"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</a:rPr>
                                    <m:t>𝑦</m:t>
                                  </m:r>
                                  <m:d>
                                    <m:dPr>
                                      <m:ctrlPr>
                                        <a:rPr lang="en-US" altLang="zh-CN" sz="1400" i="1" dirty="0">
                                          <a:latin typeface="Cambria Math" panose="02040503050406030204" pitchFamily="18" charset="0"/>
                                          <a:ea typeface="楷体" panose="02010609060101010101" pitchFamily="49" charset="-122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1400" i="1" dirty="0">
                                          <a:latin typeface="Cambria Math" panose="02040503050406030204" pitchFamily="18" charset="0"/>
                                          <a:ea typeface="楷体" panose="02010609060101010101" pitchFamily="49" charset="-122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  <m:sSup>
                                <m:sSupPr>
                                  <m:ctrlPr>
                                    <a:rPr lang="en-US" altLang="zh-CN" sz="1400" i="1" dirty="0">
                                      <a:latin typeface="Cambria Math" panose="02040503050406030204" pitchFamily="18" charset="0"/>
                                      <a:ea typeface="仿宋" panose="02010609060101010101" pitchFamily="49" charset="-12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400" b="0" i="1" dirty="0" smtClean="0">
                                      <a:latin typeface="Cambria Math" panose="02040503050406030204" pitchFamily="18" charset="0"/>
                                      <a:ea typeface="仿宋" panose="02010609060101010101" pitchFamily="49" charset="-122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CN" sz="1400" i="1" dirty="0">
                                      <a:latin typeface="Cambria Math" panose="02040503050406030204" pitchFamily="18" charset="0"/>
                                      <a:ea typeface="仿宋" panose="02010609060101010101" pitchFamily="49" charset="-122"/>
                                    </a:rPr>
                                    <m:t>′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altLang="zh-CN" sz="1400" i="1" dirty="0">
                                      <a:latin typeface="Cambria Math" panose="02040503050406030204" pitchFamily="18" charset="0"/>
                                      <a:ea typeface="仿宋" panose="02010609060101010101" pitchFamily="49" charset="-122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400" i="1" dirty="0">
                                      <a:latin typeface="Cambria Math" panose="02040503050406030204" pitchFamily="18" charset="0"/>
                                      <a:ea typeface="仿宋" panose="02010609060101010101" pitchFamily="49" charset="-122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altLang="zh-CN" sz="1400" b="0" i="1" dirty="0" smtClean="0"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  <m:t>+</m:t>
                              </m:r>
                              <m:r>
                                <a:rPr lang="en-US" altLang="zh-CN" sz="1400" b="0" i="1" dirty="0" smtClean="0"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  <m:t>𝑢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CN" sz="1400" i="1" dirty="0"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400" i="1" dirty="0"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</a:rPr>
                                    <m:t>𝑥</m:t>
                                  </m:r>
                                  <m:d>
                                    <m:dPr>
                                      <m:ctrlPr>
                                        <a:rPr lang="en-US" altLang="zh-CN" sz="1400" i="1" dirty="0">
                                          <a:latin typeface="Cambria Math" panose="02040503050406030204" pitchFamily="18" charset="0"/>
                                          <a:ea typeface="楷体" panose="02010609060101010101" pitchFamily="49" charset="-122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1400" i="1" dirty="0">
                                          <a:latin typeface="Cambria Math" panose="02040503050406030204" pitchFamily="18" charset="0"/>
                                          <a:ea typeface="楷体" panose="02010609060101010101" pitchFamily="49" charset="-122"/>
                                        </a:rPr>
                                        <m:t>𝑡</m:t>
                                      </m:r>
                                    </m:e>
                                  </m:d>
                                  <m:r>
                                    <a:rPr lang="en-US" altLang="zh-CN" sz="1400" i="1" dirty="0"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</a:rPr>
                                    <m:t>,</m:t>
                                  </m:r>
                                  <m:r>
                                    <a:rPr lang="en-US" altLang="zh-CN" sz="1400" i="1" dirty="0"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</a:rPr>
                                    <m:t>𝑦</m:t>
                                  </m:r>
                                  <m:d>
                                    <m:dPr>
                                      <m:ctrlPr>
                                        <a:rPr lang="en-US" altLang="zh-CN" sz="1400" i="1" dirty="0">
                                          <a:latin typeface="Cambria Math" panose="02040503050406030204" pitchFamily="18" charset="0"/>
                                          <a:ea typeface="楷体" panose="02010609060101010101" pitchFamily="49" charset="-122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1400" i="1" dirty="0">
                                          <a:latin typeface="Cambria Math" panose="02040503050406030204" pitchFamily="18" charset="0"/>
                                          <a:ea typeface="楷体" panose="02010609060101010101" pitchFamily="49" charset="-122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  <m:sSup>
                                <m:sSupPr>
                                  <m:ctrlPr>
                                    <a:rPr lang="en-US" altLang="zh-CN" sz="1400" i="1" dirty="0">
                                      <a:latin typeface="Cambria Math" panose="02040503050406030204" pitchFamily="18" charset="0"/>
                                      <a:ea typeface="仿宋" panose="02010609060101010101" pitchFamily="49" charset="-12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400" b="0" i="1" dirty="0" smtClean="0">
                                      <a:latin typeface="Cambria Math" panose="02040503050406030204" pitchFamily="18" charset="0"/>
                                      <a:ea typeface="仿宋" panose="02010609060101010101" pitchFamily="49" charset="-122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altLang="zh-CN" sz="1400" i="1" dirty="0">
                                      <a:latin typeface="Cambria Math" panose="02040503050406030204" pitchFamily="18" charset="0"/>
                                      <a:ea typeface="仿宋" panose="02010609060101010101" pitchFamily="49" charset="-122"/>
                                    </a:rPr>
                                    <m:t>′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altLang="zh-CN" sz="1400" i="1" dirty="0">
                                      <a:latin typeface="Cambria Math" panose="02040503050406030204" pitchFamily="18" charset="0"/>
                                      <a:ea typeface="仿宋" panose="02010609060101010101" pitchFamily="49" charset="-122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400" i="1" dirty="0">
                                      <a:latin typeface="Cambria Math" panose="02040503050406030204" pitchFamily="18" charset="0"/>
                                      <a:ea typeface="仿宋" panose="02010609060101010101" pitchFamily="49" charset="-122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  <m:r>
                            <a:rPr lang="en-US" altLang="zh-CN" sz="1400" i="1" dirty="0">
                              <a:latin typeface="Cambria Math" panose="02040503050406030204" pitchFamily="18" charset="0"/>
                              <a:ea typeface="仿宋" panose="02010609060101010101" pitchFamily="49" charset="-122"/>
                            </a:rPr>
                            <m:t>𝑑𝑡</m:t>
                          </m:r>
                        </m:e>
                      </m:nary>
                    </m:oMath>
                  </a14:m>
                  <a:r>
                    <a:rPr lang="en-US" altLang="zh-CN" sz="1400" dirty="0"/>
                    <a:t>.</a:t>
                  </a:r>
                  <a:endParaRPr lang="zh-CN" altLang="en-US" sz="1400" dirty="0"/>
                </a:p>
              </p:txBody>
            </p:sp>
          </mc:Choice>
          <mc:Fallback xmlns="">
            <p:sp>
              <p:nvSpPr>
                <p:cNvPr id="28" name="文本框 27">
                  <a:extLst>
                    <a:ext uri="{FF2B5EF4-FFF2-40B4-BE49-F238E27FC236}">
                      <a16:creationId xmlns:a16="http://schemas.microsoft.com/office/drawing/2014/main" id="{7FBA94F8-5B50-5385-DCEF-346CF51C5E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91078" y="4300888"/>
                  <a:ext cx="9224555" cy="876330"/>
                </a:xfrm>
                <a:prstGeom prst="rect">
                  <a:avLst/>
                </a:prstGeom>
                <a:blipFill>
                  <a:blip r:embed="rId9"/>
                  <a:stretch>
                    <a:fillRect t="-118182" b="-13986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文本框 28">
                  <a:extLst>
                    <a:ext uri="{FF2B5EF4-FFF2-40B4-BE49-F238E27FC236}">
                      <a16:creationId xmlns:a16="http://schemas.microsoft.com/office/drawing/2014/main" id="{8237B602-DAAF-79F4-B71A-4CA41912F6B6}"/>
                    </a:ext>
                  </a:extLst>
                </p:cNvPr>
                <p:cNvSpPr txBox="1"/>
                <p:nvPr/>
              </p:nvSpPr>
              <p:spPr>
                <a:xfrm>
                  <a:off x="2391077" y="5288119"/>
                  <a:ext cx="9210163" cy="45224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>
                    <a:lnSpc>
                      <a:spcPct val="125000"/>
                    </a:lnSpc>
                  </a:pPr>
                  <a:r>
                    <a:rPr lang="zh-CN" altLang="en-US" sz="1400" dirty="0">
                      <a:latin typeface="仿宋" panose="02010609060101010101" pitchFamily="49" charset="-122"/>
                      <a:ea typeface="仿宋" panose="02010609060101010101" pitchFamily="49" charset="-122"/>
                    </a:rPr>
                    <a:t>②设曲线</a:t>
                  </a:r>
                  <a14:m>
                    <m:oMath xmlns:m="http://schemas.openxmlformats.org/officeDocument/2006/math">
                      <m:r>
                        <a:rPr lang="en-US" altLang="zh-CN" sz="1400" i="1" dirty="0" smtClean="0">
                          <a:latin typeface="Cambria Math" panose="02040503050406030204" pitchFamily="18" charset="0"/>
                          <a:ea typeface="仿宋" panose="02010609060101010101" pitchFamily="49" charset="-122"/>
                        </a:rPr>
                        <m:t>𝐶</m:t>
                      </m:r>
                    </m:oMath>
                  </a14:m>
                  <a:r>
                    <a:rPr lang="zh-CN" altLang="en-US" sz="1400" dirty="0">
                      <a:latin typeface="仿宋" panose="02010609060101010101" pitchFamily="49" charset="-122"/>
                      <a:ea typeface="仿宋" panose="02010609060101010101" pitchFamily="49" charset="-122"/>
                    </a:rPr>
                    <a:t>由参数方程</a:t>
                  </a:r>
                  <a14:m>
                    <m:oMath xmlns:m="http://schemas.openxmlformats.org/officeDocument/2006/math">
                      <m:r>
                        <a:rPr lang="en-US" altLang="zh-CN" sz="1400" i="1" smtClean="0">
                          <a:latin typeface="Cambria Math" panose="02040503050406030204" pitchFamily="18" charset="0"/>
                          <a:ea typeface="仿宋" panose="02010609060101010101" pitchFamily="49" charset="-122"/>
                        </a:rPr>
                        <m:t>𝑧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  <a:ea typeface="仿宋" panose="02010609060101010101" pitchFamily="49" charset="-122"/>
                        </a:rPr>
                        <m:t>=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  <a:ea typeface="仿宋" panose="02010609060101010101" pitchFamily="49" charset="-122"/>
                        </a:rPr>
                        <m:t>𝑧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  <a:ea typeface="仿宋" panose="02010609060101010101" pitchFamily="49" charset="-122"/>
                        </a:rPr>
                        <m:t>(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  <a:ea typeface="仿宋" panose="02010609060101010101" pitchFamily="49" charset="-122"/>
                        </a:rPr>
                        <m:t>𝑡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  <a:ea typeface="仿宋" panose="02010609060101010101" pitchFamily="49" charset="-122"/>
                        </a:rPr>
                        <m:t>)(</m:t>
                      </m:r>
                      <m:r>
                        <a:rPr lang="zh-CN" altLang="en-US" sz="1400" b="0" i="1" smtClean="0">
                          <a:latin typeface="Cambria Math" panose="02040503050406030204" pitchFamily="18" charset="0"/>
                          <a:ea typeface="仿宋" panose="02010609060101010101" pitchFamily="49" charset="-122"/>
                        </a:rPr>
                        <m:t>𝛼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  <a:ea typeface="仿宋" panose="02010609060101010101" pitchFamily="49" charset="-122"/>
                        </a:rPr>
                        <m:t>≤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  <a:ea typeface="仿宋" panose="02010609060101010101" pitchFamily="49" charset="-122"/>
                        </a:rPr>
                        <m:t>𝑡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  <a:ea typeface="仿宋" panose="02010609060101010101" pitchFamily="49" charset="-122"/>
                        </a:rPr>
                        <m:t>≤</m:t>
                      </m:r>
                      <m:r>
                        <a:rPr lang="zh-CN" altLang="en-US" sz="1400" b="0" i="1" smtClean="0">
                          <a:latin typeface="Cambria Math" panose="02040503050406030204" pitchFamily="18" charset="0"/>
                          <a:ea typeface="仿宋" panose="02010609060101010101" pitchFamily="49" charset="-122"/>
                        </a:rPr>
                        <m:t>𝛽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  <a:ea typeface="仿宋" panose="02010609060101010101" pitchFamily="49" charset="-122"/>
                        </a:rPr>
                        <m:t>)</m:t>
                      </m:r>
                    </m:oMath>
                  </a14:m>
                  <a:r>
                    <a:rPr lang="zh-CN" altLang="en-US" sz="1400" dirty="0">
                      <a:latin typeface="仿宋" panose="02010609060101010101" pitchFamily="49" charset="-122"/>
                      <a:ea typeface="仿宋" panose="02010609060101010101" pitchFamily="49" charset="-122"/>
                    </a:rPr>
                    <a:t>给出，则</a:t>
                  </a:r>
                  <a14:m>
                    <m:oMath xmlns:m="http://schemas.openxmlformats.org/officeDocument/2006/math">
                      <m:nary>
                        <m:naryPr>
                          <m:ctrlPr>
                            <a:rPr lang="zh-CN" altLang="en-US" sz="1400" i="1" dirty="0">
                              <a:latin typeface="Cambria Math" panose="02040503050406030204" pitchFamily="18" charset="0"/>
                              <a:ea typeface="仿宋" panose="02010609060101010101" pitchFamily="49" charset="-122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1400" i="1" dirty="0">
                              <a:latin typeface="Cambria Math" panose="02040503050406030204" pitchFamily="18" charset="0"/>
                              <a:ea typeface="仿宋" panose="02010609060101010101" pitchFamily="49" charset="-122"/>
                            </a:rPr>
                            <m:t>𝐶</m:t>
                          </m:r>
                        </m:sub>
                        <m:sup>
                          <m:r>
                            <a:rPr lang="en-US" altLang="zh-CN" sz="1400" i="1" dirty="0">
                              <a:latin typeface="Cambria Math" panose="02040503050406030204" pitchFamily="18" charset="0"/>
                              <a:ea typeface="仿宋" panose="02010609060101010101" pitchFamily="49" charset="-122"/>
                            </a:rPr>
                            <m:t> </m:t>
                          </m:r>
                        </m:sup>
                        <m:e>
                          <m:r>
                            <a:rPr lang="en-US" altLang="zh-CN" sz="1400" i="1">
                              <a:latin typeface="Cambria Math" panose="02040503050406030204" pitchFamily="18" charset="0"/>
                              <a:ea typeface="方正小标宋简体" panose="02000000000000000000" pitchFamily="2" charset="-122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  <a:ea typeface="方正小标宋简体" panose="02000000000000000000" pitchFamily="2" charset="-122"/>
                                </a:rPr>
                              </m:ctrlPr>
                            </m:dPr>
                            <m:e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  <a:ea typeface="方正小标宋简体" panose="02000000000000000000" pitchFamily="2" charset="-122"/>
                                </a:rPr>
                                <m:t>𝑧</m:t>
                              </m:r>
                            </m:e>
                          </m:d>
                          <m:r>
                            <m:rPr>
                              <m:sty m:val="p"/>
                            </m:rPr>
                            <a:rPr lang="en-US" altLang="zh-CN" sz="1400" dirty="0"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dz</m:t>
                          </m:r>
                        </m:e>
                      </m:nary>
                      <m:r>
                        <a:rPr lang="en-US" altLang="zh-CN" sz="1400" i="1" dirty="0">
                          <a:latin typeface="Cambria Math" panose="02040503050406030204" pitchFamily="18" charset="0"/>
                          <a:ea typeface="仿宋" panose="02010609060101010101" pitchFamily="49" charset="-122"/>
                        </a:rPr>
                        <m:t>=</m:t>
                      </m:r>
                      <m:nary>
                        <m:naryPr>
                          <m:ctrlPr>
                            <a:rPr lang="en-US" altLang="zh-CN" sz="1400" i="1" dirty="0"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zh-CN" altLang="en-US" sz="1400" i="1" dirty="0"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𝛼</m:t>
                          </m:r>
                        </m:sub>
                        <m:sup>
                          <m:r>
                            <a:rPr lang="zh-CN" altLang="en-US" sz="1400" i="1" dirty="0"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𝛽</m:t>
                          </m:r>
                        </m:sup>
                        <m:e>
                          <m:r>
                            <a:rPr lang="en-US" altLang="zh-CN" sz="1400" b="0" i="1" dirty="0" smtClean="0"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𝑓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1400" b="0" i="1" dirty="0" smtClean="0"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</m:ctrlPr>
                            </m:dPr>
                            <m:e>
                              <m:r>
                                <a:rPr lang="en-US" altLang="zh-CN" sz="1400" b="0" i="1" dirty="0" smtClean="0"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  <m:t>𝑧</m:t>
                              </m:r>
                              <m:d>
                                <m:dPr>
                                  <m:ctrlPr>
                                    <a:rPr lang="en-US" altLang="zh-CN" sz="1400" b="0" i="1" dirty="0" smtClean="0"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400" b="0" i="1" dirty="0" smtClean="0"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  <m:r>
                            <a:rPr lang="en-US" altLang="zh-CN" sz="1400" b="0" i="1" dirty="0" smtClean="0"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altLang="zh-CN" sz="1400" b="0" i="1" dirty="0" smtClean="0"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sz="1400" b="0" i="1" dirty="0" smtClean="0"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altLang="zh-CN" sz="1400" b="0" i="1" dirty="0" smtClean="0"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lang="en-US" altLang="zh-CN" sz="1400" b="0" i="1" dirty="0" smtClean="0"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</m:ctrlPr>
                            </m:dPr>
                            <m:e>
                              <m:r>
                                <a:rPr lang="en-US" altLang="zh-CN" sz="1400" b="0" i="1" dirty="0" smtClean="0"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  <m:t>𝑡</m:t>
                              </m:r>
                            </m:e>
                          </m:d>
                          <m:r>
                            <a:rPr lang="en-US" altLang="zh-CN" sz="1400" i="1" dirty="0">
                              <a:latin typeface="Cambria Math" panose="02040503050406030204" pitchFamily="18" charset="0"/>
                              <a:ea typeface="仿宋" panose="02010609060101010101" pitchFamily="49" charset="-122"/>
                            </a:rPr>
                            <m:t>𝑑𝑡</m:t>
                          </m:r>
                        </m:e>
                      </m:nary>
                    </m:oMath>
                  </a14:m>
                  <a:r>
                    <a:rPr lang="en-US" altLang="zh-CN" sz="1400" dirty="0"/>
                    <a:t>.</a:t>
                  </a:r>
                  <a:endParaRPr lang="zh-CN" altLang="en-US" sz="1400" dirty="0"/>
                </a:p>
              </p:txBody>
            </p:sp>
          </mc:Choice>
          <mc:Fallback xmlns="">
            <p:sp>
              <p:nvSpPr>
                <p:cNvPr id="29" name="文本框 28">
                  <a:extLst>
                    <a:ext uri="{FF2B5EF4-FFF2-40B4-BE49-F238E27FC236}">
                      <a16:creationId xmlns:a16="http://schemas.microsoft.com/office/drawing/2014/main" id="{8237B602-DAAF-79F4-B71A-4CA41912F6B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91077" y="5288119"/>
                  <a:ext cx="9210163" cy="452240"/>
                </a:xfrm>
                <a:prstGeom prst="rect">
                  <a:avLst/>
                </a:prstGeom>
                <a:blipFill>
                  <a:blip r:embed="rId10"/>
                  <a:stretch>
                    <a:fillRect t="-62667" b="-128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id="{55610A6B-1582-8DCC-C132-ED37049108DC}"/>
                </a:ext>
              </a:extLst>
            </p:cNvPr>
            <p:cNvCxnSpPr>
              <a:cxnSpLocks/>
            </p:cNvCxnSpPr>
            <p:nvPr/>
          </p:nvCxnSpPr>
          <p:spPr>
            <a:xfrm>
              <a:off x="2589648" y="5288119"/>
              <a:ext cx="8753266" cy="0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  <a:prstDash val="dash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27959876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  <p:bldP spid="2" grpId="0" uiExpand="1" build="p"/>
      <p:bldP spid="14" grpId="0" uiExpand="1" build="p"/>
      <p:bldP spid="1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143FF26B-CC77-0DBB-021F-F6F65A8FA87C}"/>
              </a:ext>
            </a:extLst>
          </p:cNvPr>
          <p:cNvCxnSpPr/>
          <p:nvPr/>
        </p:nvCxnSpPr>
        <p:spPr>
          <a:xfrm>
            <a:off x="576364" y="1136063"/>
            <a:ext cx="11039272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6" name="组合 5">
            <a:extLst>
              <a:ext uri="{FF2B5EF4-FFF2-40B4-BE49-F238E27FC236}">
                <a16:creationId xmlns:a16="http://schemas.microsoft.com/office/drawing/2014/main" id="{70ED8ACC-FF7E-B671-2795-77319436D72C}"/>
              </a:ext>
            </a:extLst>
          </p:cNvPr>
          <p:cNvGrpSpPr/>
          <p:nvPr/>
        </p:nvGrpSpPr>
        <p:grpSpPr>
          <a:xfrm>
            <a:off x="478701" y="1414848"/>
            <a:ext cx="11234597" cy="2340843"/>
            <a:chOff x="449943" y="1784963"/>
            <a:chExt cx="11234597" cy="2340843"/>
          </a:xfrm>
        </p:grpSpPr>
        <p:sp>
          <p:nvSpPr>
            <p:cNvPr id="12" name="矩形: 圆角 11">
              <a:extLst>
                <a:ext uri="{FF2B5EF4-FFF2-40B4-BE49-F238E27FC236}">
                  <a16:creationId xmlns:a16="http://schemas.microsoft.com/office/drawing/2014/main" id="{7B9C7BAF-5A85-8DA5-8884-60E0A67DD5F2}"/>
                </a:ext>
              </a:extLst>
            </p:cNvPr>
            <p:cNvSpPr/>
            <p:nvPr/>
          </p:nvSpPr>
          <p:spPr>
            <a:xfrm>
              <a:off x="449943" y="1784963"/>
              <a:ext cx="11234597" cy="2340843"/>
            </a:xfrm>
            <a:prstGeom prst="roundRect">
              <a:avLst>
                <a:gd name="adj" fmla="val 13064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C6F946F0-1912-9BA1-68F4-E01627E428E4}"/>
                </a:ext>
              </a:extLst>
            </p:cNvPr>
            <p:cNvCxnSpPr>
              <a:cxnSpLocks/>
            </p:cNvCxnSpPr>
            <p:nvPr/>
          </p:nvCxnSpPr>
          <p:spPr>
            <a:xfrm>
              <a:off x="576363" y="2324117"/>
              <a:ext cx="10953845" cy="0"/>
            </a:xfrm>
            <a:prstGeom prst="line">
              <a:avLst/>
            </a:prstGeom>
            <a:ln w="19050" cmpd="sng">
              <a:solidFill>
                <a:schemeClr val="bg1">
                  <a:lumMod val="50000"/>
                </a:schemeClr>
              </a:solidFill>
              <a:prstDash val="lgDash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FC38D516-CF7F-675C-0673-2CE70752F529}"/>
                  </a:ext>
                </a:extLst>
              </p:cNvPr>
              <p:cNvSpPr txBox="1"/>
              <p:nvPr/>
            </p:nvSpPr>
            <p:spPr>
              <a:xfrm>
                <a:off x="576363" y="2029575"/>
                <a:ext cx="11039273" cy="15601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解：曲线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方正黑体_GBK" panose="03000509000000000000" pitchFamily="65" charset="-122"/>
                      </a:rPr>
                      <m:t>𝑦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方正黑体_GBK" panose="03000509000000000000" pitchFamily="65" charset="-122"/>
                      </a:rPr>
                      <m:t>=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  <a:ea typeface="方正黑体_GBK" panose="03000509000000000000" pitchFamily="65" charset="-122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方正黑体_GBK" panose="03000509000000000000" pitchFamily="65" charset="-122"/>
                          </a:rPr>
                          <m:t>𝑥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  <a:ea typeface="方正黑体_GBK" panose="03000509000000000000" pitchFamily="65" charset="-122"/>
                          </a:rPr>
                          <m:t>2</m:t>
                        </m:r>
                      </m:sup>
                    </m:sSup>
                  </m:oMath>
                </a14:m>
                <a:r>
                  <a:rPr lang="zh-CN" altLang="en-US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的参数方程为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altLang="zh-CN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</m:ctrlPr>
                          </m:eqArr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𝑥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=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𝑡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  </m:t>
                            </m:r>
                          </m:e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𝑦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=</m:t>
                            </m:r>
                            <m:sSup>
                              <m:sSup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楷体" panose="02010609060101010101" pitchFamily="49" charset="-122"/>
                                  </a:rPr>
                                </m:ctrlPr>
                              </m:sSup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楷体" panose="02010609060101010101" pitchFamily="49" charset="-122"/>
                                  </a:rPr>
                                  <m:t>𝑡</m:t>
                                </m:r>
                              </m:e>
                              <m: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楷体" panose="02010609060101010101" pitchFamily="49" charset="-122"/>
                                  </a:rPr>
                                  <m:t>2</m:t>
                                </m:r>
                              </m:sup>
                            </m:sSup>
                          </m:e>
                        </m:eqAr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(0≤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𝑡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≤1)</m:t>
                    </m:r>
                  </m:oMath>
                </a14:m>
                <a:r>
                  <a:rPr lang="zh-CN" altLang="en-US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，即</a:t>
                </a:r>
                <a:r>
                  <a:rPr lang="en-US" altLang="zh-CN" dirty="0">
                    <a:ea typeface="楷体" panose="02010609060101010101" pitchFamily="49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𝑧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𝑡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+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𝑖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𝑡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2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 (0≤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𝑡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≤1)</m:t>
                    </m:r>
                  </m:oMath>
                </a14:m>
                <a:r>
                  <a:rPr lang="en-US" altLang="zh-CN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. </a:t>
                </a:r>
                <a:r>
                  <a:rPr lang="zh-CN" altLang="en-US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故</a:t>
                </a:r>
                <a14:m>
                  <m:oMath xmlns:m="http://schemas.openxmlformats.org/officeDocument/2006/math">
                    <m:r>
                      <a:rPr lang="en-US" altLang="zh-CN" b="0" i="0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dz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1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+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2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𝑡𝑖</m:t>
                        </m:r>
                      </m:e>
                    </m:d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dt</m:t>
                    </m:r>
                  </m:oMath>
                </a14:m>
                <a:r>
                  <a:rPr lang="en-US" altLang="zh-CN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.</a:t>
                </a:r>
              </a:p>
              <a:p>
                <a:r>
                  <a:rPr lang="en-US" altLang="zh-CN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    </a:t>
                </a:r>
                <a14:m>
                  <m:oMath xmlns:m="http://schemas.openxmlformats.org/officeDocument/2006/math">
                    <m:nary>
                      <m:naryPr>
                        <m:supHide m:val="on"/>
                        <m:ctrlPr>
                          <a:rPr lang="zh-CN" altLang="en-US" i="1">
                            <a:latin typeface="Cambria Math" panose="02040503050406030204" pitchFamily="18" charset="0"/>
                            <a:ea typeface="方正黑体_GBK" panose="03000509000000000000" pitchFamily="65" charset="-122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b="0" i="1" smtClean="0">
                            <a:latin typeface="Cambria Math" panose="02040503050406030204" pitchFamily="18" charset="0"/>
                            <a:ea typeface="方正黑体_GBK" panose="03000509000000000000" pitchFamily="65" charset="-122"/>
                          </a:rPr>
                          <m:t>𝐶</m:t>
                        </m:r>
                      </m:sub>
                      <m:sup/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方正黑体_GBK" panose="03000509000000000000" pitchFamily="65" charset="-122"/>
                          </a:rPr>
                          <m:t>(</m:t>
                        </m:r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方正黑体_GBK" panose="03000509000000000000" pitchFamily="65" charset="-122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方正黑体_GBK" panose="03000509000000000000" pitchFamily="65" charset="-122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方正黑体_GBK" panose="03000509000000000000" pitchFamily="65" charset="-122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i="1">
                            <a:latin typeface="Cambria Math" panose="02040503050406030204" pitchFamily="18" charset="0"/>
                            <a:ea typeface="方正黑体_GBK" panose="03000509000000000000" pitchFamily="65" charset="-122"/>
                          </a:rPr>
                          <m:t>+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方正黑体_GBK" panose="03000509000000000000" pitchFamily="65" charset="-122"/>
                          </a:rPr>
                          <m:t>𝑖𝑦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方正黑体_GBK" panose="03000509000000000000" pitchFamily="65" charset="-122"/>
                          </a:rPr>
                          <m:t>)</m:t>
                        </m:r>
                      </m:e>
                    </m:nary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  <a:ea typeface="方正黑体_GBK" panose="03000509000000000000" pitchFamily="65" charset="-122"/>
                      </a:rPr>
                      <m:t>dz</m:t>
                    </m:r>
                    <m:r>
                      <a:rPr lang="en-US" altLang="zh-CN" b="0" i="0" smtClean="0">
                        <a:latin typeface="Cambria Math" panose="02040503050406030204" pitchFamily="18" charset="0"/>
                        <a:ea typeface="方正黑体_GBK" panose="03000509000000000000" pitchFamily="65" charset="-122"/>
                      </a:rPr>
                      <m:t>=</m:t>
                    </m:r>
                    <m:nary>
                      <m:nary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方正黑体_GBK" panose="03000509000000000000" pitchFamily="65" charset="-122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b="0" i="1" smtClean="0">
                            <a:latin typeface="Cambria Math" panose="02040503050406030204" pitchFamily="18" charset="0"/>
                            <a:ea typeface="方正黑体_GBK" panose="03000509000000000000" pitchFamily="65" charset="-122"/>
                          </a:rPr>
                          <m:t>0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方正黑体_GBK" panose="03000509000000000000" pitchFamily="65" charset="-122"/>
                          </a:rPr>
                          <m:t>1</m:t>
                        </m:r>
                      </m:sup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方正黑体_GBK" panose="03000509000000000000" pitchFamily="65" charset="-122"/>
                          </a:rPr>
                          <m:t>(</m:t>
                        </m:r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方正黑体_GBK" panose="03000509000000000000" pitchFamily="65" charset="-122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方正黑体_GBK" panose="03000509000000000000" pitchFamily="65" charset="-122"/>
                              </a:rPr>
                              <m:t>𝑡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方正黑体_GBK" panose="03000509000000000000" pitchFamily="65" charset="-122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方正黑体_GBK" panose="03000509000000000000" pitchFamily="65" charset="-122"/>
                          </a:rPr>
                          <m:t>+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方正黑体_GBK" panose="03000509000000000000" pitchFamily="65" charset="-122"/>
                          </a:rPr>
                          <m:t>𝑖</m:t>
                        </m:r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方正黑体_GBK" panose="03000509000000000000" pitchFamily="65" charset="-122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方正黑体_GBK" panose="03000509000000000000" pitchFamily="65" charset="-122"/>
                              </a:rPr>
                              <m:t>𝑡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方正黑体_GBK" panose="03000509000000000000" pitchFamily="65" charset="-122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方正黑体_GBK" panose="03000509000000000000" pitchFamily="65" charset="-122"/>
                          </a:rPr>
                          <m:t>)</m:t>
                        </m:r>
                      </m:e>
                    </m:nary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1+2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𝑡𝑖</m:t>
                        </m:r>
                      </m:e>
                    </m:d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dt</m:t>
                    </m:r>
                    <m:r>
                      <a:rPr lang="en-US" altLang="zh-CN" b="0" i="0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</m:t>
                    </m:r>
                    <m:nary>
                      <m:naryPr>
                        <m:ctrlPr>
                          <a:rPr lang="en-US" altLang="zh-CN" i="1">
                            <a:latin typeface="Cambria Math" panose="02040503050406030204" pitchFamily="18" charset="0"/>
                            <a:ea typeface="方正黑体_GBK" panose="03000509000000000000" pitchFamily="65" charset="-122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i="1">
                            <a:latin typeface="Cambria Math" panose="02040503050406030204" pitchFamily="18" charset="0"/>
                            <a:ea typeface="方正黑体_GBK" panose="03000509000000000000" pitchFamily="65" charset="-122"/>
                          </a:rPr>
                          <m:t>0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  <a:ea typeface="方正黑体_GBK" panose="03000509000000000000" pitchFamily="65" charset="-122"/>
                          </a:rPr>
                          <m:t>1</m:t>
                        </m:r>
                      </m:sup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方正黑体_GBK" panose="03000509000000000000" pitchFamily="65" charset="-122"/>
                          </a:rPr>
                          <m:t>(</m:t>
                        </m:r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方正黑体_GBK" panose="03000509000000000000" pitchFamily="65" charset="-122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方正黑体_GBK" panose="03000509000000000000" pitchFamily="65" charset="-122"/>
                              </a:rPr>
                              <m:t>𝑡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方正黑体_GBK" panose="03000509000000000000" pitchFamily="65" charset="-122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i="1">
                            <a:latin typeface="Cambria Math" panose="02040503050406030204" pitchFamily="18" charset="0"/>
                            <a:ea typeface="方正黑体_GBK" panose="03000509000000000000" pitchFamily="65" charset="-122"/>
                          </a:rPr>
                          <m:t>+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方正黑体_GBK" panose="03000509000000000000" pitchFamily="65" charset="-122"/>
                          </a:rPr>
                          <m:t>𝑖</m:t>
                        </m:r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方正黑体_GBK" panose="03000509000000000000" pitchFamily="65" charset="-122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方正黑体_GBK" panose="03000509000000000000" pitchFamily="65" charset="-122"/>
                              </a:rPr>
                              <m:t>𝑡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方正黑体_GBK" panose="03000509000000000000" pitchFamily="65" charset="-122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i="1">
                            <a:latin typeface="Cambria Math" panose="02040503050406030204" pitchFamily="18" charset="0"/>
                            <a:ea typeface="方正黑体_GBK" panose="03000509000000000000" pitchFamily="65" charset="-122"/>
                          </a:rPr>
                          <m:t>)</m:t>
                        </m:r>
                      </m:e>
                    </m:nary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1+2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𝑡𝑖</m:t>
                        </m:r>
                      </m:e>
                    </m:d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dt</m:t>
                    </m:r>
                    <m:r>
                      <a:rPr lang="en-US" altLang="zh-CN" b="0" i="0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</m:t>
                    </m:r>
                    <m:nary>
                      <m:naryPr>
                        <m:ctrlPr>
                          <a:rPr lang="en-US" altLang="zh-CN" i="1">
                            <a:latin typeface="Cambria Math" panose="02040503050406030204" pitchFamily="18" charset="0"/>
                            <a:ea typeface="方正黑体_GBK" panose="03000509000000000000" pitchFamily="65" charset="-122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i="1">
                            <a:latin typeface="Cambria Math" panose="02040503050406030204" pitchFamily="18" charset="0"/>
                            <a:ea typeface="方正黑体_GBK" panose="03000509000000000000" pitchFamily="65" charset="-122"/>
                          </a:rPr>
                          <m:t>0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  <a:ea typeface="方正黑体_GBK" panose="03000509000000000000" pitchFamily="65" charset="-122"/>
                          </a:rPr>
                          <m:t>1</m:t>
                        </m:r>
                      </m:sup>
                      <m:e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方正黑体_GBK" panose="03000509000000000000" pitchFamily="65" charset="-122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  <a:ea typeface="方正黑体_GBK" panose="03000509000000000000" pitchFamily="65" charset="-122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方正黑体_GBK" panose="03000509000000000000" pitchFamily="65" charset="-122"/>
                                  </a:rPr>
                                  <m:t>𝑡</m:t>
                                </m:r>
                              </m:e>
                              <m: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方正黑体_GBK" panose="03000509000000000000" pitchFamily="65" charset="-122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方正黑体_GBK" panose="03000509000000000000" pitchFamily="65" charset="-122"/>
                              </a:rPr>
                              <m:t>−2</m:t>
                            </m:r>
                            <m:sSup>
                              <m:sSup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方正黑体_GBK" panose="03000509000000000000" pitchFamily="65" charset="-122"/>
                                  </a:rPr>
                                </m:ctrlPr>
                              </m:sSup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方正黑体_GBK" panose="03000509000000000000" pitchFamily="65" charset="-122"/>
                                  </a:rPr>
                                  <m:t>𝑡</m:t>
                                </m:r>
                              </m:e>
                              <m: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方正黑体_GBK" panose="03000509000000000000" pitchFamily="65" charset="-122"/>
                                  </a:rPr>
                                  <m:t>3</m:t>
                                </m:r>
                              </m:sup>
                            </m:sSup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方正黑体_GBK" panose="03000509000000000000" pitchFamily="65" charset="-122"/>
                          </a:rPr>
                          <m:t>𝑑𝑡</m:t>
                        </m:r>
                      </m:e>
                    </m:nary>
                    <m:r>
                      <a:rPr lang="en-US" altLang="zh-CN" b="0" i="1" smtClean="0">
                        <a:latin typeface="Cambria Math" panose="02040503050406030204" pitchFamily="18" charset="0"/>
                        <a:ea typeface="方正黑体_GBK" panose="03000509000000000000" pitchFamily="65" charset="-122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方正黑体_GBK" panose="03000509000000000000" pitchFamily="65" charset="-122"/>
                      </a:rPr>
                      <m:t>𝑖</m:t>
                    </m:r>
                    <m:nary>
                      <m:naryPr>
                        <m:ctrlPr>
                          <a:rPr lang="en-US" altLang="zh-CN" i="1">
                            <a:latin typeface="Cambria Math" panose="02040503050406030204" pitchFamily="18" charset="0"/>
                            <a:ea typeface="方正黑体_GBK" panose="03000509000000000000" pitchFamily="65" charset="-122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i="1">
                            <a:latin typeface="Cambria Math" panose="02040503050406030204" pitchFamily="18" charset="0"/>
                            <a:ea typeface="方正黑体_GBK" panose="03000509000000000000" pitchFamily="65" charset="-122"/>
                          </a:rPr>
                          <m:t>0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  <a:ea typeface="方正黑体_GBK" panose="03000509000000000000" pitchFamily="65" charset="-122"/>
                          </a:rPr>
                          <m:t>1</m:t>
                        </m:r>
                      </m:sup>
                      <m:e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方正黑体_GBK" panose="03000509000000000000" pitchFamily="65" charset="-122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  <a:ea typeface="方正黑体_GBK" panose="03000509000000000000" pitchFamily="65" charset="-122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方正黑体_GBK" panose="03000509000000000000" pitchFamily="65" charset="-122"/>
                                  </a:rPr>
                                  <m:t>𝑡</m:t>
                                </m:r>
                              </m:e>
                              <m: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方正黑体_GBK" panose="03000509000000000000" pitchFamily="65" charset="-122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方正黑体_GBK" panose="03000509000000000000" pitchFamily="65" charset="-122"/>
                              </a:rPr>
                              <m:t>+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方正黑体_GBK" panose="03000509000000000000" pitchFamily="65" charset="-122"/>
                              </a:rPr>
                              <m:t>2</m:t>
                            </m:r>
                            <m:sSup>
                              <m:sSup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  <a:ea typeface="方正黑体_GBK" panose="03000509000000000000" pitchFamily="65" charset="-122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方正黑体_GBK" panose="03000509000000000000" pitchFamily="65" charset="-122"/>
                                  </a:rPr>
                                  <m:t>𝑡</m:t>
                                </m:r>
                              </m:e>
                              <m: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方正黑体_GBK" panose="03000509000000000000" pitchFamily="65" charset="-122"/>
                                  </a:rPr>
                                  <m:t>3</m:t>
                                </m:r>
                              </m:sup>
                            </m:sSup>
                          </m:e>
                        </m:d>
                        <m:r>
                          <a:rPr lang="en-US" altLang="zh-CN" i="1">
                            <a:latin typeface="Cambria Math" panose="02040503050406030204" pitchFamily="18" charset="0"/>
                            <a:ea typeface="方正黑体_GBK" panose="03000509000000000000" pitchFamily="65" charset="-122"/>
                          </a:rPr>
                          <m:t>𝑑𝑡</m:t>
                        </m:r>
                      </m:e>
                    </m:nary>
                  </m:oMath>
                </a14:m>
                <a:endParaRPr lang="en-US" altLang="zh-CN" dirty="0">
                  <a:latin typeface="楷体" panose="02010609060101010101" pitchFamily="49" charset="-122"/>
                  <a:ea typeface="微软雅黑" panose="020B0503020204020204" pitchFamily="34" charset="-122"/>
                </a:endParaRPr>
              </a:p>
              <a:p>
                <a:pPr>
                  <a:spcBef>
                    <a:spcPts val="600"/>
                  </a:spcBef>
                </a:pPr>
                <a:r>
                  <a:rPr lang="en-US" altLang="zh-CN" i="1" dirty="0">
                    <a:latin typeface="楷体" panose="02010609060101010101" pitchFamily="49" charset="-122"/>
                    <a:ea typeface="微软雅黑" panose="020B0503020204020204" pitchFamily="34" charset="-122"/>
                  </a:rPr>
                  <a:t>            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方正黑体_GBK" panose="03000509000000000000" pitchFamily="65" charset="-122"/>
                      </a:rPr>
                      <m:t>        =−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方正黑体_GBK" panose="03000509000000000000" pitchFamily="65" charset="-122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方正黑体_GBK" panose="03000509000000000000" pitchFamily="65" charset="-122"/>
                          </a:rPr>
                          <m:t>1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方正黑体_GBK" panose="03000509000000000000" pitchFamily="65" charset="-122"/>
                          </a:rPr>
                          <m:t>6</m:t>
                        </m:r>
                      </m:den>
                    </m:f>
                    <m:r>
                      <a:rPr lang="en-US" altLang="zh-CN" b="0" i="1" smtClean="0">
                        <a:latin typeface="Cambria Math" panose="02040503050406030204" pitchFamily="18" charset="0"/>
                        <a:ea typeface="方正黑体_GBK" panose="03000509000000000000" pitchFamily="65" charset="-122"/>
                      </a:rPr>
                      <m:t>+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方正黑体_GBK" panose="03000509000000000000" pitchFamily="65" charset="-122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方正黑体_GBK" panose="03000509000000000000" pitchFamily="65" charset="-122"/>
                          </a:rPr>
                          <m:t>5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方正黑体_GBK" panose="03000509000000000000" pitchFamily="65" charset="-122"/>
                          </a:rPr>
                          <m:t>6</m:t>
                        </m:r>
                      </m:den>
                    </m:f>
                    <m:r>
                      <a:rPr lang="en-US" altLang="zh-CN" b="0" i="1" smtClean="0">
                        <a:latin typeface="Cambria Math" panose="02040503050406030204" pitchFamily="18" charset="0"/>
                        <a:ea typeface="方正黑体_GBK" panose="03000509000000000000" pitchFamily="65" charset="-122"/>
                      </a:rPr>
                      <m:t>𝑖</m:t>
                    </m:r>
                  </m:oMath>
                </a14:m>
                <a:r>
                  <a:rPr lang="en-US" altLang="zh-CN" i="1" dirty="0">
                    <a:latin typeface="楷体" panose="02010609060101010101" pitchFamily="49" charset="-122"/>
                    <a:ea typeface="微软雅黑" panose="020B0503020204020204" pitchFamily="34" charset="-122"/>
                  </a:rPr>
                  <a:t>.</a:t>
                </a:r>
              </a:p>
            </p:txBody>
          </p:sp>
        </mc:Choice>
        <mc:Fallback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FC38D516-CF7F-675C-0673-2CE70752F5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363" y="2029575"/>
                <a:ext cx="11039273" cy="1560171"/>
              </a:xfrm>
              <a:prstGeom prst="rect">
                <a:avLst/>
              </a:prstGeom>
              <a:blipFill>
                <a:blip r:embed="rId3"/>
                <a:stretch>
                  <a:fillRect l="-497" b="-203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1" name="组合 40">
            <a:extLst>
              <a:ext uri="{FF2B5EF4-FFF2-40B4-BE49-F238E27FC236}">
                <a16:creationId xmlns:a16="http://schemas.microsoft.com/office/drawing/2014/main" id="{284AE527-E190-448A-2C67-BCDE8A3DAF0F}"/>
              </a:ext>
            </a:extLst>
          </p:cNvPr>
          <p:cNvGrpSpPr/>
          <p:nvPr/>
        </p:nvGrpSpPr>
        <p:grpSpPr>
          <a:xfrm>
            <a:off x="478701" y="3909565"/>
            <a:ext cx="11234597" cy="2069816"/>
            <a:chOff x="449943" y="1784962"/>
            <a:chExt cx="11234597" cy="2069816"/>
          </a:xfrm>
        </p:grpSpPr>
        <p:sp>
          <p:nvSpPr>
            <p:cNvPr id="42" name="矩形: 圆角 41">
              <a:extLst>
                <a:ext uri="{FF2B5EF4-FFF2-40B4-BE49-F238E27FC236}">
                  <a16:creationId xmlns:a16="http://schemas.microsoft.com/office/drawing/2014/main" id="{523AEB23-48BD-4C09-5123-54CC072B6183}"/>
                </a:ext>
              </a:extLst>
            </p:cNvPr>
            <p:cNvSpPr/>
            <p:nvPr/>
          </p:nvSpPr>
          <p:spPr>
            <a:xfrm>
              <a:off x="449943" y="1784962"/>
              <a:ext cx="11234597" cy="2069816"/>
            </a:xfrm>
            <a:prstGeom prst="roundRect">
              <a:avLst>
                <a:gd name="adj" fmla="val 13064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3" name="直接连接符 42">
              <a:extLst>
                <a:ext uri="{FF2B5EF4-FFF2-40B4-BE49-F238E27FC236}">
                  <a16:creationId xmlns:a16="http://schemas.microsoft.com/office/drawing/2014/main" id="{C31192E3-FC6E-EFA8-B88C-34A878B6DE0D}"/>
                </a:ext>
              </a:extLst>
            </p:cNvPr>
            <p:cNvCxnSpPr>
              <a:cxnSpLocks/>
            </p:cNvCxnSpPr>
            <p:nvPr/>
          </p:nvCxnSpPr>
          <p:spPr>
            <a:xfrm>
              <a:off x="576363" y="2390877"/>
              <a:ext cx="10953845" cy="0"/>
            </a:xfrm>
            <a:prstGeom prst="line">
              <a:avLst/>
            </a:prstGeom>
            <a:ln w="19050" cmpd="sng">
              <a:solidFill>
                <a:schemeClr val="bg1">
                  <a:lumMod val="50000"/>
                </a:schemeClr>
              </a:solidFill>
              <a:prstDash val="lgDash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44" name="文本框 43">
                <a:extLst>
                  <a:ext uri="{FF2B5EF4-FFF2-40B4-BE49-F238E27FC236}">
                    <a16:creationId xmlns:a16="http://schemas.microsoft.com/office/drawing/2014/main" id="{07F29541-54D2-AF47-2502-579C86BA8EB8}"/>
                  </a:ext>
                </a:extLst>
              </p:cNvPr>
              <p:cNvSpPr txBox="1"/>
              <p:nvPr/>
            </p:nvSpPr>
            <p:spPr>
              <a:xfrm>
                <a:off x="576363" y="1358521"/>
                <a:ext cx="8382225" cy="5641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例</a:t>
                </a:r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1.1</a:t>
                </a:r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：沿路径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方正黑体_GBK" panose="03000509000000000000" pitchFamily="65" charset="-122"/>
                      </a:rPr>
                      <m:t>𝑦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方正黑体_GBK" panose="03000509000000000000" pitchFamily="65" charset="-122"/>
                      </a:rPr>
                      <m:t>=</m:t>
                    </m:r>
                    <m:sSup>
                      <m:sSup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方正黑体_GBK" panose="03000509000000000000" pitchFamily="65" charset="-122"/>
                          </a:rPr>
                        </m:ctrlPr>
                      </m:sSup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方正黑体_GBK" panose="03000509000000000000" pitchFamily="65" charset="-122"/>
                          </a:rPr>
                          <m:t>𝑥</m:t>
                        </m:r>
                      </m:e>
                      <m:sup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方正黑体_GBK" panose="03000509000000000000" pitchFamily="65" charset="-122"/>
                          </a:rPr>
                          <m:t>2</m:t>
                        </m:r>
                      </m:sup>
                    </m:sSup>
                  </m:oMath>
                </a14:m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计算积分</a:t>
                </a:r>
                <a14:m>
                  <m:oMath xmlns:m="http://schemas.openxmlformats.org/officeDocument/2006/math">
                    <m:nary>
                      <m:naryPr>
                        <m:ctrlPr>
                          <a:rPr lang="zh-CN" altLang="en-US" sz="1600" i="1" smtClean="0">
                            <a:latin typeface="Cambria Math" panose="02040503050406030204" pitchFamily="18" charset="0"/>
                            <a:ea typeface="方正黑体_GBK" panose="03000509000000000000" pitchFamily="65" charset="-122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1600" b="0" i="1" smtClean="0">
                            <a:latin typeface="Cambria Math" panose="02040503050406030204" pitchFamily="18" charset="0"/>
                            <a:ea typeface="方正黑体_GBK" panose="03000509000000000000" pitchFamily="65" charset="-122"/>
                          </a:rPr>
                          <m:t>0</m:t>
                        </m:r>
                      </m:sub>
                      <m:sup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方正黑体_GBK" panose="03000509000000000000" pitchFamily="65" charset="-122"/>
                          </a:rPr>
                          <m:t>1+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方正黑体_GBK" panose="03000509000000000000" pitchFamily="65" charset="-122"/>
                          </a:rPr>
                          <m:t>𝑖</m:t>
                        </m:r>
                      </m:sup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方正黑体_GBK" panose="03000509000000000000" pitchFamily="65" charset="-122"/>
                          </a:rPr>
                          <m:t>(</m:t>
                        </m:r>
                        <m:sSup>
                          <m:sSupPr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  <a:ea typeface="方正黑体_GBK" panose="03000509000000000000" pitchFamily="65" charset="-122"/>
                              </a:rPr>
                            </m:ctrlPr>
                          </m:sSupPr>
                          <m:e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方正黑体_GBK" panose="03000509000000000000" pitchFamily="65" charset="-122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方正黑体_GBK" panose="03000509000000000000" pitchFamily="65" charset="-122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方正黑体_GBK" panose="03000509000000000000" pitchFamily="65" charset="-122"/>
                          </a:rPr>
                          <m:t>+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方正黑体_GBK" panose="03000509000000000000" pitchFamily="65" charset="-122"/>
                          </a:rPr>
                          <m:t>𝑖𝑦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方正黑体_GBK" panose="03000509000000000000" pitchFamily="65" charset="-122"/>
                          </a:rPr>
                          <m:t>)</m:t>
                        </m:r>
                      </m:e>
                    </m:nary>
                    <m:r>
                      <m:rPr>
                        <m:sty m:val="p"/>
                      </m:rPr>
                      <a:rPr lang="en-US" altLang="zh-CN" sz="1600" b="0" i="0" smtClean="0">
                        <a:latin typeface="Cambria Math" panose="02040503050406030204" pitchFamily="18" charset="0"/>
                        <a:ea typeface="方正黑体_GBK" panose="03000509000000000000" pitchFamily="65" charset="-122"/>
                      </a:rPr>
                      <m:t>dz</m:t>
                    </m:r>
                  </m:oMath>
                </a14:m>
                <a:r>
                  <a:rPr lang="en-US" altLang="zh-CN" sz="1600" b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</a:t>
                </a:r>
              </a:p>
            </p:txBody>
          </p:sp>
        </mc:Choice>
        <mc:Fallback>
          <p:sp>
            <p:nvSpPr>
              <p:cNvPr id="44" name="文本框 43">
                <a:extLst>
                  <a:ext uri="{FF2B5EF4-FFF2-40B4-BE49-F238E27FC236}">
                    <a16:creationId xmlns:a16="http://schemas.microsoft.com/office/drawing/2014/main" id="{07F29541-54D2-AF47-2502-579C86BA8E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363" y="1358521"/>
                <a:ext cx="8382225" cy="564129"/>
              </a:xfrm>
              <a:prstGeom prst="rect">
                <a:avLst/>
              </a:prstGeom>
              <a:blipFill>
                <a:blip r:embed="rId4"/>
                <a:stretch>
                  <a:fillRect l="-436" t="-51087" b="-1239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79A88965-4712-70C9-2659-73EBED719BA3}"/>
                  </a:ext>
                </a:extLst>
              </p:cNvPr>
              <p:cNvSpPr txBox="1"/>
              <p:nvPr/>
            </p:nvSpPr>
            <p:spPr>
              <a:xfrm>
                <a:off x="605121" y="4619572"/>
                <a:ext cx="10828199" cy="12260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5000"/>
                  </a:lnSpc>
                </a:pPr>
                <a:r>
                  <a:rPr lang="zh-CN" altLang="en-US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解：曲线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𝐶</m:t>
                    </m:r>
                  </m:oMath>
                </a14:m>
                <a:r>
                  <a:rPr lang="zh-CN" altLang="en-US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的方程为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𝑧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𝑧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0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𝑟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𝑒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𝑖</m:t>
                        </m:r>
                        <m:r>
                          <a:rPr lang="zh-CN" altLang="en-US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𝜃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(−</m:t>
                    </m:r>
                    <m:r>
                      <m:rPr>
                        <m:sty m:val="p"/>
                      </m:rPr>
                      <a:rPr lang="en-US" altLang="zh-CN" i="1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π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≤</m:t>
                    </m:r>
                    <m:r>
                      <a:rPr lang="en-US" altLang="zh-CN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𝜃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≤</m:t>
                    </m:r>
                    <m:r>
                      <a:rPr lang="zh-CN" altLang="en-US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𝜋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)</m:t>
                    </m:r>
                  </m:oMath>
                </a14:m>
                <a:r>
                  <a:rPr lang="en-US" altLang="zh-CN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. </a:t>
                </a:r>
                <a:r>
                  <a:rPr lang="zh-CN" altLang="en-US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故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dz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𝑖𝑟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𝑒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𝑖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𝜃</m:t>
                        </m:r>
                      </m:sup>
                    </m:sSup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d</m:t>
                    </m:r>
                    <m:r>
                      <m:rPr>
                        <m:sty m:val="p"/>
                      </m:rPr>
                      <a:rPr lang="en-US" altLang="zh-CN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θ</m:t>
                    </m:r>
                  </m:oMath>
                </a14:m>
                <a:r>
                  <a:rPr lang="en-US" altLang="zh-CN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.</a:t>
                </a:r>
              </a:p>
              <a:p>
                <a:pPr>
                  <a:lnSpc>
                    <a:spcPct val="125000"/>
                  </a:lnSpc>
                </a:pPr>
                <a:r>
                  <a:rPr lang="en-US" altLang="zh-CN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    </a:t>
                </a:r>
                <a14:m>
                  <m:oMath xmlns:m="http://schemas.openxmlformats.org/officeDocument/2006/math">
                    <m:nary>
                      <m:naryPr>
                        <m:chr m:val="∮"/>
                        <m:ctrlPr>
                          <a:rPr lang="zh-CN" altLang="en-US" i="1">
                            <a:latin typeface="Cambria Math" panose="02040503050406030204" pitchFamily="18" charset="0"/>
                            <a:ea typeface="方正黑体_GBK" panose="03000509000000000000" pitchFamily="65" charset="-122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i="1">
                            <a:latin typeface="Cambria Math" panose="02040503050406030204" pitchFamily="18" charset="0"/>
                            <a:ea typeface="方正黑体_GBK" panose="03000509000000000000" pitchFamily="65" charset="-122"/>
                          </a:rPr>
                          <m:t>𝐶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  <a:ea typeface="方正黑体_GBK" panose="03000509000000000000" pitchFamily="65" charset="-122"/>
                          </a:rPr>
                          <m:t> </m:t>
                        </m:r>
                      </m:sup>
                      <m:e>
                        <m:f>
                          <m:f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方正黑体_GBK" panose="03000509000000000000" pitchFamily="65" charset="-122"/>
                              </a:rPr>
                            </m:ctrlPr>
                          </m:fPr>
                          <m:num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方正黑体_GBK" panose="03000509000000000000" pitchFamily="65" charset="-122"/>
                              </a:rPr>
                              <m:t>1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  <a:ea typeface="方正黑体_GBK" panose="03000509000000000000" pitchFamily="65" charset="-122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  <a:ea typeface="方正黑体_GBK" panose="03000509000000000000" pitchFamily="65" charset="-122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  <a:ea typeface="方正黑体_GBK" panose="03000509000000000000" pitchFamily="65" charset="-122"/>
                                      </a:rPr>
                                      <m:t>𝑧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  <a:ea typeface="方正黑体_GBK" panose="03000509000000000000" pitchFamily="65" charset="-122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  <a:ea typeface="方正黑体_GBK" panose="03000509000000000000" pitchFamily="65" charset="-12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  <a:ea typeface="方正黑体_GBK" panose="03000509000000000000" pitchFamily="65" charset="-122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  <a:ea typeface="方正黑体_GBK" panose="03000509000000000000" pitchFamily="65" charset="-122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方正黑体_GBK" panose="03000509000000000000" pitchFamily="65" charset="-122"/>
                                  </a:rPr>
                                  <m:t>𝑛</m:t>
                                </m:r>
                              </m:sup>
                            </m:sSup>
                          </m:den>
                        </m:f>
                      </m:e>
                    </m:nary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  <a:ea typeface="方正黑体_GBK" panose="03000509000000000000" pitchFamily="65" charset="-122"/>
                      </a:rPr>
                      <m:t>dz</m:t>
                    </m:r>
                    <m:r>
                      <a:rPr lang="en-US" altLang="zh-CN" b="0" i="0" smtClean="0">
                        <a:latin typeface="Cambria Math" panose="02040503050406030204" pitchFamily="18" charset="0"/>
                        <a:ea typeface="方正黑体_GBK" panose="03000509000000000000" pitchFamily="65" charset="-122"/>
                      </a:rPr>
                      <m:t>=</m:t>
                    </m:r>
                    <m:nary>
                      <m:nary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方正黑体_GBK" panose="03000509000000000000" pitchFamily="65" charset="-122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b="0" i="1" smtClean="0">
                            <a:latin typeface="Cambria Math" panose="02040503050406030204" pitchFamily="18" charset="0"/>
                            <a:ea typeface="方正黑体_GBK" panose="03000509000000000000" pitchFamily="65" charset="-122"/>
                          </a:rPr>
                          <m:t>−</m:t>
                        </m:r>
                        <m:r>
                          <a:rPr lang="zh-CN" altLang="en-US" b="0" i="1" smtClean="0">
                            <a:latin typeface="Cambria Math" panose="02040503050406030204" pitchFamily="18" charset="0"/>
                            <a:ea typeface="方正黑体_GBK" panose="03000509000000000000" pitchFamily="65" charset="-122"/>
                          </a:rPr>
                          <m:t>𝜋</m:t>
                        </m:r>
                      </m:sub>
                      <m:sup>
                        <m:r>
                          <a:rPr lang="zh-CN" altLang="en-US" b="0" i="1" smtClean="0">
                            <a:latin typeface="Cambria Math" panose="02040503050406030204" pitchFamily="18" charset="0"/>
                            <a:ea typeface="方正黑体_GBK" panose="03000509000000000000" pitchFamily="65" charset="-122"/>
                          </a:rPr>
                          <m:t>𝜋</m:t>
                        </m:r>
                      </m:sup>
                      <m:e>
                        <m:f>
                          <m:f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方正黑体_GBK" panose="03000509000000000000" pitchFamily="65" charset="-122"/>
                              </a:rPr>
                            </m:ctrlPr>
                          </m:fPr>
                          <m:num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方正黑体_GBK" panose="03000509000000000000" pitchFamily="65" charset="-122"/>
                              </a:rPr>
                              <m:t>1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  <a:ea typeface="方正黑体_GBK" panose="03000509000000000000" pitchFamily="65" charset="-122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  <a:ea typeface="方正黑体_GBK" panose="03000509000000000000" pitchFamily="65" charset="-122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  <a:ea typeface="楷体" panose="02010609060101010101" pitchFamily="49" charset="-122"/>
                                      </a:rPr>
                                      <m:t>𝑟</m:t>
                                    </m:r>
                                    <m:sSup>
                                      <m:sSup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  <a:ea typeface="楷体" panose="02010609060101010101" pitchFamily="49" charset="-122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  <a:ea typeface="楷体" panose="02010609060101010101" pitchFamily="49" charset="-122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  <a:ea typeface="楷体" panose="02010609060101010101" pitchFamily="49" charset="-122"/>
                                          </a:rPr>
                                          <m:t>𝑖</m:t>
                                        </m:r>
                                        <m:r>
                                          <a:rPr lang="zh-CN" altLang="en-US" i="1">
                                            <a:latin typeface="Cambria Math" panose="02040503050406030204" pitchFamily="18" charset="0"/>
                                            <a:ea typeface="楷体" panose="02010609060101010101" pitchFamily="49" charset="-122"/>
                                          </a:rPr>
                                          <m:t>𝜃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  <m: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方正黑体_GBK" panose="03000509000000000000" pitchFamily="65" charset="-122"/>
                                  </a:rPr>
                                  <m:t>𝑛</m:t>
                                </m:r>
                              </m:sup>
                            </m:sSup>
                          </m:den>
                        </m:f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方正黑体_GBK" panose="03000509000000000000" pitchFamily="65" charset="-122"/>
                          </a:rPr>
                          <m:t>𝑖𝑟</m:t>
                        </m:r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𝑖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𝜃</m:t>
                            </m:r>
                          </m:sup>
                        </m:sSup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d</m:t>
                        </m:r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θ</m:t>
                        </m:r>
                      </m:e>
                    </m:nary>
                    <m:r>
                      <a:rPr lang="en-US" altLang="zh-CN" b="0" i="1" smtClean="0">
                        <a:latin typeface="Cambria Math" panose="02040503050406030204" pitchFamily="18" charset="0"/>
                        <a:ea typeface="方正黑体_GBK" panose="03000509000000000000" pitchFamily="65" charset="-122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方正黑体_GBK" panose="03000509000000000000" pitchFamily="65" charset="-122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方正黑体_GBK" panose="03000509000000000000" pitchFamily="65" charset="-122"/>
                          </a:rPr>
                          <m:t>𝑖</m:t>
                        </m:r>
                      </m:num>
                      <m:den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方正黑体_GBK" panose="03000509000000000000" pitchFamily="65" charset="-122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方正黑体_GBK" panose="03000509000000000000" pitchFamily="65" charset="-122"/>
                              </a:rPr>
                              <m:t>𝑟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方正黑体_GBK" panose="03000509000000000000" pitchFamily="65" charset="-122"/>
                              </a:rPr>
                              <m:t>𝑛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方正黑体_GBK" panose="03000509000000000000" pitchFamily="65" charset="-122"/>
                              </a:rPr>
                              <m:t>−1</m:t>
                            </m:r>
                          </m:sup>
                        </m:sSup>
                      </m:den>
                    </m:f>
                    <m:nary>
                      <m:naryPr>
                        <m:ctrlPr>
                          <a:rPr lang="en-US" altLang="zh-CN" i="1">
                            <a:latin typeface="Cambria Math" panose="02040503050406030204" pitchFamily="18" charset="0"/>
                            <a:ea typeface="方正黑体_GBK" panose="03000509000000000000" pitchFamily="65" charset="-122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i="1">
                            <a:latin typeface="Cambria Math" panose="02040503050406030204" pitchFamily="18" charset="0"/>
                            <a:ea typeface="方正黑体_GBK" panose="03000509000000000000" pitchFamily="65" charset="-122"/>
                          </a:rPr>
                          <m:t>−</m:t>
                        </m:r>
                        <m:r>
                          <a:rPr lang="zh-CN" altLang="en-US" i="1">
                            <a:latin typeface="Cambria Math" panose="02040503050406030204" pitchFamily="18" charset="0"/>
                            <a:ea typeface="方正黑体_GBK" panose="03000509000000000000" pitchFamily="65" charset="-122"/>
                          </a:rPr>
                          <m:t>𝜋</m:t>
                        </m:r>
                      </m:sub>
                      <m:sup>
                        <m:r>
                          <a:rPr lang="zh-CN" altLang="en-US" i="1">
                            <a:latin typeface="Cambria Math" panose="02040503050406030204" pitchFamily="18" charset="0"/>
                            <a:ea typeface="方正黑体_GBK" panose="03000509000000000000" pitchFamily="65" charset="-122"/>
                          </a:rPr>
                          <m:t>𝜋</m:t>
                        </m:r>
                      </m:sup>
                      <m:e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方正黑体_GBK" panose="03000509000000000000" pitchFamily="65" charset="-122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方正黑体_GBK" panose="03000509000000000000" pitchFamily="65" charset="-122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方正黑体_GBK" panose="03000509000000000000" pitchFamily="65" charset="-122"/>
                              </a:rPr>
                              <m:t>𝑖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方正黑体_GBK" panose="03000509000000000000" pitchFamily="65" charset="-122"/>
                              </a:rPr>
                              <m:t>(1−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方正黑体_GBK" panose="03000509000000000000" pitchFamily="65" charset="-122"/>
                              </a:rPr>
                              <m:t>𝑛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方正黑体_GBK" panose="03000509000000000000" pitchFamily="65" charset="-122"/>
                              </a:rPr>
                              <m:t>)</m:t>
                            </m:r>
                            <m:r>
                              <a:rPr lang="zh-CN" altLang="en-US" b="0" i="1" smtClean="0">
                                <a:latin typeface="Cambria Math" panose="02040503050406030204" pitchFamily="18" charset="0"/>
                                <a:ea typeface="方正黑体_GBK" panose="03000509000000000000" pitchFamily="65" charset="-122"/>
                              </a:rPr>
                              <m:t>𝜃</m:t>
                            </m:r>
                          </m:sup>
                        </m:sSup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d</m:t>
                        </m:r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θ</m:t>
                        </m:r>
                      </m:e>
                    </m:nary>
                    <m:r>
                      <a:rPr lang="en-US" altLang="zh-CN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</m:ctrlPr>
                          </m:eqArr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2</m:t>
                            </m:r>
                            <m:r>
                              <a:rPr lang="zh-CN" altLang="en-US" b="0" i="1" smtClean="0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𝜋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𝑖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,  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𝑛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=1</m:t>
                            </m:r>
                          </m:e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0,      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𝑛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≠1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altLang="zh-CN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.</a:t>
                </a:r>
              </a:p>
            </p:txBody>
          </p:sp>
        </mc:Choice>
        <mc:Fallback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79A88965-4712-70C9-2659-73EBED719B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121" y="4619572"/>
                <a:ext cx="10828199" cy="1226041"/>
              </a:xfrm>
              <a:prstGeom prst="rect">
                <a:avLst/>
              </a:prstGeom>
              <a:blipFill>
                <a:blip r:embed="rId5"/>
                <a:stretch>
                  <a:fillRect l="-450" t="-49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2B61722E-099B-5565-3454-D00B5A2B1E44}"/>
                  </a:ext>
                </a:extLst>
              </p:cNvPr>
              <p:cNvSpPr txBox="1"/>
              <p:nvPr/>
            </p:nvSpPr>
            <p:spPr>
              <a:xfrm>
                <a:off x="576363" y="3862616"/>
                <a:ext cx="8382225" cy="6158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例</a:t>
                </a:r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1.2</a:t>
                </a:r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：计算积分 </a:t>
                </a:r>
                <a14:m>
                  <m:oMath xmlns:m="http://schemas.openxmlformats.org/officeDocument/2006/math">
                    <m:nary>
                      <m:naryPr>
                        <m:chr m:val="∮"/>
                        <m:ctrlPr>
                          <a:rPr lang="zh-CN" altLang="en-US" sz="1600" i="1" smtClean="0">
                            <a:latin typeface="Cambria Math" panose="02040503050406030204" pitchFamily="18" charset="0"/>
                            <a:ea typeface="方正黑体_GBK" panose="03000509000000000000" pitchFamily="65" charset="-122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1600" b="0" i="1" smtClean="0">
                            <a:latin typeface="Cambria Math" panose="02040503050406030204" pitchFamily="18" charset="0"/>
                            <a:ea typeface="方正黑体_GBK" panose="03000509000000000000" pitchFamily="65" charset="-122"/>
                          </a:rPr>
                          <m:t>𝐶</m:t>
                        </m:r>
                      </m:sub>
                      <m:sup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方正黑体_GBK" panose="03000509000000000000" pitchFamily="65" charset="-122"/>
                          </a:rPr>
                          <m:t> </m:t>
                        </m:r>
                      </m:sup>
                      <m:e>
                        <m:f>
                          <m:fPr>
                            <m:ctrlPr>
                              <a:rPr lang="en-US" altLang="zh-CN" sz="1600" i="1" smtClean="0">
                                <a:latin typeface="Cambria Math" panose="02040503050406030204" pitchFamily="18" charset="0"/>
                                <a:ea typeface="方正黑体_GBK" panose="03000509000000000000" pitchFamily="65" charset="-122"/>
                              </a:rPr>
                            </m:ctrlPr>
                          </m:fPr>
                          <m:num>
                            <m:r>
                              <a:rPr lang="en-US" altLang="zh-CN" sz="1600" i="1" smtClean="0">
                                <a:latin typeface="Cambria Math" panose="02040503050406030204" pitchFamily="18" charset="0"/>
                                <a:ea typeface="方正黑体_GBK" panose="03000509000000000000" pitchFamily="65" charset="-122"/>
                              </a:rPr>
                              <m:t>1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altLang="zh-CN" sz="1600" b="0" i="1" smtClean="0">
                                    <a:latin typeface="Cambria Math" panose="02040503050406030204" pitchFamily="18" charset="0"/>
                                    <a:ea typeface="方正黑体_GBK" panose="03000509000000000000" pitchFamily="65" charset="-122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  <a:ea typeface="方正黑体_GBK" panose="03000509000000000000" pitchFamily="65" charset="-122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  <a:ea typeface="方正黑体_GBK" panose="03000509000000000000" pitchFamily="65" charset="-122"/>
                                      </a:rPr>
                                      <m:t>𝑧</m:t>
                                    </m:r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  <a:ea typeface="方正黑体_GBK" panose="03000509000000000000" pitchFamily="65" charset="-122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altLang="zh-CN" sz="1600" b="0" i="1" smtClean="0">
                                            <a:latin typeface="Cambria Math" panose="02040503050406030204" pitchFamily="18" charset="0"/>
                                            <a:ea typeface="方正黑体_GBK" panose="03000509000000000000" pitchFamily="65" charset="-12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600" b="0" i="1" smtClean="0">
                                            <a:latin typeface="Cambria Math" panose="02040503050406030204" pitchFamily="18" charset="0"/>
                                            <a:ea typeface="方正黑体_GBK" panose="03000509000000000000" pitchFamily="65" charset="-122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en-US" altLang="zh-CN" sz="1600" b="0" i="1" smtClean="0">
                                            <a:latin typeface="Cambria Math" panose="02040503050406030204" pitchFamily="18" charset="0"/>
                                            <a:ea typeface="方正黑体_GBK" panose="03000509000000000000" pitchFamily="65" charset="-122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  <a:ea typeface="方正黑体_GBK" panose="03000509000000000000" pitchFamily="65" charset="-122"/>
                                  </a:rPr>
                                  <m:t>𝑛</m:t>
                                </m:r>
                              </m:sup>
                            </m:sSup>
                          </m:den>
                        </m:f>
                      </m:e>
                    </m:nary>
                    <m:r>
                      <m:rPr>
                        <m:sty m:val="p"/>
                      </m:rPr>
                      <a:rPr lang="en-US" altLang="zh-CN" sz="1600" b="0" i="0" smtClean="0">
                        <a:latin typeface="Cambria Math" panose="02040503050406030204" pitchFamily="18" charset="0"/>
                        <a:ea typeface="方正黑体_GBK" panose="03000509000000000000" pitchFamily="65" charset="-122"/>
                      </a:rPr>
                      <m:t>dz</m:t>
                    </m:r>
                  </m:oMath>
                </a14:m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Wingdings" panose="05000000000000000000" pitchFamily="2" charset="2"/>
                  </a:rPr>
                  <a:t> 的值，其中路径</a:t>
                </a:r>
                <a14:m>
                  <m:oMath xmlns:m="http://schemas.openxmlformats.org/officeDocument/2006/math"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方正黑体_GBK" panose="03000509000000000000" pitchFamily="65" charset="-122"/>
                        <a:sym typeface="Wingdings" panose="05000000000000000000" pitchFamily="2" charset="2"/>
                      </a:rPr>
                      <m:t>𝐶</m:t>
                    </m:r>
                  </m:oMath>
                </a14:m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Wingdings" panose="05000000000000000000" pitchFamily="2" charset="2"/>
                  </a:rPr>
                  <a:t>为正向圆周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方正黑体_GBK" panose="03000509000000000000" pitchFamily="65" charset="-122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方正黑体_GBK" panose="03000509000000000000" pitchFamily="65" charset="-122"/>
                            <a:sym typeface="Wingdings" panose="05000000000000000000" pitchFamily="2" charset="2"/>
                          </a:rPr>
                          <m:t>𝑧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方正黑体_GBK" panose="03000509000000000000" pitchFamily="65" charset="-122"/>
                            <a:sym typeface="Wingdings" panose="05000000000000000000" pitchFamily="2" charset="2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  <a:ea typeface="方正黑体_GBK" panose="03000509000000000000" pitchFamily="65" charset="-122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方正黑体_GBK" panose="03000509000000000000" pitchFamily="65" charset="-122"/>
                                <a:sym typeface="Wingdings" panose="05000000000000000000" pitchFamily="2" charset="2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方正黑体_GBK" panose="03000509000000000000" pitchFamily="65" charset="-122"/>
                                <a:sym typeface="Wingdings" panose="05000000000000000000" pitchFamily="2" charset="2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方正黑体_GBK" panose="03000509000000000000" pitchFamily="65" charset="-122"/>
                        <a:sym typeface="Wingdings" panose="05000000000000000000" pitchFamily="2" charset="2"/>
                      </a:rPr>
                      <m:t>=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方正黑体_GBK" panose="03000509000000000000" pitchFamily="65" charset="-122"/>
                        <a:sym typeface="Wingdings" panose="05000000000000000000" pitchFamily="2" charset="2"/>
                      </a:rPr>
                      <m:t>𝑟</m:t>
                    </m:r>
                  </m:oMath>
                </a14:m>
                <a:r>
                  <a:rPr lang="en-US" altLang="zh-CN" sz="1600" b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 </a:t>
                </a:r>
                <a:r>
                  <a:rPr lang="zh-CN" altLang="en-US" sz="1600" b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（</a:t>
                </a:r>
                <a14:m>
                  <m:oMath xmlns:m="http://schemas.openxmlformats.org/officeDocument/2006/math">
                    <m:r>
                      <a:rPr lang="en-US" altLang="zh-CN" sz="1600" b="0" i="1" dirty="0" smtClean="0">
                        <a:latin typeface="Cambria Math" panose="02040503050406030204" pitchFamily="18" charset="0"/>
                        <a:ea typeface="方正黑体_GBK" panose="03000509000000000000" pitchFamily="65" charset="-122"/>
                      </a:rPr>
                      <m:t>𝑛</m:t>
                    </m:r>
                  </m:oMath>
                </a14:m>
                <a:r>
                  <a:rPr lang="zh-CN" altLang="en-US" sz="1600" b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为整数）</a:t>
                </a:r>
                <a:endParaRPr lang="en-US" altLang="zh-CN" sz="1600" b="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2B61722E-099B-5565-3454-D00B5A2B1E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363" y="3862616"/>
                <a:ext cx="8382225" cy="615874"/>
              </a:xfrm>
              <a:prstGeom prst="rect">
                <a:avLst/>
              </a:prstGeom>
              <a:blipFill>
                <a:blip r:embed="rId6"/>
                <a:stretch>
                  <a:fillRect l="-436" t="-46535" b="-10396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本框 4">
            <a:extLst>
              <a:ext uri="{FF2B5EF4-FFF2-40B4-BE49-F238E27FC236}">
                <a16:creationId xmlns:a16="http://schemas.microsoft.com/office/drawing/2014/main" id="{BFD9E8EC-37FD-7D86-11A4-FCD60E7CDCAF}"/>
              </a:ext>
            </a:extLst>
          </p:cNvPr>
          <p:cNvSpPr txBox="1"/>
          <p:nvPr/>
        </p:nvSpPr>
        <p:spPr>
          <a:xfrm>
            <a:off x="507459" y="496110"/>
            <a:ext cx="31685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复变函数的积分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4880D91-859B-E743-DC49-7BD4E27FC937}"/>
              </a:ext>
            </a:extLst>
          </p:cNvPr>
          <p:cNvSpPr txBox="1"/>
          <p:nvPr/>
        </p:nvSpPr>
        <p:spPr>
          <a:xfrm>
            <a:off x="3676010" y="775742"/>
            <a:ext cx="14893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6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积分的计算法</a:t>
            </a:r>
            <a:endParaRPr lang="en-US" altLang="zh-CN" sz="1600" dirty="0"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CBAF6D78-EF1D-8615-AAF4-5FB09853E88F}"/>
              </a:ext>
            </a:extLst>
          </p:cNvPr>
          <p:cNvGrpSpPr/>
          <p:nvPr/>
        </p:nvGrpSpPr>
        <p:grpSpPr>
          <a:xfrm>
            <a:off x="8462679" y="4728192"/>
            <a:ext cx="3124200" cy="964495"/>
            <a:chOff x="8434766" y="4757442"/>
            <a:chExt cx="3124200" cy="964495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" name="文本框 8">
                  <a:extLst>
                    <a:ext uri="{FF2B5EF4-FFF2-40B4-BE49-F238E27FC236}">
                      <a16:creationId xmlns:a16="http://schemas.microsoft.com/office/drawing/2014/main" id="{D64924BF-3A99-1DCA-06FA-E4A6B5985124}"/>
                    </a:ext>
                  </a:extLst>
                </p:cNvPr>
                <p:cNvSpPr txBox="1"/>
                <p:nvPr/>
              </p:nvSpPr>
              <p:spPr>
                <a:xfrm>
                  <a:off x="8434766" y="4757442"/>
                  <a:ext cx="3124200" cy="96449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400" b="0" i="1" smtClean="0">
                            <a:latin typeface="Cambria Math" panose="02040503050406030204" pitchFamily="18" charset="0"/>
                            <a:ea typeface="方正黑体_GBK" panose="03000509000000000000" pitchFamily="65" charset="-122"/>
                          </a:rPr>
                          <m:t>𝑓</m:t>
                        </m:r>
                        <m:d>
                          <m:dPr>
                            <m:ctrlPr>
                              <a:rPr lang="en-US" altLang="zh-CN" sz="1400" b="0" i="1" smtClean="0">
                                <a:latin typeface="Cambria Math" panose="02040503050406030204" pitchFamily="18" charset="0"/>
                                <a:ea typeface="方正黑体_GBK" panose="03000509000000000000" pitchFamily="65" charset="-122"/>
                              </a:rPr>
                            </m:ctrlPr>
                          </m:dPr>
                          <m:e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  <a:ea typeface="方正黑体_GBK" panose="03000509000000000000" pitchFamily="65" charset="-122"/>
                              </a:rPr>
                              <m:t>𝑧</m:t>
                            </m:r>
                          </m:e>
                        </m:d>
                        <m:r>
                          <a:rPr lang="en-US" altLang="zh-CN" sz="1400" b="0" i="1" smtClean="0">
                            <a:latin typeface="Cambria Math" panose="02040503050406030204" pitchFamily="18" charset="0"/>
                            <a:ea typeface="方正黑体_GBK" panose="03000509000000000000" pitchFamily="65" charset="-122"/>
                          </a:rPr>
                          <m:t>=</m:t>
                        </m:r>
                        <m:f>
                          <m:fPr>
                            <m:ctrlPr>
                              <a:rPr lang="en-US" altLang="zh-CN" sz="1400" i="1" smtClean="0">
                                <a:latin typeface="Cambria Math" panose="02040503050406030204" pitchFamily="18" charset="0"/>
                                <a:ea typeface="方正黑体_GBK" panose="03000509000000000000" pitchFamily="65" charset="-122"/>
                              </a:rPr>
                            </m:ctrlPr>
                          </m:fPr>
                          <m:num>
                            <m:r>
                              <a:rPr lang="en-US" altLang="zh-CN" sz="1400" i="1" smtClean="0">
                                <a:latin typeface="Cambria Math" panose="02040503050406030204" pitchFamily="18" charset="0"/>
                                <a:ea typeface="方正黑体_GBK" panose="03000509000000000000" pitchFamily="65" charset="-122"/>
                              </a:rPr>
                              <m:t>1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altLang="zh-CN" sz="1400" b="0" i="1" smtClean="0">
                                    <a:latin typeface="Cambria Math" panose="02040503050406030204" pitchFamily="18" charset="0"/>
                                    <a:ea typeface="方正黑体_GBK" panose="03000509000000000000" pitchFamily="65" charset="-122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  <a:ea typeface="方正黑体_GBK" panose="03000509000000000000" pitchFamily="65" charset="-122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  <a:ea typeface="方正黑体_GBK" panose="03000509000000000000" pitchFamily="65" charset="-122"/>
                                      </a:rPr>
                                      <m:t>𝑧</m:t>
                                    </m:r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  <a:ea typeface="方正黑体_GBK" panose="03000509000000000000" pitchFamily="65" charset="-122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altLang="zh-CN" sz="1400" b="0" i="1" smtClean="0">
                                            <a:latin typeface="Cambria Math" panose="02040503050406030204" pitchFamily="18" charset="0"/>
                                            <a:ea typeface="方正黑体_GBK" panose="03000509000000000000" pitchFamily="65" charset="-12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400" b="0" i="1" smtClean="0">
                                            <a:latin typeface="Cambria Math" panose="02040503050406030204" pitchFamily="18" charset="0"/>
                                            <a:ea typeface="方正黑体_GBK" panose="03000509000000000000" pitchFamily="65" charset="-122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en-US" altLang="zh-CN" sz="1400" b="0" i="1" smtClean="0">
                                            <a:latin typeface="Cambria Math" panose="02040503050406030204" pitchFamily="18" charset="0"/>
                                            <a:ea typeface="方正黑体_GBK" panose="03000509000000000000" pitchFamily="65" charset="-122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  <a:ea typeface="方正黑体_GBK" panose="03000509000000000000" pitchFamily="65" charset="-122"/>
                                  </a:rPr>
                                  <m:t>𝑛</m:t>
                                </m:r>
                              </m:sup>
                            </m:sSup>
                          </m:den>
                        </m:f>
                      </m:oMath>
                    </m:oMathPara>
                  </a14:m>
                  <a:endParaRPr lang="en-US" altLang="zh-CN" sz="1400" dirty="0">
                    <a:latin typeface="仿宋" panose="02010609060101010101" pitchFamily="49" charset="-122"/>
                    <a:ea typeface="仿宋" panose="02010609060101010101" pitchFamily="49" charset="-122"/>
                  </a:endParaRPr>
                </a:p>
                <a:p>
                  <a:pPr algn="ctr"/>
                  <a:r>
                    <a:rPr lang="zh-CN" altLang="en-US" sz="1400" dirty="0">
                      <a:latin typeface="仿宋" panose="02010609060101010101" pitchFamily="49" charset="-122"/>
                      <a:ea typeface="仿宋" panose="02010609060101010101" pitchFamily="49" charset="-122"/>
                    </a:rPr>
                    <a:t>在对应圆周</a:t>
                  </a:r>
                  <a14:m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  <a:ea typeface="方正黑体_GBK" panose="03000509000000000000" pitchFamily="65" charset="-122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  <a:ea typeface="方正黑体_GBK" panose="03000509000000000000" pitchFamily="65" charset="-122"/>
                              <a:sym typeface="Wingdings" panose="05000000000000000000" pitchFamily="2" charset="2"/>
                            </a:rPr>
                            <m:t>𝑧</m:t>
                          </m:r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  <a:ea typeface="方正黑体_GBK" panose="03000509000000000000" pitchFamily="65" charset="-122"/>
                              <a:sym typeface="Wingdings" panose="05000000000000000000" pitchFamily="2" charset="2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1400" b="0" i="1" smtClean="0">
                                  <a:latin typeface="Cambria Math" panose="02040503050406030204" pitchFamily="18" charset="0"/>
                                  <a:ea typeface="方正黑体_GBK" panose="03000509000000000000" pitchFamily="65" charset="-122"/>
                                  <a:sym typeface="Wingdings" panose="05000000000000000000" pitchFamily="2" charset="2"/>
                                </a:rPr>
                              </m:ctrlPr>
                            </m:sSubPr>
                            <m:e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  <a:ea typeface="方正黑体_GBK" panose="03000509000000000000" pitchFamily="65" charset="-122"/>
                                  <a:sym typeface="Wingdings" panose="05000000000000000000" pitchFamily="2" charset="2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  <a:ea typeface="方正黑体_GBK" panose="03000509000000000000" pitchFamily="65" charset="-122"/>
                                  <a:sym typeface="Wingdings" panose="05000000000000000000" pitchFamily="2" charset="2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altLang="zh-CN" sz="1400" b="0" i="1" smtClean="0">
                          <a:latin typeface="Cambria Math" panose="02040503050406030204" pitchFamily="18" charset="0"/>
                          <a:ea typeface="方正黑体_GBK" panose="03000509000000000000" pitchFamily="65" charset="-122"/>
                          <a:sym typeface="Wingdings" panose="05000000000000000000" pitchFamily="2" charset="2"/>
                        </a:rPr>
                        <m:t>=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  <a:ea typeface="方正黑体_GBK" panose="03000509000000000000" pitchFamily="65" charset="-122"/>
                          <a:sym typeface="Wingdings" panose="05000000000000000000" pitchFamily="2" charset="2"/>
                        </a:rPr>
                        <m:t>𝑟</m:t>
                      </m:r>
                    </m:oMath>
                  </a14:m>
                  <a:r>
                    <a:rPr lang="zh-CN" altLang="en-US" sz="1400" dirty="0">
                      <a:latin typeface="仿宋" panose="02010609060101010101" pitchFamily="49" charset="-122"/>
                      <a:ea typeface="仿宋" panose="02010609060101010101" pitchFamily="49" charset="-122"/>
                    </a:rPr>
                    <a:t>上积分恒定</a:t>
                  </a:r>
                  <a:endParaRPr lang="en-US" altLang="zh-CN" sz="1400" dirty="0">
                    <a:latin typeface="仿宋" panose="02010609060101010101" pitchFamily="49" charset="-122"/>
                    <a:ea typeface="仿宋" panose="02010609060101010101" pitchFamily="49" charset="-122"/>
                  </a:endParaRPr>
                </a:p>
                <a:p>
                  <a:pPr algn="ctr"/>
                  <a:r>
                    <a:rPr lang="zh-CN" altLang="en-US" sz="1400" dirty="0">
                      <a:latin typeface="仿宋" panose="02010609060101010101" pitchFamily="49" charset="-122"/>
                      <a:ea typeface="仿宋" panose="02010609060101010101" pitchFamily="49" charset="-122"/>
                    </a:rPr>
                    <a:t>与</a:t>
                  </a:r>
                  <a14:m>
                    <m:oMath xmlns:m="http://schemas.openxmlformats.org/officeDocument/2006/math">
                      <m:r>
                        <a:rPr lang="en-US" altLang="zh-CN" sz="1400" b="0" i="1" smtClean="0">
                          <a:latin typeface="Cambria Math" panose="02040503050406030204" pitchFamily="18" charset="0"/>
                          <a:ea typeface="方正黑体_GBK" panose="03000509000000000000" pitchFamily="65" charset="-122"/>
                          <a:sym typeface="Wingdings" panose="05000000000000000000" pitchFamily="2" charset="2"/>
                        </a:rPr>
                        <m:t>𝑟</m:t>
                      </m:r>
                    </m:oMath>
                  </a14:m>
                  <a:r>
                    <a:rPr lang="zh-CN" altLang="en-US" sz="1400" dirty="0">
                      <a:latin typeface="仿宋" panose="02010609060101010101" pitchFamily="49" charset="-122"/>
                      <a:ea typeface="仿宋" panose="02010609060101010101" pitchFamily="49" charset="-122"/>
                    </a:rPr>
                    <a:t>无关，与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1400" i="1">
                              <a:latin typeface="Cambria Math" panose="02040503050406030204" pitchFamily="18" charset="0"/>
                              <a:ea typeface="方正黑体_GBK" panose="03000509000000000000" pitchFamily="65" charset="-122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latin typeface="Cambria Math" panose="02040503050406030204" pitchFamily="18" charset="0"/>
                              <a:ea typeface="方正黑体_GBK" panose="03000509000000000000" pitchFamily="65" charset="-122"/>
                              <a:sym typeface="Wingdings" panose="05000000000000000000" pitchFamily="2" charset="2"/>
                            </a:rPr>
                            <m:t>𝑧</m:t>
                          </m:r>
                        </m:e>
                        <m:sub>
                          <m:r>
                            <a:rPr lang="en-US" altLang="zh-CN" sz="1400" i="1">
                              <a:latin typeface="Cambria Math" panose="02040503050406030204" pitchFamily="18" charset="0"/>
                              <a:ea typeface="方正黑体_GBK" panose="03000509000000000000" pitchFamily="65" charset="-122"/>
                              <a:sym typeface="Wingdings" panose="05000000000000000000" pitchFamily="2" charset="2"/>
                            </a:rPr>
                            <m:t>0</m:t>
                          </m:r>
                        </m:sub>
                      </m:sSub>
                    </m:oMath>
                  </a14:m>
                  <a:r>
                    <a:rPr lang="zh-CN" altLang="en-US" sz="1400" dirty="0">
                      <a:latin typeface="仿宋" panose="02010609060101010101" pitchFamily="49" charset="-122"/>
                      <a:ea typeface="仿宋" panose="02010609060101010101" pitchFamily="49" charset="-122"/>
                    </a:rPr>
                    <a:t>如何选取无关</a:t>
                  </a:r>
                </a:p>
              </p:txBody>
            </p:sp>
          </mc:Choice>
          <mc:Fallback>
            <p:sp>
              <p:nvSpPr>
                <p:cNvPr id="9" name="文本框 8">
                  <a:extLst>
                    <a:ext uri="{FF2B5EF4-FFF2-40B4-BE49-F238E27FC236}">
                      <a16:creationId xmlns:a16="http://schemas.microsoft.com/office/drawing/2014/main" id="{D64924BF-3A99-1DCA-06FA-E4A6B59851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34766" y="4757442"/>
                  <a:ext cx="3124200" cy="964495"/>
                </a:xfrm>
                <a:prstGeom prst="rect">
                  <a:avLst/>
                </a:prstGeom>
                <a:blipFill>
                  <a:blip r:embed="rId7"/>
                  <a:stretch>
                    <a:fillRect b="-443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星形: 五角 9">
              <a:extLst>
                <a:ext uri="{FF2B5EF4-FFF2-40B4-BE49-F238E27FC236}">
                  <a16:creationId xmlns:a16="http://schemas.microsoft.com/office/drawing/2014/main" id="{F5C79422-3E5E-1C52-F0CF-94BB8FA33BBA}"/>
                </a:ext>
              </a:extLst>
            </p:cNvPr>
            <p:cNvSpPr/>
            <p:nvPr/>
          </p:nvSpPr>
          <p:spPr>
            <a:xfrm>
              <a:off x="9059716" y="4874460"/>
              <a:ext cx="140026" cy="140026"/>
            </a:xfrm>
            <a:prstGeom prst="star5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107731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44" grpId="0"/>
      <p:bldP spid="45" grpId="0"/>
      <p:bldP spid="1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143FF26B-CC77-0DBB-021F-F6F65A8FA87C}"/>
              </a:ext>
            </a:extLst>
          </p:cNvPr>
          <p:cNvCxnSpPr/>
          <p:nvPr/>
        </p:nvCxnSpPr>
        <p:spPr>
          <a:xfrm>
            <a:off x="576364" y="1136063"/>
            <a:ext cx="11039272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E47DAE2B-DDC5-E56A-9732-4AE85CAD7026}"/>
              </a:ext>
            </a:extLst>
          </p:cNvPr>
          <p:cNvSpPr txBox="1"/>
          <p:nvPr/>
        </p:nvSpPr>
        <p:spPr>
          <a:xfrm>
            <a:off x="507460" y="496110"/>
            <a:ext cx="35262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柯西</a:t>
            </a:r>
            <a:r>
              <a:rPr lang="en-US" altLang="zh-CN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-</a:t>
            </a:r>
            <a:r>
              <a:rPr lang="zh-CN" altLang="en-US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古萨基本定理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8AB1155-33C6-9267-3E45-6AD645A97AC8}"/>
              </a:ext>
            </a:extLst>
          </p:cNvPr>
          <p:cNvSpPr txBox="1"/>
          <p:nvPr/>
        </p:nvSpPr>
        <p:spPr>
          <a:xfrm>
            <a:off x="4033736" y="775742"/>
            <a:ext cx="27719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6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解析函数沿闭合路径的积分</a:t>
            </a:r>
            <a:endParaRPr lang="en-US" altLang="zh-CN" sz="1600" dirty="0"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049BB7C3-6CA0-06DD-079B-CD86C8FB2589}"/>
                  </a:ext>
                </a:extLst>
              </p:cNvPr>
              <p:cNvSpPr txBox="1"/>
              <p:nvPr/>
            </p:nvSpPr>
            <p:spPr>
              <a:xfrm>
                <a:off x="507460" y="1298962"/>
                <a:ext cx="11108176" cy="4292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在第二章中我们研究的 解析函数，在积分中也拥有优良的性质。我们不妨先回想一下</a:t>
                </a:r>
                <a:r>
                  <a:rPr lang="zh-CN" altLang="en-US" sz="1600" u="sng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解析函数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𝑓</m:t>
                    </m:r>
                    <m:d>
                      <m:d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d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𝑧</m:t>
                        </m:r>
                      </m:e>
                    </m:d>
                    <m:r>
                      <a:rPr lang="en-US" altLang="zh-CN" sz="1600" i="1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𝑢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+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𝑖𝑣</m:t>
                    </m:r>
                  </m:oMath>
                </a14:m>
                <a:r>
                  <a:rPr lang="zh-CN" altLang="en-US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的判定条件：</a:t>
                </a:r>
                <a:endParaRPr lang="en-US" altLang="zh-CN" sz="1600" dirty="0">
                  <a:latin typeface="方正小标宋简体" panose="02000000000000000000" pitchFamily="2" charset="-122"/>
                  <a:ea typeface="方正小标宋简体" panose="02000000000000000000" pitchFamily="2" charset="-122"/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049BB7C3-6CA0-06DD-079B-CD86C8FB25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460" y="1298962"/>
                <a:ext cx="11108176" cy="429285"/>
              </a:xfrm>
              <a:prstGeom prst="rect">
                <a:avLst/>
              </a:prstGeom>
              <a:blipFill>
                <a:blip r:embed="rId5"/>
                <a:stretch>
                  <a:fillRect l="-274" b="-1690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32EA6C14-B43C-E3D1-ABD4-9E48381BB497}"/>
                  </a:ext>
                </a:extLst>
              </p:cNvPr>
              <p:cNvSpPr txBox="1"/>
              <p:nvPr/>
            </p:nvSpPr>
            <p:spPr>
              <a:xfrm>
                <a:off x="1305298" y="1750721"/>
                <a:ext cx="9512495" cy="7752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zh-CN" sz="1600" b="0" i="1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𝑢</m:t>
                    </m:r>
                    <m:d>
                      <m:d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dPr>
                      <m:e>
                        <m:r>
                          <a:rPr lang="en-US" altLang="zh-CN" sz="1600" b="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𝑥</m:t>
                        </m:r>
                        <m:r>
                          <a:rPr lang="en-US" altLang="zh-CN" sz="1600" b="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,</m:t>
                        </m:r>
                        <m:r>
                          <a:rPr lang="en-US" altLang="zh-CN" sz="1600" b="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𝑦</m:t>
                        </m:r>
                      </m:e>
                    </m:d>
                    <m:r>
                      <a:rPr lang="en-US" altLang="zh-CN" sz="1600" b="0" i="1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,</m:t>
                    </m:r>
                    <m:r>
                      <a:rPr lang="en-US" altLang="zh-CN" sz="1600" b="0" i="1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𝑣</m:t>
                    </m:r>
                    <m:r>
                      <a:rPr lang="en-US" altLang="zh-CN" sz="1600" b="0" i="1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(</m:t>
                    </m:r>
                    <m:r>
                      <a:rPr lang="en-US" altLang="zh-CN" sz="1600" b="0" i="1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𝑥</m:t>
                    </m:r>
                    <m:r>
                      <a:rPr lang="en-US" altLang="zh-CN" sz="1600" b="0" i="1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,</m:t>
                    </m:r>
                    <m:r>
                      <a:rPr lang="en-US" altLang="zh-CN" sz="1600" b="0" i="1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𝑦</m:t>
                    </m:r>
                    <m:r>
                      <a:rPr lang="en-US" altLang="zh-CN" sz="1600" b="0" i="1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)</m:t>
                    </m:r>
                  </m:oMath>
                </a14:m>
                <a:r>
                  <a:rPr lang="zh-CN" altLang="en-US" sz="16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在</a:t>
                </a:r>
                <a14:m>
                  <m:oMath xmlns:m="http://schemas.openxmlformats.org/officeDocument/2006/math">
                    <m:r>
                      <a:rPr lang="en-US" altLang="zh-CN" sz="1600" b="0" i="1" dirty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𝐷</m:t>
                    </m:r>
                  </m:oMath>
                </a14:m>
                <a:r>
                  <a:rPr lang="zh-CN" altLang="en-US" sz="16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内均可微，且满足</a:t>
                </a:r>
                <a:r>
                  <a:rPr lang="zh-CN" altLang="en-US" sz="1600" b="1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柯西</a:t>
                </a:r>
                <a:r>
                  <a:rPr lang="en-US" altLang="zh-CN" sz="1600" b="1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-</a:t>
                </a:r>
                <a:r>
                  <a:rPr lang="zh-CN" altLang="en-US" sz="1600" b="1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黎曼方程：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1600" b="1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fPr>
                      <m:num>
                        <m:r>
                          <a:rPr lang="en-US" altLang="zh-CN" sz="1600" b="1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𝝏</m:t>
                        </m:r>
                        <m:r>
                          <a:rPr lang="en-US" altLang="zh-CN" sz="1600" b="1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𝒖</m:t>
                        </m:r>
                      </m:num>
                      <m:den>
                        <m:r>
                          <a:rPr lang="en-US" altLang="zh-CN" sz="1600" b="1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𝝏</m:t>
                        </m:r>
                        <m:r>
                          <a:rPr lang="en-US" altLang="zh-CN" sz="1600" b="1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𝒙</m:t>
                        </m:r>
                      </m:den>
                    </m:f>
                    <m:r>
                      <a:rPr lang="en-US" altLang="zh-CN" sz="1600" b="1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</m:t>
                    </m:r>
                    <m:f>
                      <m:fPr>
                        <m:ctrlPr>
                          <a:rPr lang="en-US" altLang="zh-CN" sz="1600" b="1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fPr>
                      <m:num>
                        <m:r>
                          <a:rPr lang="en-US" altLang="zh-CN" sz="1600" b="1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𝝏</m:t>
                        </m:r>
                        <m:r>
                          <a:rPr lang="en-US" altLang="zh-CN" sz="1600" b="1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𝒗</m:t>
                        </m:r>
                      </m:num>
                      <m:den>
                        <m:r>
                          <a:rPr lang="en-US" altLang="zh-CN" sz="1600" b="1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𝝏</m:t>
                        </m:r>
                        <m:r>
                          <a:rPr lang="en-US" altLang="zh-CN" sz="1600" b="1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𝒚</m:t>
                        </m:r>
                      </m:den>
                    </m:f>
                    <m:r>
                      <a:rPr lang="en-US" altLang="zh-CN" sz="1600" b="1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,  </m:t>
                    </m:r>
                    <m:f>
                      <m:fPr>
                        <m:ctrlPr>
                          <a:rPr lang="en-US" altLang="zh-CN" sz="1600" b="1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fPr>
                      <m:num>
                        <m:r>
                          <a:rPr lang="en-US" altLang="zh-CN" sz="1600" b="1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𝝏</m:t>
                        </m:r>
                        <m:r>
                          <a:rPr lang="en-US" altLang="zh-CN" sz="1600" b="1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𝒖</m:t>
                        </m:r>
                      </m:num>
                      <m:den>
                        <m:r>
                          <a:rPr lang="en-US" altLang="zh-CN" sz="1600" b="1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𝝏</m:t>
                        </m:r>
                        <m:r>
                          <a:rPr lang="en-US" altLang="zh-CN" sz="1600" b="1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𝒚</m:t>
                        </m:r>
                      </m:den>
                    </m:f>
                    <m:r>
                      <a:rPr lang="en-US" altLang="zh-CN" sz="1600" b="1" i="1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</m:t>
                    </m:r>
                    <m:r>
                      <a:rPr lang="en-US" altLang="zh-CN" sz="1600" b="1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−</m:t>
                    </m:r>
                    <m:f>
                      <m:fPr>
                        <m:ctrlPr>
                          <a:rPr lang="en-US" altLang="zh-CN" sz="1600" b="1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fPr>
                      <m:num>
                        <m:r>
                          <a:rPr lang="en-US" altLang="zh-CN" sz="1600" b="1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𝝏</m:t>
                        </m:r>
                        <m:r>
                          <a:rPr lang="en-US" altLang="zh-CN" sz="1600" b="1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𝒗</m:t>
                        </m:r>
                      </m:num>
                      <m:den>
                        <m:r>
                          <a:rPr lang="en-US" altLang="zh-CN" sz="1600" b="1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𝝏</m:t>
                        </m:r>
                        <m:r>
                          <a:rPr lang="en-US" altLang="zh-CN" sz="1600" b="1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𝒙</m:t>
                        </m:r>
                      </m:den>
                    </m:f>
                  </m:oMath>
                </a14:m>
                <a:endParaRPr lang="en-US" altLang="zh-CN" sz="1600" b="1" dirty="0"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  <a:p>
                <a:pPr algn="ctr">
                  <a:spcBef>
                    <a:spcPts val="600"/>
                  </a:spcBef>
                </a:pPr>
                <a:r>
                  <a:rPr lang="en-US" altLang="zh-CN" sz="1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* </a:t>
                </a:r>
                <a:r>
                  <a:rPr lang="zh-CN" altLang="en-US" sz="1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解析函数一定存在一阶偏导数，但不一定是</a:t>
                </a:r>
                <a:r>
                  <a:rPr lang="zh-CN" altLang="en-US" sz="1400" b="1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连续</a:t>
                </a:r>
                <a:r>
                  <a:rPr lang="zh-CN" altLang="en-US" sz="1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的。这里我们不提供严格证明，假设它是连续的。</a:t>
                </a:r>
                <a:endParaRPr lang="en-US" altLang="zh-CN" sz="14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32EA6C14-B43C-E3D1-ABD4-9E48381BB4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5298" y="1750721"/>
                <a:ext cx="9512495" cy="775212"/>
              </a:xfrm>
              <a:prstGeom prst="rect">
                <a:avLst/>
              </a:prstGeom>
              <a:blipFill>
                <a:blip r:embed="rId6"/>
                <a:stretch>
                  <a:fillRect b="-78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文本框 10">
            <a:extLst>
              <a:ext uri="{FF2B5EF4-FFF2-40B4-BE49-F238E27FC236}">
                <a16:creationId xmlns:a16="http://schemas.microsoft.com/office/drawing/2014/main" id="{C598AAE1-3D89-BF66-C1E7-CA7AA629BD6E}"/>
              </a:ext>
            </a:extLst>
          </p:cNvPr>
          <p:cNvSpPr txBox="1"/>
          <p:nvPr/>
        </p:nvSpPr>
        <p:spPr>
          <a:xfrm>
            <a:off x="507460" y="2647045"/>
            <a:ext cx="11108176" cy="429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学习高等数学时，在实变函数积分学中，</a:t>
            </a:r>
            <a:r>
              <a:rPr lang="zh-CN" altLang="en-US" sz="1600" u="sng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格林公式 </a:t>
            </a:r>
            <a:r>
              <a:rPr lang="zh-CN" altLang="en-US" sz="16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与 </a:t>
            </a:r>
            <a:r>
              <a:rPr lang="zh-CN" altLang="en-US" sz="1600" u="sng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偏导数</a:t>
            </a:r>
            <a:r>
              <a:rPr lang="zh-CN" altLang="en-US" sz="16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 有所联系，并且它恰好可以用来计算 </a:t>
            </a:r>
            <a:r>
              <a:rPr lang="zh-CN" altLang="en-US" sz="1600" u="sng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第二类曲线积分</a:t>
            </a:r>
            <a:r>
              <a:rPr lang="zh-CN" altLang="en-US" sz="16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：</a:t>
            </a:r>
            <a:endParaRPr lang="en-US" altLang="zh-CN" sz="1600" dirty="0">
              <a:latin typeface="方正小标宋简体" panose="02000000000000000000" pitchFamily="2" charset="-122"/>
              <a:ea typeface="方正小标宋简体" panose="02000000000000000000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CDBBEA07-BF45-8ADF-3423-C2AB985475AB}"/>
                  </a:ext>
                </a:extLst>
              </p:cNvPr>
              <p:cNvSpPr txBox="1"/>
              <p:nvPr/>
            </p:nvSpPr>
            <p:spPr>
              <a:xfrm>
                <a:off x="9692" y="3076330"/>
                <a:ext cx="12103709" cy="52777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16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若区域</a:t>
                </a:r>
                <a14:m>
                  <m:oMath xmlns:m="http://schemas.openxmlformats.org/officeDocument/2006/math"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𝐷</m:t>
                    </m:r>
                  </m:oMath>
                </a14:m>
                <a:r>
                  <a:rPr lang="zh-CN" altLang="en-US" sz="16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由闭合曲线</a:t>
                </a:r>
                <a14:m>
                  <m:oMath xmlns:m="http://schemas.openxmlformats.org/officeDocument/2006/math"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𝐶</m:t>
                    </m:r>
                  </m:oMath>
                </a14:m>
                <a:r>
                  <a:rPr lang="zh-CN" altLang="en-US" sz="16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围成，</a:t>
                </a:r>
                <a14:m>
                  <m:oMath xmlns:m="http://schemas.openxmlformats.org/officeDocument/2006/math"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𝑃</m:t>
                    </m:r>
                    <m:d>
                      <m:dPr>
                        <m:ctrlPr>
                          <a:rPr lang="en-US" altLang="zh-CN" sz="1600" i="1" dirty="0" smtClean="0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</m:ctrlPr>
                      </m:dPr>
                      <m:e>
                        <m:r>
                          <a:rPr lang="en-US" altLang="zh-CN" sz="1600" b="0" i="1" dirty="0" smtClean="0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𝑥</m:t>
                        </m:r>
                        <m:r>
                          <a:rPr lang="en-US" altLang="zh-CN" sz="1600" b="0" i="1" dirty="0" smtClean="0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,</m:t>
                        </m:r>
                        <m:r>
                          <a:rPr lang="en-US" altLang="zh-CN" sz="1600" b="0" i="1" dirty="0" smtClean="0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𝑦</m:t>
                        </m:r>
                      </m:e>
                    </m:d>
                    <m:r>
                      <a:rPr lang="en-US" altLang="zh-CN" sz="1600" b="0" i="0" dirty="0" smtClean="0"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,</m:t>
                    </m:r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𝑄</m:t>
                    </m:r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(</m:t>
                    </m:r>
                    <m:r>
                      <a:rPr lang="en-US" altLang="zh-CN" sz="1600" b="0" i="1" dirty="0" smtClean="0"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𝑥</m:t>
                    </m:r>
                    <m:r>
                      <a:rPr lang="en-US" altLang="zh-CN" sz="1600" b="0" i="1" dirty="0" smtClean="0"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,</m:t>
                    </m:r>
                    <m:r>
                      <a:rPr lang="en-US" altLang="zh-CN" sz="1600" b="0" i="1" dirty="0" smtClean="0"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𝑦</m:t>
                    </m:r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)</m:t>
                    </m:r>
                  </m:oMath>
                </a14:m>
                <a:r>
                  <a:rPr lang="zh-CN" altLang="en-US" sz="16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在</a:t>
                </a:r>
                <a14:m>
                  <m:oMath xmlns:m="http://schemas.openxmlformats.org/officeDocument/2006/math"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𝐷</m:t>
                    </m:r>
                  </m:oMath>
                </a14:m>
                <a:r>
                  <a:rPr lang="zh-CN" altLang="en-US" sz="16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内有一阶连续偏导数，则</a:t>
                </a:r>
                <a14:m>
                  <m:oMath xmlns:m="http://schemas.openxmlformats.org/officeDocument/2006/math">
                    <m:nary>
                      <m:naryPr>
                        <m:chr m:val="∮"/>
                        <m:ctrlPr>
                          <a:rPr lang="zh-CN" altLang="en-US" sz="1600" i="1" smtClean="0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1600" b="0" i="1" smtClean="0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𝐶</m:t>
                        </m:r>
                      </m:sub>
                      <m:sup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 </m:t>
                        </m:r>
                      </m:sup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𝑃</m:t>
                        </m:r>
                        <m:r>
                          <m:rPr>
                            <m:sty m:val="p"/>
                          </m:rPr>
                          <a:rPr lang="en-US" altLang="zh-CN" sz="1600" b="0" i="0" smtClean="0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dx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+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𝑄</m:t>
                        </m:r>
                        <m:r>
                          <m:rPr>
                            <m:sty m:val="p"/>
                          </m:rPr>
                          <a:rPr lang="en-US" altLang="zh-CN" sz="1600" b="0" i="0" smtClean="0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dy</m:t>
                        </m:r>
                      </m:e>
                    </m:nary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=</m:t>
                    </m:r>
                    <m:nary>
                      <m:naryPr>
                        <m:chr m:val="∬"/>
                        <m:ctrlPr>
                          <a:rPr lang="en-US" altLang="zh-CN" sz="1600" i="1" smtClean="0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1600" b="0" i="1" smtClean="0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𝐷</m:t>
                        </m:r>
                      </m:sub>
                      <m:sup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 </m:t>
                        </m:r>
                      </m:sup>
                      <m:e>
                        <m:d>
                          <m:dPr>
                            <m:ctrlPr>
                              <a:rPr lang="en-US" altLang="zh-CN" sz="1600" i="1" smtClean="0">
                                <a:latin typeface="Cambria Math" panose="02040503050406030204" pitchFamily="18" charset="0"/>
                                <a:ea typeface="仿宋" panose="02010609060101010101" pitchFamily="49" charset="-122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CN" sz="1600" i="1">
                                    <a:latin typeface="Cambria Math" panose="02040503050406030204" pitchFamily="18" charset="0"/>
                                    <a:ea typeface="楷体" panose="02010609060101010101" pitchFamily="49" charset="-122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1600" b="0" i="1">
                                    <a:latin typeface="Cambria Math" panose="02040503050406030204" pitchFamily="18" charset="0"/>
                                    <a:ea typeface="楷体" panose="02010609060101010101" pitchFamily="49" charset="-122"/>
                                  </a:rPr>
                                  <m:t>𝜕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  <a:ea typeface="楷体" panose="02010609060101010101" pitchFamily="49" charset="-122"/>
                                  </a:rPr>
                                  <m:t>𝑄</m:t>
                                </m:r>
                              </m:num>
                              <m:den>
                                <m:r>
                                  <a:rPr lang="en-US" altLang="zh-CN" sz="1600" b="0" i="1">
                                    <a:latin typeface="Cambria Math" panose="02040503050406030204" pitchFamily="18" charset="0"/>
                                    <a:ea typeface="楷体" panose="02010609060101010101" pitchFamily="49" charset="-122"/>
                                  </a:rPr>
                                  <m:t>𝜕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  <a:ea typeface="楷体" panose="02010609060101010101" pitchFamily="49" charset="-122"/>
                                  </a:rPr>
                                  <m:t>𝑥</m:t>
                                </m:r>
                              </m:den>
                            </m:f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altLang="zh-CN" sz="1600" i="1">
                                    <a:latin typeface="Cambria Math" panose="02040503050406030204" pitchFamily="18" charset="0"/>
                                    <a:ea typeface="楷体" panose="02010609060101010101" pitchFamily="49" charset="-122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1600" b="0" i="1">
                                    <a:latin typeface="Cambria Math" panose="02040503050406030204" pitchFamily="18" charset="0"/>
                                    <a:ea typeface="楷体" panose="02010609060101010101" pitchFamily="49" charset="-122"/>
                                  </a:rPr>
                                  <m:t>𝜕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  <a:ea typeface="楷体" panose="02010609060101010101" pitchFamily="49" charset="-122"/>
                                  </a:rPr>
                                  <m:t>𝑃</m:t>
                                </m:r>
                              </m:num>
                              <m:den>
                                <m:r>
                                  <a:rPr lang="en-US" altLang="zh-CN" sz="1600" b="0" i="1">
                                    <a:latin typeface="Cambria Math" panose="02040503050406030204" pitchFamily="18" charset="0"/>
                                    <a:ea typeface="楷体" panose="02010609060101010101" pitchFamily="49" charset="-122"/>
                                  </a:rPr>
                                  <m:t>𝜕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  <a:ea typeface="楷体" panose="02010609060101010101" pitchFamily="49" charset="-122"/>
                                  </a:rPr>
                                  <m:t>𝑦</m:t>
                                </m:r>
                              </m:den>
                            </m:f>
                          </m:e>
                        </m:d>
                        <m:r>
                          <m:rPr>
                            <m:sty m:val="p"/>
                          </m:rPr>
                          <a:rPr lang="en-US" altLang="zh-CN" sz="1600" b="0" i="0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dxdy</m:t>
                        </m:r>
                      </m:e>
                    </m:nary>
                  </m:oMath>
                </a14:m>
                <a:endParaRPr lang="en-US" altLang="zh-CN" sz="1600" dirty="0"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CDBBEA07-BF45-8ADF-3423-C2AB985475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92" y="3076330"/>
                <a:ext cx="12103709" cy="527773"/>
              </a:xfrm>
              <a:prstGeom prst="rect">
                <a:avLst/>
              </a:prstGeom>
              <a:blipFill>
                <a:blip r:embed="rId7"/>
                <a:stretch>
                  <a:fillRect t="-73256" b="-1209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57BF9D5B-F5D1-C58E-9EF4-42C42123048D}"/>
                  </a:ext>
                </a:extLst>
              </p:cNvPr>
              <p:cNvSpPr txBox="1"/>
              <p:nvPr/>
            </p:nvSpPr>
            <p:spPr>
              <a:xfrm>
                <a:off x="507460" y="3691156"/>
                <a:ext cx="11108176" cy="10347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由以上的条件，我们马上可以得到如下的结果：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altLang="zh-CN" sz="1600" i="1" smtClean="0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sz="1600" i="1" smtClean="0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</m:ctrlPr>
                          </m:eqArrPr>
                          <m:e>
                            <m:nary>
                              <m:naryPr>
                                <m:chr m:val="∮"/>
                                <m:ctrlPr>
                                  <a:rPr lang="en-US" altLang="zh-CN" sz="1600" i="1" smtClean="0">
                                    <a:latin typeface="Cambria Math" panose="02040503050406030204" pitchFamily="18" charset="0"/>
                                    <a:ea typeface="方正小标宋简体" panose="02000000000000000000" pitchFamily="2" charset="-122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altLang="zh-CN" sz="1600" b="0" i="1" smtClean="0">
                                    <a:latin typeface="Cambria Math" panose="02040503050406030204" pitchFamily="18" charset="0"/>
                                    <a:ea typeface="方正小标宋简体" panose="02000000000000000000" pitchFamily="2" charset="-122"/>
                                  </a:rPr>
                                  <m:t>𝐶</m:t>
                                </m:r>
                              </m:sub>
                              <m:sup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  <a:ea typeface="方正小标宋简体" panose="02000000000000000000" pitchFamily="2" charset="-122"/>
                                  </a:rPr>
                                  <m:t> </m:t>
                                </m:r>
                              </m:sup>
                              <m:e>
                                <m:r>
                                  <a:rPr lang="en-US" altLang="zh-CN" sz="1600" i="1" dirty="0">
                                    <a:latin typeface="Cambria Math" panose="02040503050406030204" pitchFamily="18" charset="0"/>
                                    <a:ea typeface="楷体" panose="02010609060101010101" pitchFamily="49" charset="-122"/>
                                  </a:rPr>
                                  <m:t>𝑢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 sz="1600" dirty="0">
                                    <a:latin typeface="Cambria Math" panose="02040503050406030204" pitchFamily="18" charset="0"/>
                                    <a:ea typeface="楷体" panose="02010609060101010101" pitchFamily="49" charset="-122"/>
                                  </a:rPr>
                                  <m:t>dx</m:t>
                                </m:r>
                                <m:r>
                                  <a:rPr lang="en-US" altLang="zh-CN" sz="1600" dirty="0">
                                    <a:latin typeface="Cambria Math" panose="02040503050406030204" pitchFamily="18" charset="0"/>
                                    <a:ea typeface="楷体" panose="02010609060101010101" pitchFamily="49" charset="-122"/>
                                  </a:rPr>
                                  <m:t>−</m:t>
                                </m:r>
                                <m:r>
                                  <a:rPr lang="en-US" altLang="zh-CN" sz="1600" i="1" dirty="0">
                                    <a:latin typeface="Cambria Math" panose="02040503050406030204" pitchFamily="18" charset="0"/>
                                    <a:ea typeface="楷体" panose="02010609060101010101" pitchFamily="49" charset="-122"/>
                                  </a:rPr>
                                  <m:t>𝑣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 sz="1600" dirty="0">
                                    <a:latin typeface="Cambria Math" panose="02040503050406030204" pitchFamily="18" charset="0"/>
                                    <a:ea typeface="楷体" panose="02010609060101010101" pitchFamily="49" charset="-122"/>
                                  </a:rPr>
                                  <m:t>dy</m:t>
                                </m:r>
                              </m:e>
                            </m:nary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=</m:t>
                            </m:r>
                            <m:nary>
                              <m:naryPr>
                                <m:chr m:val="∬"/>
                                <m:ctrlPr>
                                  <a:rPr lang="en-US" altLang="zh-CN" sz="1600" i="1">
                                    <a:latin typeface="Cambria Math" panose="02040503050406030204" pitchFamily="18" charset="0"/>
                                    <a:ea typeface="仿宋" panose="02010609060101010101" pitchFamily="49" charset="-122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altLang="zh-CN" sz="1600" i="1">
                                    <a:latin typeface="Cambria Math" panose="02040503050406030204" pitchFamily="18" charset="0"/>
                                    <a:ea typeface="仿宋" panose="02010609060101010101" pitchFamily="49" charset="-122"/>
                                  </a:rPr>
                                  <m:t>𝐷</m:t>
                                </m:r>
                              </m:sub>
                              <m:sup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ea typeface="仿宋" panose="02010609060101010101" pitchFamily="49" charset="-122"/>
                                  </a:rPr>
                                  <m:t> </m:t>
                                </m:r>
                              </m:sup>
                              <m:e>
                                <m:d>
                                  <m:dPr>
                                    <m:ctrlPr>
                                      <a:rPr lang="en-US" altLang="zh-CN" sz="1600" i="1">
                                        <a:latin typeface="Cambria Math" panose="02040503050406030204" pitchFamily="18" charset="0"/>
                                        <a:ea typeface="仿宋" panose="02010609060101010101" pitchFamily="49" charset="-122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  <a:ea typeface="仿宋" panose="02010609060101010101" pitchFamily="49" charset="-122"/>
                                      </a:rPr>
                                      <m:t>−</m:t>
                                    </m:r>
                                    <m:f>
                                      <m:fPr>
                                        <m:ctrlPr>
                                          <a:rPr lang="en-US" altLang="zh-CN" sz="1600" i="1">
                                            <a:latin typeface="Cambria Math" panose="02040503050406030204" pitchFamily="18" charset="0"/>
                                            <a:ea typeface="楷体" panose="02010609060101010101" pitchFamily="49" charset="-122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altLang="zh-CN" sz="1600" i="1">
                                            <a:latin typeface="Cambria Math" panose="02040503050406030204" pitchFamily="18" charset="0"/>
                                            <a:ea typeface="楷体" panose="02010609060101010101" pitchFamily="49" charset="-122"/>
                                          </a:rPr>
                                          <m:t>𝜕</m:t>
                                        </m:r>
                                        <m:r>
                                          <a:rPr lang="en-US" altLang="zh-CN" sz="1600" b="0" i="1" smtClean="0">
                                            <a:latin typeface="Cambria Math" panose="02040503050406030204" pitchFamily="18" charset="0"/>
                                            <a:ea typeface="楷体" panose="02010609060101010101" pitchFamily="49" charset="-122"/>
                                          </a:rPr>
                                          <m:t>𝑣</m:t>
                                        </m:r>
                                      </m:num>
                                      <m:den>
                                        <m:r>
                                          <a:rPr lang="en-US" altLang="zh-CN" sz="1600" i="1">
                                            <a:latin typeface="Cambria Math" panose="02040503050406030204" pitchFamily="18" charset="0"/>
                                            <a:ea typeface="楷体" panose="02010609060101010101" pitchFamily="49" charset="-122"/>
                                          </a:rPr>
                                          <m:t>𝜕</m:t>
                                        </m:r>
                                        <m:r>
                                          <a:rPr lang="en-US" altLang="zh-CN" sz="1600" i="1">
                                            <a:latin typeface="Cambria Math" panose="02040503050406030204" pitchFamily="18" charset="0"/>
                                            <a:ea typeface="楷体" panose="02010609060101010101" pitchFamily="49" charset="-122"/>
                                          </a:rPr>
                                          <m:t>𝑥</m:t>
                                        </m:r>
                                      </m:den>
                                    </m:f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  <a:ea typeface="楷体" panose="02010609060101010101" pitchFamily="49" charset="-122"/>
                                      </a:rPr>
                                      <m:t>−</m:t>
                                    </m:r>
                                    <m:f>
                                      <m:fPr>
                                        <m:ctrlPr>
                                          <a:rPr lang="en-US" altLang="zh-CN" sz="1600" i="1">
                                            <a:latin typeface="Cambria Math" panose="02040503050406030204" pitchFamily="18" charset="0"/>
                                            <a:ea typeface="楷体" panose="02010609060101010101" pitchFamily="49" charset="-122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altLang="zh-CN" sz="1600" i="1">
                                            <a:latin typeface="Cambria Math" panose="02040503050406030204" pitchFamily="18" charset="0"/>
                                            <a:ea typeface="楷体" panose="02010609060101010101" pitchFamily="49" charset="-122"/>
                                          </a:rPr>
                                          <m:t>𝜕</m:t>
                                        </m:r>
                                        <m:r>
                                          <a:rPr lang="en-US" altLang="zh-CN" sz="1600" b="0" i="1" smtClean="0">
                                            <a:latin typeface="Cambria Math" panose="02040503050406030204" pitchFamily="18" charset="0"/>
                                            <a:ea typeface="楷体" panose="02010609060101010101" pitchFamily="49" charset="-122"/>
                                          </a:rPr>
                                          <m:t>𝑢</m:t>
                                        </m:r>
                                      </m:num>
                                      <m:den>
                                        <m:r>
                                          <a:rPr lang="en-US" altLang="zh-CN" sz="1600" i="1">
                                            <a:latin typeface="Cambria Math" panose="02040503050406030204" pitchFamily="18" charset="0"/>
                                            <a:ea typeface="楷体" panose="02010609060101010101" pitchFamily="49" charset="-122"/>
                                          </a:rPr>
                                          <m:t>𝜕</m:t>
                                        </m:r>
                                        <m:r>
                                          <a:rPr lang="en-US" altLang="zh-CN" sz="1600" i="1">
                                            <a:latin typeface="Cambria Math" panose="02040503050406030204" pitchFamily="18" charset="0"/>
                                            <a:ea typeface="楷体" panose="02010609060101010101" pitchFamily="49" charset="-122"/>
                                          </a:rPr>
                                          <m:t>𝑦</m:t>
                                        </m:r>
                                      </m:den>
                                    </m:f>
                                  </m:e>
                                </m:d>
                                <m:r>
                                  <m:rPr>
                                    <m:sty m:val="p"/>
                                  </m:rPr>
                                  <a:rPr lang="en-US" altLang="zh-CN" sz="1600">
                                    <a:latin typeface="Cambria Math" panose="02040503050406030204" pitchFamily="18" charset="0"/>
                                    <a:ea typeface="楷体" panose="02010609060101010101" pitchFamily="49" charset="-122"/>
                                  </a:rPr>
                                  <m:t>dxdy</m:t>
                                </m:r>
                              </m:e>
                            </m:nary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=0</m:t>
                            </m:r>
                          </m:e>
                          <m:e>
                            <m:nary>
                              <m:naryPr>
                                <m:chr m:val="∮"/>
                                <m:ctrlPr>
                                  <a:rPr lang="en-US" altLang="zh-CN" sz="1600" i="1">
                                    <a:latin typeface="Cambria Math" panose="02040503050406030204" pitchFamily="18" charset="0"/>
                                    <a:ea typeface="方正小标宋简体" panose="02000000000000000000" pitchFamily="2" charset="-122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altLang="zh-CN" sz="1600" i="1">
                                    <a:latin typeface="Cambria Math" panose="02040503050406030204" pitchFamily="18" charset="0"/>
                                    <a:ea typeface="方正小标宋简体" panose="02000000000000000000" pitchFamily="2" charset="-122"/>
                                  </a:rPr>
                                  <m:t>𝐶</m:t>
                                </m:r>
                              </m:sub>
                              <m:sup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ea typeface="方正小标宋简体" panose="02000000000000000000" pitchFamily="2" charset="-122"/>
                                  </a:rPr>
                                  <m:t> </m:t>
                                </m:r>
                              </m:sup>
                              <m:e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  <a:ea typeface="方正小标宋简体" panose="02000000000000000000" pitchFamily="2" charset="-122"/>
                                  </a:rPr>
                                  <m:t>𝑣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 sz="1600" dirty="0">
                                    <a:latin typeface="Cambria Math" panose="02040503050406030204" pitchFamily="18" charset="0"/>
                                    <a:ea typeface="楷体" panose="02010609060101010101" pitchFamily="49" charset="-122"/>
                                  </a:rPr>
                                  <m:t>d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 sz="1600" b="0" i="0" dirty="0" smtClean="0">
                                    <a:latin typeface="Cambria Math" panose="02040503050406030204" pitchFamily="18" charset="0"/>
                                    <a:ea typeface="楷体" panose="02010609060101010101" pitchFamily="49" charset="-122"/>
                                  </a:rPr>
                                  <m:t>x</m:t>
                                </m:r>
                                <m:r>
                                  <a:rPr lang="en-US" altLang="zh-CN" sz="1600" b="0" i="0" dirty="0" smtClean="0">
                                    <a:latin typeface="Cambria Math" panose="02040503050406030204" pitchFamily="18" charset="0"/>
                                    <a:ea typeface="楷体" panose="02010609060101010101" pitchFamily="49" charset="-122"/>
                                  </a:rPr>
                                  <m:t>+</m:t>
                                </m:r>
                                <m:r>
                                  <a:rPr lang="en-US" altLang="zh-CN" sz="1600" b="0" i="1" dirty="0" smtClean="0">
                                    <a:latin typeface="Cambria Math" panose="02040503050406030204" pitchFamily="18" charset="0"/>
                                    <a:ea typeface="楷体" panose="02010609060101010101" pitchFamily="49" charset="-122"/>
                                  </a:rPr>
                                  <m:t>𝑢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 sz="1600" dirty="0">
                                    <a:latin typeface="Cambria Math" panose="02040503050406030204" pitchFamily="18" charset="0"/>
                                    <a:ea typeface="楷体" panose="02010609060101010101" pitchFamily="49" charset="-122"/>
                                  </a:rPr>
                                  <m:t>d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 sz="1600" b="0" i="0" dirty="0" smtClean="0">
                                    <a:latin typeface="Cambria Math" panose="02040503050406030204" pitchFamily="18" charset="0"/>
                                    <a:ea typeface="楷体" panose="02010609060101010101" pitchFamily="49" charset="-122"/>
                                  </a:rPr>
                                  <m:t>y</m:t>
                                </m:r>
                              </m:e>
                            </m:nary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=</m:t>
                            </m:r>
                            <m:nary>
                              <m:naryPr>
                                <m:chr m:val="∬"/>
                                <m:ctrlPr>
                                  <a:rPr lang="en-US" altLang="zh-CN" sz="1600" i="1">
                                    <a:latin typeface="Cambria Math" panose="02040503050406030204" pitchFamily="18" charset="0"/>
                                    <a:ea typeface="仿宋" panose="02010609060101010101" pitchFamily="49" charset="-122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altLang="zh-CN" sz="1600" i="1">
                                    <a:latin typeface="Cambria Math" panose="02040503050406030204" pitchFamily="18" charset="0"/>
                                    <a:ea typeface="仿宋" panose="02010609060101010101" pitchFamily="49" charset="-122"/>
                                  </a:rPr>
                                  <m:t>𝐷</m:t>
                                </m:r>
                              </m:sub>
                              <m:sup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ea typeface="仿宋" panose="02010609060101010101" pitchFamily="49" charset="-122"/>
                                  </a:rPr>
                                  <m:t> </m:t>
                                </m:r>
                              </m:sup>
                              <m:e>
                                <m:d>
                                  <m:dPr>
                                    <m:ctrlPr>
                                      <a:rPr lang="en-US" altLang="zh-CN" sz="1600" i="1">
                                        <a:latin typeface="Cambria Math" panose="02040503050406030204" pitchFamily="18" charset="0"/>
                                        <a:ea typeface="仿宋" panose="02010609060101010101" pitchFamily="49" charset="-122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altLang="zh-CN" sz="1600" i="1">
                                            <a:latin typeface="Cambria Math" panose="02040503050406030204" pitchFamily="18" charset="0"/>
                                            <a:ea typeface="楷体" panose="02010609060101010101" pitchFamily="49" charset="-122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altLang="zh-CN" sz="1600" i="1">
                                            <a:latin typeface="Cambria Math" panose="02040503050406030204" pitchFamily="18" charset="0"/>
                                            <a:ea typeface="楷体" panose="02010609060101010101" pitchFamily="49" charset="-122"/>
                                          </a:rPr>
                                          <m:t>𝜕</m:t>
                                        </m:r>
                                        <m:r>
                                          <a:rPr lang="en-US" altLang="zh-CN" sz="1600" b="0" i="1" smtClean="0">
                                            <a:latin typeface="Cambria Math" panose="02040503050406030204" pitchFamily="18" charset="0"/>
                                            <a:ea typeface="楷体" panose="02010609060101010101" pitchFamily="49" charset="-122"/>
                                          </a:rPr>
                                          <m:t>𝑢</m:t>
                                        </m:r>
                                      </m:num>
                                      <m:den>
                                        <m:r>
                                          <a:rPr lang="en-US" altLang="zh-CN" sz="1600" i="1">
                                            <a:latin typeface="Cambria Math" panose="02040503050406030204" pitchFamily="18" charset="0"/>
                                            <a:ea typeface="楷体" panose="02010609060101010101" pitchFamily="49" charset="-122"/>
                                          </a:rPr>
                                          <m:t>𝜕</m:t>
                                        </m:r>
                                        <m:r>
                                          <a:rPr lang="en-US" altLang="zh-CN" sz="1600" i="1">
                                            <a:latin typeface="Cambria Math" panose="02040503050406030204" pitchFamily="18" charset="0"/>
                                            <a:ea typeface="楷体" panose="02010609060101010101" pitchFamily="49" charset="-122"/>
                                          </a:rPr>
                                          <m:t>𝑥</m:t>
                                        </m:r>
                                      </m:den>
                                    </m:f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  <a:ea typeface="楷体" panose="02010609060101010101" pitchFamily="49" charset="-122"/>
                                      </a:rPr>
                                      <m:t>−</m:t>
                                    </m:r>
                                    <m:f>
                                      <m:fPr>
                                        <m:ctrlPr>
                                          <a:rPr lang="en-US" altLang="zh-CN" sz="1600" i="1">
                                            <a:latin typeface="Cambria Math" panose="02040503050406030204" pitchFamily="18" charset="0"/>
                                            <a:ea typeface="楷体" panose="02010609060101010101" pitchFamily="49" charset="-122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altLang="zh-CN" sz="1600" i="1">
                                            <a:latin typeface="Cambria Math" panose="02040503050406030204" pitchFamily="18" charset="0"/>
                                            <a:ea typeface="楷体" panose="02010609060101010101" pitchFamily="49" charset="-122"/>
                                          </a:rPr>
                                          <m:t>𝜕</m:t>
                                        </m:r>
                                        <m:r>
                                          <a:rPr lang="en-US" altLang="zh-CN" sz="1600" b="0" i="1" smtClean="0">
                                            <a:latin typeface="Cambria Math" panose="02040503050406030204" pitchFamily="18" charset="0"/>
                                            <a:ea typeface="楷体" panose="02010609060101010101" pitchFamily="49" charset="-122"/>
                                          </a:rPr>
                                          <m:t>𝑣</m:t>
                                        </m:r>
                                      </m:num>
                                      <m:den>
                                        <m:r>
                                          <a:rPr lang="en-US" altLang="zh-CN" sz="1600" i="1">
                                            <a:latin typeface="Cambria Math" panose="02040503050406030204" pitchFamily="18" charset="0"/>
                                            <a:ea typeface="楷体" panose="02010609060101010101" pitchFamily="49" charset="-122"/>
                                          </a:rPr>
                                          <m:t>𝜕</m:t>
                                        </m:r>
                                        <m:r>
                                          <a:rPr lang="en-US" altLang="zh-CN" sz="1600" i="1">
                                            <a:latin typeface="Cambria Math" panose="02040503050406030204" pitchFamily="18" charset="0"/>
                                            <a:ea typeface="楷体" panose="02010609060101010101" pitchFamily="49" charset="-122"/>
                                          </a:rPr>
                                          <m:t>𝑦</m:t>
                                        </m:r>
                                      </m:den>
                                    </m:f>
                                  </m:e>
                                </m:d>
                                <m:r>
                                  <m:rPr>
                                    <m:sty m:val="p"/>
                                  </m:rPr>
                                  <a:rPr lang="en-US" altLang="zh-CN" sz="1600">
                                    <a:latin typeface="Cambria Math" panose="02040503050406030204" pitchFamily="18" charset="0"/>
                                    <a:ea typeface="楷体" panose="02010609060101010101" pitchFamily="49" charset="-122"/>
                                  </a:rPr>
                                  <m:t>dxdy</m:t>
                                </m:r>
                              </m:e>
                            </m:nary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=0</m:t>
                            </m:r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    </m:t>
                            </m:r>
                          </m:e>
                        </m:eqArr>
                      </m:e>
                    </m:d>
                  </m:oMath>
                </a14:m>
                <a:r>
                  <a:rPr lang="zh-CN" altLang="en-US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，即 </a:t>
                </a:r>
                <a14:m>
                  <m:oMath xmlns:m="http://schemas.openxmlformats.org/officeDocument/2006/math">
                    <m:nary>
                      <m:naryPr>
                        <m:chr m:val="∮"/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𝐶</m:t>
                        </m:r>
                      </m:sub>
                      <m:sup>
                        <m: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 </m:t>
                        </m:r>
                      </m:sup>
                      <m:e>
                        <m:r>
                          <a:rPr lang="en-US" altLang="zh-CN" sz="1600" b="0" i="1" dirty="0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𝑓</m:t>
                        </m:r>
                        <m:d>
                          <m:dPr>
                            <m:ctrlPr>
                              <a:rPr lang="en-US" altLang="zh-CN" sz="1600" b="0" i="1" dirty="0" smtClean="0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</m:ctrlPr>
                          </m:dPr>
                          <m:e>
                            <m:r>
                              <a:rPr lang="en-US" altLang="zh-CN" sz="1600" b="0" i="1" dirty="0" smtClean="0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𝑧</m:t>
                            </m:r>
                          </m:e>
                        </m:d>
                      </m:e>
                    </m:nary>
                    <m:r>
                      <m:rPr>
                        <m:sty m:val="p"/>
                      </m:rPr>
                      <a:rPr lang="en-US" altLang="zh-CN" sz="1600" i="1" dirty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dz</m:t>
                    </m:r>
                    <m:r>
                      <a:rPr lang="en-US" altLang="zh-CN" sz="1600" b="0" i="1" dirty="0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=0</m:t>
                    </m:r>
                  </m:oMath>
                </a14:m>
                <a:r>
                  <a:rPr lang="en-US" altLang="zh-CN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.</a:t>
                </a:r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57BF9D5B-F5D1-C58E-9EF4-42C4212304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460" y="3691156"/>
                <a:ext cx="11108176" cy="1034707"/>
              </a:xfrm>
              <a:prstGeom prst="rect">
                <a:avLst/>
              </a:prstGeom>
              <a:blipFill>
                <a:blip r:embed="rId8"/>
                <a:stretch>
                  <a:fillRect l="-2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1" name="组合 40">
            <a:extLst>
              <a:ext uri="{FF2B5EF4-FFF2-40B4-BE49-F238E27FC236}">
                <a16:creationId xmlns:a16="http://schemas.microsoft.com/office/drawing/2014/main" id="{25B101FB-9A49-92FF-019C-3CFF7167842C}"/>
              </a:ext>
            </a:extLst>
          </p:cNvPr>
          <p:cNvGrpSpPr/>
          <p:nvPr/>
        </p:nvGrpSpPr>
        <p:grpSpPr>
          <a:xfrm>
            <a:off x="576363" y="4815484"/>
            <a:ext cx="11039272" cy="1266774"/>
            <a:chOff x="576363" y="4647138"/>
            <a:chExt cx="11039272" cy="1266774"/>
          </a:xfrm>
        </p:grpSpPr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E320D45F-2344-888F-A795-F13C16C77E0A}"/>
                </a:ext>
              </a:extLst>
            </p:cNvPr>
            <p:cNvGrpSpPr/>
            <p:nvPr/>
          </p:nvGrpSpPr>
          <p:grpSpPr>
            <a:xfrm>
              <a:off x="576363" y="4647138"/>
              <a:ext cx="11039272" cy="1266774"/>
              <a:chOff x="576363" y="4224270"/>
              <a:chExt cx="11039272" cy="1266774"/>
            </a:xfrm>
          </p:grpSpPr>
          <p:grpSp>
            <p:nvGrpSpPr>
              <p:cNvPr id="18" name="组合 17">
                <a:extLst>
                  <a:ext uri="{FF2B5EF4-FFF2-40B4-BE49-F238E27FC236}">
                    <a16:creationId xmlns:a16="http://schemas.microsoft.com/office/drawing/2014/main" id="{EB8788D6-180C-AD5A-ADFF-E3AB3FE28835}"/>
                  </a:ext>
                </a:extLst>
              </p:cNvPr>
              <p:cNvGrpSpPr/>
              <p:nvPr/>
            </p:nvGrpSpPr>
            <p:grpSpPr>
              <a:xfrm>
                <a:off x="576363" y="4224270"/>
                <a:ext cx="11039272" cy="1266774"/>
                <a:chOff x="576363" y="4224270"/>
                <a:chExt cx="11039272" cy="1266774"/>
              </a:xfrm>
            </p:grpSpPr>
            <p:sp>
              <p:nvSpPr>
                <p:cNvPr id="22" name="矩形: 圆角 21">
                  <a:extLst>
                    <a:ext uri="{FF2B5EF4-FFF2-40B4-BE49-F238E27FC236}">
                      <a16:creationId xmlns:a16="http://schemas.microsoft.com/office/drawing/2014/main" id="{8DE37E3F-C061-9CFB-3FB6-959172ABCA09}"/>
                    </a:ext>
                  </a:extLst>
                </p:cNvPr>
                <p:cNvSpPr/>
                <p:nvPr/>
              </p:nvSpPr>
              <p:spPr>
                <a:xfrm>
                  <a:off x="576363" y="4224270"/>
                  <a:ext cx="11039272" cy="1266774"/>
                </a:xfrm>
                <a:prstGeom prst="round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3" name="文本框 22">
                  <a:extLst>
                    <a:ext uri="{FF2B5EF4-FFF2-40B4-BE49-F238E27FC236}">
                      <a16:creationId xmlns:a16="http://schemas.microsoft.com/office/drawing/2014/main" id="{89925BFC-1695-A54E-480C-854292F117F9}"/>
                    </a:ext>
                  </a:extLst>
                </p:cNvPr>
                <p:cNvSpPr txBox="1"/>
                <p:nvPr/>
              </p:nvSpPr>
              <p:spPr>
                <a:xfrm>
                  <a:off x="799679" y="4542236"/>
                  <a:ext cx="1385031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latin typeface="汉仪润圆-65简" panose="00020600040101010101" pitchFamily="18" charset="-122"/>
                      <a:ea typeface="汉仪润圆-65简" panose="00020600040101010101" pitchFamily="18" charset="-122"/>
                    </a:rPr>
                    <a:t>复变函数的</a:t>
                  </a:r>
                  <a:endParaRPr lang="en-US" altLang="zh-CN" dirty="0">
                    <a:latin typeface="汉仪润圆-65简" panose="00020600040101010101" pitchFamily="18" charset="-122"/>
                    <a:ea typeface="汉仪润圆-65简" panose="00020600040101010101" pitchFamily="18" charset="-122"/>
                  </a:endParaRPr>
                </a:p>
                <a:p>
                  <a:pPr algn="ctr"/>
                  <a:r>
                    <a:rPr lang="zh-CN" altLang="en-US" dirty="0">
                      <a:latin typeface="汉仪润圆-65简" panose="00020600040101010101" pitchFamily="18" charset="-122"/>
                      <a:ea typeface="汉仪润圆-65简" panose="00020600040101010101" pitchFamily="18" charset="-122"/>
                    </a:rPr>
                    <a:t>积分计算法</a:t>
                  </a:r>
                </a:p>
              </p:txBody>
            </p:sp>
            <p:sp>
              <p:nvSpPr>
                <p:cNvPr id="25" name="文本框 24">
                  <a:extLst>
                    <a:ext uri="{FF2B5EF4-FFF2-40B4-BE49-F238E27FC236}">
                      <a16:creationId xmlns:a16="http://schemas.microsoft.com/office/drawing/2014/main" id="{0936DDB8-0353-857F-10D6-8A61C77FE734}"/>
                    </a:ext>
                  </a:extLst>
                </p:cNvPr>
                <p:cNvSpPr txBox="1"/>
                <p:nvPr/>
              </p:nvSpPr>
              <p:spPr>
                <a:xfrm>
                  <a:off x="2515384" y="4596047"/>
                  <a:ext cx="176645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1400" dirty="0">
                      <a:latin typeface="仿宋" panose="02010609060101010101" pitchFamily="49" charset="-122"/>
                      <a:ea typeface="仿宋" panose="02010609060101010101" pitchFamily="49" charset="-122"/>
                    </a:rPr>
                    <a:t>方法二</a:t>
                  </a:r>
                  <a:endParaRPr lang="en-US" altLang="zh-CN" sz="1400" dirty="0">
                    <a:latin typeface="仿宋" panose="02010609060101010101" pitchFamily="49" charset="-122"/>
                    <a:ea typeface="仿宋" panose="02010609060101010101" pitchFamily="49" charset="-122"/>
                  </a:endParaRPr>
                </a:p>
                <a:p>
                  <a:pPr algn="ctr"/>
                  <a:r>
                    <a:rPr lang="zh-CN" altLang="en-US" sz="1400" dirty="0">
                      <a:latin typeface="仿宋" panose="02010609060101010101" pitchFamily="49" charset="-122"/>
                      <a:ea typeface="仿宋" panose="02010609060101010101" pitchFamily="49" charset="-122"/>
                    </a:rPr>
                    <a:t>柯西</a:t>
                  </a:r>
                  <a:r>
                    <a:rPr lang="en-US" altLang="zh-CN" sz="1400" dirty="0">
                      <a:latin typeface="仿宋" panose="02010609060101010101" pitchFamily="49" charset="-122"/>
                      <a:ea typeface="仿宋" panose="02010609060101010101" pitchFamily="49" charset="-122"/>
                    </a:rPr>
                    <a:t>-</a:t>
                  </a:r>
                  <a:r>
                    <a:rPr lang="zh-CN" altLang="en-US" sz="1400" dirty="0">
                      <a:latin typeface="仿宋" panose="02010609060101010101" pitchFamily="49" charset="-122"/>
                      <a:ea typeface="仿宋" panose="02010609060101010101" pitchFamily="49" charset="-122"/>
                    </a:rPr>
                    <a:t>古萨基本定理</a:t>
                  </a:r>
                </a:p>
              </p:txBody>
            </p:sp>
            <p:cxnSp>
              <p:nvCxnSpPr>
                <p:cNvPr id="26" name="直接连接符 25">
                  <a:extLst>
                    <a:ext uri="{FF2B5EF4-FFF2-40B4-BE49-F238E27FC236}">
                      <a16:creationId xmlns:a16="http://schemas.microsoft.com/office/drawing/2014/main" id="{6F089C23-6A04-A9FC-F2BC-EE17E27A7DD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406146" y="4380490"/>
                  <a:ext cx="0" cy="955280"/>
                </a:xfrm>
                <a:prstGeom prst="line">
                  <a:avLst/>
                </a:prstGeom>
                <a:ln w="19050">
                  <a:solidFill>
                    <a:schemeClr val="accent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直接连接符 26">
                  <a:extLst>
                    <a:ext uri="{FF2B5EF4-FFF2-40B4-BE49-F238E27FC236}">
                      <a16:creationId xmlns:a16="http://schemas.microsoft.com/office/drawing/2014/main" id="{3C43AAFE-C648-5BA5-040B-DE76ECDE449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391077" y="4504884"/>
                  <a:ext cx="0" cy="721037"/>
                </a:xfrm>
                <a:prstGeom prst="line">
                  <a:avLst/>
                </a:prstGeom>
                <a:ln w="19050">
                  <a:solidFill>
                    <a:schemeClr val="accent1">
                      <a:lumMod val="60000"/>
                      <a:lumOff val="40000"/>
                    </a:schemeClr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文本框 18">
                    <a:extLst>
                      <a:ext uri="{FF2B5EF4-FFF2-40B4-BE49-F238E27FC236}">
                        <a16:creationId xmlns:a16="http://schemas.microsoft.com/office/drawing/2014/main" id="{934354DA-FF06-5622-FA74-F6BCED36E895}"/>
                      </a:ext>
                    </a:extLst>
                  </p:cNvPr>
                  <p:cNvSpPr txBox="1"/>
                  <p:nvPr/>
                </p:nvSpPr>
                <p:spPr>
                  <a:xfrm>
                    <a:off x="4406147" y="4461361"/>
                    <a:ext cx="7195094" cy="307777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zh-CN" altLang="en-US" sz="1400" dirty="0">
                        <a:latin typeface="汉仪润圆-65简" panose="00020600040101010101" pitchFamily="18" charset="-122"/>
                        <a:ea typeface="汉仪润圆-65简" panose="00020600040101010101" pitchFamily="18" charset="-122"/>
                      </a:rPr>
                      <a:t>适用情况：</a:t>
                    </a:r>
                    <a:r>
                      <a:rPr lang="zh-CN" altLang="en-US" sz="1400" dirty="0">
                        <a:latin typeface="仿宋" panose="02010609060101010101" pitchFamily="49" charset="-122"/>
                        <a:ea typeface="仿宋" panose="02010609060101010101" pitchFamily="49" charset="-122"/>
                      </a:rPr>
                      <a:t>积分路径</a:t>
                    </a:r>
                    <a14:m>
                      <m:oMath xmlns:m="http://schemas.openxmlformats.org/officeDocument/2006/math">
                        <m:r>
                          <a:rPr lang="en-US" altLang="zh-CN" sz="1400" i="1" dirty="0" smtClean="0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𝐶</m:t>
                        </m:r>
                      </m:oMath>
                    </a14:m>
                    <a:r>
                      <a:rPr lang="zh-CN" altLang="en-US" sz="1400" dirty="0">
                        <a:latin typeface="仿宋" panose="02010609060101010101" pitchFamily="49" charset="-122"/>
                        <a:ea typeface="仿宋" panose="02010609060101010101" pitchFamily="49" charset="-122"/>
                      </a:rPr>
                      <a:t>为闭合曲线，并且被积函数</a:t>
                    </a:r>
                    <a14:m>
                      <m:oMath xmlns:m="http://schemas.openxmlformats.org/officeDocument/2006/math">
                        <m:r>
                          <a:rPr lang="en-US" altLang="zh-CN" sz="1400" i="1" dirty="0" smtClean="0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𝑓</m:t>
                        </m:r>
                        <m:r>
                          <a:rPr lang="en-US" altLang="zh-CN" sz="1400" i="1" dirty="0" smtClean="0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(</m:t>
                        </m:r>
                        <m:r>
                          <a:rPr lang="en-US" altLang="zh-CN" sz="1400" i="1" dirty="0" smtClean="0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𝑧</m:t>
                        </m:r>
                        <m:r>
                          <a:rPr lang="en-US" altLang="zh-CN" sz="1400" i="1" dirty="0" smtClean="0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)</m:t>
                        </m:r>
                      </m:oMath>
                    </a14:m>
                    <a:r>
                      <a:rPr lang="zh-CN" altLang="en-US" sz="1400" dirty="0">
                        <a:latin typeface="仿宋" panose="02010609060101010101" pitchFamily="49" charset="-122"/>
                        <a:ea typeface="仿宋" panose="02010609060101010101" pitchFamily="49" charset="-122"/>
                      </a:rPr>
                      <a:t>在</a:t>
                    </a:r>
                    <a:r>
                      <a:rPr lang="zh-CN" altLang="en-US" sz="1400" b="1" dirty="0">
                        <a:latin typeface="仿宋" panose="02010609060101010101" pitchFamily="49" charset="-122"/>
                        <a:ea typeface="仿宋" panose="02010609060101010101" pitchFamily="49" charset="-122"/>
                      </a:rPr>
                      <a:t>曲线上及其内部处处解析</a:t>
                    </a:r>
                  </a:p>
                </p:txBody>
              </p:sp>
            </mc:Choice>
            <mc:Fallback xmlns="">
              <p:sp>
                <p:nvSpPr>
                  <p:cNvPr id="19" name="文本框 18">
                    <a:extLst>
                      <a:ext uri="{FF2B5EF4-FFF2-40B4-BE49-F238E27FC236}">
                        <a16:creationId xmlns:a16="http://schemas.microsoft.com/office/drawing/2014/main" id="{934354DA-FF06-5622-FA74-F6BCED36E89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06147" y="4461361"/>
                    <a:ext cx="7195094" cy="307777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t="-8000" b="-20000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1" name="直接连接符 20">
                <a:extLst>
                  <a:ext uri="{FF2B5EF4-FFF2-40B4-BE49-F238E27FC236}">
                    <a16:creationId xmlns:a16="http://schemas.microsoft.com/office/drawing/2014/main" id="{D720AEA9-800B-A6BD-8CD3-67970A3AF03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81182" y="4868768"/>
                <a:ext cx="6661732" cy="0"/>
              </a:xfrm>
              <a:prstGeom prst="line">
                <a:avLst/>
              </a:prstGeom>
              <a:ln w="19050">
                <a:solidFill>
                  <a:schemeClr val="bg1">
                    <a:lumMod val="75000"/>
                  </a:schemeClr>
                </a:solidFill>
                <a:prstDash val="dashDot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文本框 32">
                  <a:extLst>
                    <a:ext uri="{FF2B5EF4-FFF2-40B4-BE49-F238E27FC236}">
                      <a16:creationId xmlns:a16="http://schemas.microsoft.com/office/drawing/2014/main" id="{9FE08D70-E86F-8D14-8118-2B4B961071FB}"/>
                    </a:ext>
                  </a:extLst>
                </p:cNvPr>
                <p:cNvSpPr txBox="1"/>
                <p:nvPr/>
              </p:nvSpPr>
              <p:spPr>
                <a:xfrm>
                  <a:off x="4406146" y="5416172"/>
                  <a:ext cx="7195094" cy="34246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zh-CN" altLang="en-US" sz="1400" dirty="0">
                      <a:latin typeface="汉仪润圆-65简" panose="00020600040101010101" pitchFamily="18" charset="-122"/>
                      <a:ea typeface="汉仪润圆-65简" panose="00020600040101010101" pitchFamily="18" charset="-122"/>
                    </a:rPr>
                    <a:t>结果：</a:t>
                  </a:r>
                  <a:r>
                    <a:rPr lang="en-US" altLang="zh-CN" sz="1400" dirty="0">
                      <a:ea typeface="方正小标宋简体" panose="02000000000000000000" pitchFamily="2" charset="-122"/>
                    </a:rPr>
                    <a:t> </a:t>
                  </a:r>
                  <a14:m>
                    <m:oMath xmlns:m="http://schemas.openxmlformats.org/officeDocument/2006/math">
                      <m:nary>
                        <m:naryPr>
                          <m:chr m:val="∮"/>
                          <m:ctrlPr>
                            <a:rPr lang="en-US" altLang="zh-CN" sz="1400" i="1">
                              <a:latin typeface="Cambria Math" panose="02040503050406030204" pitchFamily="18" charset="0"/>
                              <a:ea typeface="方正小标宋简体" panose="02000000000000000000" pitchFamily="2" charset="-122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1400" i="1">
                              <a:latin typeface="Cambria Math" panose="02040503050406030204" pitchFamily="18" charset="0"/>
                              <a:ea typeface="方正小标宋简体" panose="02000000000000000000" pitchFamily="2" charset="-122"/>
                            </a:rPr>
                            <m:t>𝐶</m:t>
                          </m:r>
                        </m:sub>
                        <m:sup>
                          <m:r>
                            <a:rPr lang="en-US" altLang="zh-CN" sz="1400" i="1">
                              <a:latin typeface="Cambria Math" panose="02040503050406030204" pitchFamily="18" charset="0"/>
                              <a:ea typeface="方正小标宋简体" panose="02000000000000000000" pitchFamily="2" charset="-122"/>
                            </a:rPr>
                            <m:t> </m:t>
                          </m:r>
                        </m:sup>
                        <m:e>
                          <m:r>
                            <a:rPr lang="en-US" altLang="zh-CN" sz="1400" i="1" dirty="0"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CN" sz="1400" i="1" dirty="0"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</m:ctrlPr>
                            </m:dPr>
                            <m:e>
                              <m:r>
                                <a:rPr lang="en-US" altLang="zh-CN" sz="1400" i="1" dirty="0"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  <m:t>𝑧</m:t>
                              </m:r>
                            </m:e>
                          </m:d>
                        </m:e>
                      </m:nary>
                      <m:r>
                        <m:rPr>
                          <m:sty m:val="p"/>
                        </m:rPr>
                        <a:rPr lang="en-US" altLang="zh-CN" sz="1400" i="1" dirty="0"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m:t>dz</m:t>
                      </m:r>
                      <m:r>
                        <a:rPr lang="en-US" altLang="zh-CN" sz="1400" i="1" dirty="0"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m:t>=0</m:t>
                      </m:r>
                    </m:oMath>
                  </a14:m>
                  <a:endParaRPr lang="zh-CN" altLang="en-US" sz="1400" dirty="0">
                    <a:latin typeface="仿宋" panose="02010609060101010101" pitchFamily="49" charset="-122"/>
                    <a:ea typeface="仿宋" panose="02010609060101010101" pitchFamily="49" charset="-122"/>
                  </a:endParaRPr>
                </a:p>
              </p:txBody>
            </p:sp>
          </mc:Choice>
          <mc:Fallback xmlns="">
            <p:sp>
              <p:nvSpPr>
                <p:cNvPr id="33" name="文本框 32">
                  <a:extLst>
                    <a:ext uri="{FF2B5EF4-FFF2-40B4-BE49-F238E27FC236}">
                      <a16:creationId xmlns:a16="http://schemas.microsoft.com/office/drawing/2014/main" id="{9FE08D70-E86F-8D14-8118-2B4B961071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06146" y="5416172"/>
                  <a:ext cx="7195094" cy="342466"/>
                </a:xfrm>
                <a:prstGeom prst="rect">
                  <a:avLst/>
                </a:prstGeom>
                <a:blipFill>
                  <a:blip r:embed="rId10"/>
                  <a:stretch>
                    <a:fillRect t="-114286" b="-175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custDataLst>
      <p:tags r:id="rId1"/>
    </p:custDataLst>
    <p:extLst>
      <p:ext uri="{BB962C8B-B14F-4D97-AF65-F5344CB8AC3E}">
        <p14:creationId xmlns:p14="http://schemas.microsoft.com/office/powerpoint/2010/main" val="36163474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9" grpId="0"/>
      <p:bldP spid="11" grpId="0" uiExpand="1" build="p"/>
      <p:bldP spid="12" grpId="0"/>
      <p:bldP spid="16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143FF26B-CC77-0DBB-021F-F6F65A8FA87C}"/>
              </a:ext>
            </a:extLst>
          </p:cNvPr>
          <p:cNvCxnSpPr/>
          <p:nvPr/>
        </p:nvCxnSpPr>
        <p:spPr>
          <a:xfrm>
            <a:off x="576364" y="1136063"/>
            <a:ext cx="11039272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6" name="组合 5">
            <a:extLst>
              <a:ext uri="{FF2B5EF4-FFF2-40B4-BE49-F238E27FC236}">
                <a16:creationId xmlns:a16="http://schemas.microsoft.com/office/drawing/2014/main" id="{70ED8ACC-FF7E-B671-2795-77319436D72C}"/>
              </a:ext>
            </a:extLst>
          </p:cNvPr>
          <p:cNvGrpSpPr/>
          <p:nvPr/>
        </p:nvGrpSpPr>
        <p:grpSpPr>
          <a:xfrm>
            <a:off x="478701" y="1414848"/>
            <a:ext cx="11234597" cy="1615716"/>
            <a:chOff x="449943" y="1784963"/>
            <a:chExt cx="11234597" cy="1615716"/>
          </a:xfrm>
        </p:grpSpPr>
        <p:sp>
          <p:nvSpPr>
            <p:cNvPr id="12" name="矩形: 圆角 11">
              <a:extLst>
                <a:ext uri="{FF2B5EF4-FFF2-40B4-BE49-F238E27FC236}">
                  <a16:creationId xmlns:a16="http://schemas.microsoft.com/office/drawing/2014/main" id="{7B9C7BAF-5A85-8DA5-8884-60E0A67DD5F2}"/>
                </a:ext>
              </a:extLst>
            </p:cNvPr>
            <p:cNvSpPr/>
            <p:nvPr/>
          </p:nvSpPr>
          <p:spPr>
            <a:xfrm>
              <a:off x="449943" y="1784963"/>
              <a:ext cx="11234597" cy="1615716"/>
            </a:xfrm>
            <a:prstGeom prst="roundRect">
              <a:avLst>
                <a:gd name="adj" fmla="val 13064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C6F946F0-1912-9BA1-68F4-E01627E428E4}"/>
                </a:ext>
              </a:extLst>
            </p:cNvPr>
            <p:cNvCxnSpPr>
              <a:cxnSpLocks/>
            </p:cNvCxnSpPr>
            <p:nvPr/>
          </p:nvCxnSpPr>
          <p:spPr>
            <a:xfrm>
              <a:off x="576363" y="2324117"/>
              <a:ext cx="10953845" cy="0"/>
            </a:xfrm>
            <a:prstGeom prst="line">
              <a:avLst/>
            </a:prstGeom>
            <a:ln w="19050" cmpd="sng">
              <a:solidFill>
                <a:schemeClr val="bg1">
                  <a:lumMod val="50000"/>
                </a:schemeClr>
              </a:solidFill>
              <a:prstDash val="lgDash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2B61722E-099B-5565-3454-D00B5A2B1E44}"/>
                  </a:ext>
                </a:extLst>
              </p:cNvPr>
              <p:cNvSpPr txBox="1"/>
              <p:nvPr/>
            </p:nvSpPr>
            <p:spPr>
              <a:xfrm>
                <a:off x="576362" y="1446310"/>
                <a:ext cx="8382225" cy="4832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例</a:t>
                </a:r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2.1</a:t>
                </a:r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：计算</a:t>
                </a:r>
                <a14:m>
                  <m:oMath xmlns:m="http://schemas.openxmlformats.org/officeDocument/2006/math">
                    <m:nary>
                      <m:naryPr>
                        <m:chr m:val="∮"/>
                        <m:ctrlPr>
                          <a:rPr lang="zh-CN" altLang="en-US" sz="1600" i="1" smtClean="0">
                            <a:latin typeface="Cambria Math" panose="02040503050406030204" pitchFamily="18" charset="0"/>
                            <a:ea typeface="方正黑体_GBK" panose="03000509000000000000" pitchFamily="65" charset="-122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1600" b="0" i="1" smtClean="0">
                            <a:latin typeface="Cambria Math" panose="02040503050406030204" pitchFamily="18" charset="0"/>
                            <a:ea typeface="方正黑体_GBK" panose="03000509000000000000" pitchFamily="65" charset="-122"/>
                          </a:rPr>
                          <m:t>𝐶</m:t>
                        </m:r>
                      </m:sub>
                      <m:sup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方正黑体_GBK" panose="03000509000000000000" pitchFamily="65" charset="-122"/>
                          </a:rPr>
                          <m:t> </m:t>
                        </m:r>
                      </m:sup>
                      <m:e>
                        <m:func>
                          <m:funcPr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  <a:ea typeface="方正黑体_GBK" panose="03000509000000000000" pitchFamily="65" charset="-122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1600" b="0" i="0" smtClean="0">
                                <a:latin typeface="Cambria Math" panose="02040503050406030204" pitchFamily="18" charset="0"/>
                                <a:ea typeface="方正黑体_GBK" panose="03000509000000000000" pitchFamily="65" charset="-122"/>
                              </a:rPr>
                              <m:t>sec</m:t>
                            </m:r>
                          </m:fName>
                          <m:e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方正黑体_GBK" panose="03000509000000000000" pitchFamily="65" charset="-122"/>
                              </a:rPr>
                              <m:t>𝑧</m:t>
                            </m:r>
                          </m:e>
                        </m:func>
                      </m:e>
                    </m:nary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方正黑体_GBK" panose="03000509000000000000" pitchFamily="65" charset="-122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1600" i="1">
                        <a:latin typeface="Cambria Math" panose="02040503050406030204" pitchFamily="18" charset="0"/>
                        <a:ea typeface="方正黑体_GBK" panose="03000509000000000000" pitchFamily="65" charset="-122"/>
                      </a:rPr>
                      <m:t>dz</m:t>
                    </m:r>
                  </m:oMath>
                </a14:m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Wingdings" panose="05000000000000000000" pitchFamily="2" charset="2"/>
                  </a:rPr>
                  <a:t>，其中积分路径</a:t>
                </a:r>
                <a14:m>
                  <m:oMath xmlns:m="http://schemas.openxmlformats.org/officeDocument/2006/math"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方正黑体_GBK" panose="03000509000000000000" pitchFamily="65" charset="-122"/>
                        <a:sym typeface="Wingdings" panose="05000000000000000000" pitchFamily="2" charset="2"/>
                      </a:rPr>
                      <m:t>𝐶</m:t>
                    </m:r>
                  </m:oMath>
                </a14:m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Wingdings" panose="05000000000000000000" pitchFamily="2" charset="2"/>
                  </a:rPr>
                  <a:t>为曲线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方正黑体_GBK" panose="03000509000000000000" pitchFamily="65" charset="-122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方正黑体_GBK" panose="03000509000000000000" pitchFamily="65" charset="-122"/>
                            <a:sym typeface="Wingdings" panose="05000000000000000000" pitchFamily="2" charset="2"/>
                          </a:rPr>
                          <m:t>𝑧</m:t>
                        </m:r>
                      </m:e>
                    </m:d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方正黑体_GBK" panose="03000509000000000000" pitchFamily="65" charset="-122"/>
                        <a:sym typeface="Wingdings" panose="05000000000000000000" pitchFamily="2" charset="2"/>
                      </a:rPr>
                      <m:t>=1</m:t>
                    </m:r>
                  </m:oMath>
                </a14:m>
                <a:r>
                  <a:rPr lang="en-US" altLang="zh-CN" sz="1600" b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</a:t>
                </a:r>
              </a:p>
            </p:txBody>
          </p:sp>
        </mc:Choice>
        <mc:Fallback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2B61722E-099B-5565-3454-D00B5A2B1E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362" y="1446310"/>
                <a:ext cx="8382225" cy="483209"/>
              </a:xfrm>
              <a:prstGeom prst="rect">
                <a:avLst/>
              </a:prstGeom>
              <a:blipFill>
                <a:blip r:embed="rId3"/>
                <a:stretch>
                  <a:fillRect l="-436" t="-75000" b="-1412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FC38D516-CF7F-675C-0673-2CE70752F529}"/>
                  </a:ext>
                </a:extLst>
              </p:cNvPr>
              <p:cNvSpPr txBox="1"/>
              <p:nvPr/>
            </p:nvSpPr>
            <p:spPr>
              <a:xfrm>
                <a:off x="576362" y="2003674"/>
                <a:ext cx="10828199" cy="9650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5000"/>
                  </a:lnSpc>
                </a:pPr>
                <a:r>
                  <a:rPr lang="zh-CN" altLang="en-US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解：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sec</m:t>
                        </m:r>
                      </m:fName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𝑧</m:t>
                        </m:r>
                      </m:e>
                    </m:func>
                    <m:r>
                      <a:rPr lang="en-US" altLang="zh-CN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1</m:t>
                        </m:r>
                      </m:num>
                      <m:den>
                        <m:func>
                          <m:func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cos</m:t>
                            </m:r>
                          </m:fName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𝑧</m:t>
                            </m:r>
                          </m:e>
                        </m:func>
                      </m:den>
                    </m:f>
                  </m:oMath>
                </a14:m>
                <a:r>
                  <a:rPr lang="zh-CN" altLang="en-US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，其奇点为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𝑧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fPr>
                      <m:num>
                        <m:r>
                          <a:rPr lang="zh-CN" altLang="en-US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𝜋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2</m:t>
                        </m:r>
                      </m:den>
                    </m:f>
                    <m:r>
                      <a:rPr lang="en-US" altLang="zh-CN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𝑘</m:t>
                    </m:r>
                    <m:r>
                      <a:rPr lang="zh-CN" altLang="en-US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𝜋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𝑘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=0,±1,±2,…)</m:t>
                    </m:r>
                  </m:oMath>
                </a14:m>
                <a:r>
                  <a:rPr lang="en-US" altLang="zh-CN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.</a:t>
                </a:r>
              </a:p>
              <a:p>
                <a:pPr>
                  <a:lnSpc>
                    <a:spcPct val="125000"/>
                  </a:lnSpc>
                </a:pPr>
                <a:r>
                  <a:rPr lang="zh-CN" altLang="en-US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   则其所有奇点均在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i="1">
                            <a:latin typeface="Cambria Math" panose="02040503050406030204" pitchFamily="18" charset="0"/>
                            <a:ea typeface="方正黑体_GBK" panose="03000509000000000000" pitchFamily="65" charset="-122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方正黑体_GBK" panose="03000509000000000000" pitchFamily="65" charset="-122"/>
                            <a:sym typeface="Wingdings" panose="05000000000000000000" pitchFamily="2" charset="2"/>
                          </a:rPr>
                          <m:t>𝑧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  <a:ea typeface="方正黑体_GBK" panose="03000509000000000000" pitchFamily="65" charset="-122"/>
                        <a:sym typeface="Wingdings" panose="05000000000000000000" pitchFamily="2" charset="2"/>
                      </a:rPr>
                      <m:t>=1</m:t>
                    </m:r>
                  </m:oMath>
                </a14:m>
                <a:r>
                  <a:rPr lang="zh-CN" altLang="en-US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之外，故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sec</m:t>
                        </m:r>
                      </m:fName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𝑧</m:t>
                        </m:r>
                      </m:e>
                    </m:func>
                  </m:oMath>
                </a14:m>
                <a:r>
                  <a:rPr lang="zh-CN" altLang="en-US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在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i="1">
                            <a:latin typeface="Cambria Math" panose="02040503050406030204" pitchFamily="18" charset="0"/>
                            <a:ea typeface="方正黑体_GBK" panose="03000509000000000000" pitchFamily="65" charset="-122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方正黑体_GBK" panose="03000509000000000000" pitchFamily="65" charset="-122"/>
                            <a:sym typeface="Wingdings" panose="05000000000000000000" pitchFamily="2" charset="2"/>
                          </a:rPr>
                          <m:t>𝑧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  <a:ea typeface="方正黑体_GBK" panose="03000509000000000000" pitchFamily="65" charset="-122"/>
                        <a:sym typeface="Wingdings" panose="05000000000000000000" pitchFamily="2" charset="2"/>
                      </a:rPr>
                      <m:t>=1</m:t>
                    </m:r>
                  </m:oMath>
                </a14:m>
                <a:r>
                  <a:rPr lang="zh-CN" altLang="en-US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及其内部处处解析，故</a:t>
                </a:r>
                <a14:m>
                  <m:oMath xmlns:m="http://schemas.openxmlformats.org/officeDocument/2006/math">
                    <m:nary>
                      <m:naryPr>
                        <m:chr m:val="∮"/>
                        <m:ctrlPr>
                          <a:rPr lang="zh-CN" altLang="en-US" i="1">
                            <a:latin typeface="Cambria Math" panose="02040503050406030204" pitchFamily="18" charset="0"/>
                            <a:ea typeface="方正黑体_GBK" panose="03000509000000000000" pitchFamily="65" charset="-122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i="1">
                            <a:latin typeface="Cambria Math" panose="02040503050406030204" pitchFamily="18" charset="0"/>
                            <a:ea typeface="方正黑体_GBK" panose="03000509000000000000" pitchFamily="65" charset="-122"/>
                          </a:rPr>
                          <m:t>𝐶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  <a:ea typeface="方正黑体_GBK" panose="03000509000000000000" pitchFamily="65" charset="-122"/>
                          </a:rPr>
                          <m:t> </m:t>
                        </m:r>
                      </m:sup>
                      <m:e>
                        <m:func>
                          <m:func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方正黑体_GBK" panose="03000509000000000000" pitchFamily="65" charset="-122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Cambria Math" panose="02040503050406030204" pitchFamily="18" charset="0"/>
                                <a:ea typeface="方正黑体_GBK" panose="03000509000000000000" pitchFamily="65" charset="-122"/>
                              </a:rPr>
                              <m:t>sec</m:t>
                            </m:r>
                          </m:fName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方正黑体_GBK" panose="03000509000000000000" pitchFamily="65" charset="-122"/>
                              </a:rPr>
                              <m:t>𝑧</m:t>
                            </m:r>
                          </m:e>
                        </m:func>
                      </m:e>
                    </m:nary>
                    <m:r>
                      <a:rPr lang="en-US" altLang="zh-CN" i="1">
                        <a:latin typeface="Cambria Math" panose="02040503050406030204" pitchFamily="18" charset="0"/>
                        <a:ea typeface="方正黑体_GBK" panose="03000509000000000000" pitchFamily="65" charset="-122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i="1">
                        <a:latin typeface="Cambria Math" panose="02040503050406030204" pitchFamily="18" charset="0"/>
                        <a:ea typeface="方正黑体_GBK" panose="03000509000000000000" pitchFamily="65" charset="-122"/>
                      </a:rPr>
                      <m:t>dz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方正黑体_GBK" panose="03000509000000000000" pitchFamily="65" charset="-122"/>
                      </a:rPr>
                      <m:t>=0</m:t>
                    </m:r>
                  </m:oMath>
                </a14:m>
                <a:r>
                  <a:rPr lang="en-US" altLang="zh-CN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.</a:t>
                </a:r>
              </a:p>
            </p:txBody>
          </p:sp>
        </mc:Choice>
        <mc:Fallback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FC38D516-CF7F-675C-0673-2CE70752F5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362" y="2003674"/>
                <a:ext cx="10828199" cy="965008"/>
              </a:xfrm>
              <a:prstGeom prst="rect">
                <a:avLst/>
              </a:prstGeom>
              <a:blipFill>
                <a:blip r:embed="rId4"/>
                <a:stretch>
                  <a:fillRect l="-507" b="-829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1" name="组合 40">
            <a:extLst>
              <a:ext uri="{FF2B5EF4-FFF2-40B4-BE49-F238E27FC236}">
                <a16:creationId xmlns:a16="http://schemas.microsoft.com/office/drawing/2014/main" id="{284AE527-E190-448A-2C67-BCDE8A3DAF0F}"/>
              </a:ext>
            </a:extLst>
          </p:cNvPr>
          <p:cNvGrpSpPr/>
          <p:nvPr/>
        </p:nvGrpSpPr>
        <p:grpSpPr>
          <a:xfrm>
            <a:off x="478701" y="3104719"/>
            <a:ext cx="11234597" cy="1839999"/>
            <a:chOff x="449943" y="1784962"/>
            <a:chExt cx="11234597" cy="1839999"/>
          </a:xfrm>
        </p:grpSpPr>
        <p:sp>
          <p:nvSpPr>
            <p:cNvPr id="42" name="矩形: 圆角 41">
              <a:extLst>
                <a:ext uri="{FF2B5EF4-FFF2-40B4-BE49-F238E27FC236}">
                  <a16:creationId xmlns:a16="http://schemas.microsoft.com/office/drawing/2014/main" id="{523AEB23-48BD-4C09-5123-54CC072B6183}"/>
                </a:ext>
              </a:extLst>
            </p:cNvPr>
            <p:cNvSpPr/>
            <p:nvPr/>
          </p:nvSpPr>
          <p:spPr>
            <a:xfrm>
              <a:off x="449943" y="1784962"/>
              <a:ext cx="11234597" cy="1839999"/>
            </a:xfrm>
            <a:prstGeom prst="roundRect">
              <a:avLst>
                <a:gd name="adj" fmla="val 13064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3" name="直接连接符 42">
              <a:extLst>
                <a:ext uri="{FF2B5EF4-FFF2-40B4-BE49-F238E27FC236}">
                  <a16:creationId xmlns:a16="http://schemas.microsoft.com/office/drawing/2014/main" id="{C31192E3-FC6E-EFA8-B88C-34A878B6DE0D}"/>
                </a:ext>
              </a:extLst>
            </p:cNvPr>
            <p:cNvCxnSpPr>
              <a:cxnSpLocks/>
            </p:cNvCxnSpPr>
            <p:nvPr/>
          </p:nvCxnSpPr>
          <p:spPr>
            <a:xfrm>
              <a:off x="576363" y="2317137"/>
              <a:ext cx="10953845" cy="0"/>
            </a:xfrm>
            <a:prstGeom prst="line">
              <a:avLst/>
            </a:prstGeom>
            <a:ln w="19050" cmpd="sng">
              <a:solidFill>
                <a:schemeClr val="bg1">
                  <a:lumMod val="50000"/>
                </a:schemeClr>
              </a:solidFill>
              <a:prstDash val="lgDash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44" name="文本框 43">
                <a:extLst>
                  <a:ext uri="{FF2B5EF4-FFF2-40B4-BE49-F238E27FC236}">
                    <a16:creationId xmlns:a16="http://schemas.microsoft.com/office/drawing/2014/main" id="{07F29541-54D2-AF47-2502-579C86BA8EB8}"/>
                  </a:ext>
                </a:extLst>
              </p:cNvPr>
              <p:cNvSpPr txBox="1"/>
              <p:nvPr/>
            </p:nvSpPr>
            <p:spPr>
              <a:xfrm>
                <a:off x="576363" y="2999350"/>
                <a:ext cx="8382225" cy="618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例</a:t>
                </a:r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2.2</a:t>
                </a:r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：计算</a:t>
                </a:r>
                <a14:m>
                  <m:oMath xmlns:m="http://schemas.openxmlformats.org/officeDocument/2006/math">
                    <m:nary>
                      <m:naryPr>
                        <m:chr m:val="∮"/>
                        <m:ctrlPr>
                          <a:rPr lang="zh-CN" altLang="en-US" sz="1600" i="1">
                            <a:latin typeface="Cambria Math" panose="02040503050406030204" pitchFamily="18" charset="0"/>
                            <a:ea typeface="方正黑体_GBK" panose="03000509000000000000" pitchFamily="65" charset="-122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1600" i="1">
                            <a:latin typeface="Cambria Math" panose="02040503050406030204" pitchFamily="18" charset="0"/>
                            <a:ea typeface="方正黑体_GBK" panose="03000509000000000000" pitchFamily="65" charset="-122"/>
                          </a:rPr>
                          <m:t>𝐶</m:t>
                        </m:r>
                      </m:sub>
                      <m:sup>
                        <m:r>
                          <a:rPr lang="en-US" altLang="zh-CN" sz="1600" i="1">
                            <a:latin typeface="Cambria Math" panose="02040503050406030204" pitchFamily="18" charset="0"/>
                            <a:ea typeface="方正黑体_GBK" panose="03000509000000000000" pitchFamily="65" charset="-122"/>
                          </a:rPr>
                          <m:t> </m:t>
                        </m:r>
                      </m:sup>
                      <m:e>
                        <m:f>
                          <m:fPr>
                            <m:ctrlPr>
                              <a:rPr lang="en-US" altLang="zh-CN" sz="1600" i="1" smtClean="0">
                                <a:latin typeface="Cambria Math" panose="02040503050406030204" pitchFamily="18" charset="0"/>
                                <a:ea typeface="方正黑体_GBK" panose="03000509000000000000" pitchFamily="65" charset="-122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altLang="zh-CN" sz="1600" b="0" i="1" smtClean="0">
                                    <a:latin typeface="Cambria Math" panose="02040503050406030204" pitchFamily="18" charset="0"/>
                                    <a:ea typeface="方正黑体_GBK" panose="03000509000000000000" pitchFamily="65" charset="-122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  <a:ea typeface="方正黑体_GBK" panose="03000509000000000000" pitchFamily="65" charset="-122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  <a:ea typeface="方正黑体_GBK" panose="03000509000000000000" pitchFamily="65" charset="-122"/>
                                  </a:rPr>
                                  <m:t>2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  <a:ea typeface="方正黑体_GBK" panose="03000509000000000000" pitchFamily="65" charset="-122"/>
                                  </a:rPr>
                                  <m:t>𝑧</m:t>
                                </m:r>
                              </m:sup>
                            </m:sSup>
                          </m:num>
                          <m:den>
                            <m:sSup>
                              <m:sSupPr>
                                <m:ctrlPr>
                                  <a:rPr lang="en-US" altLang="zh-CN" sz="1600" b="0" i="1" smtClean="0">
                                    <a:latin typeface="Cambria Math" panose="02040503050406030204" pitchFamily="18" charset="0"/>
                                    <a:ea typeface="方正黑体_GBK" panose="03000509000000000000" pitchFamily="65" charset="-122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  <a:ea typeface="方正黑体_GBK" panose="03000509000000000000" pitchFamily="65" charset="-122"/>
                                  </a:rPr>
                                  <m:t>𝑧</m:t>
                                </m:r>
                              </m:e>
                              <m:sup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  <a:ea typeface="方正黑体_GBK" panose="03000509000000000000" pitchFamily="65" charset="-122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方正黑体_GBK" panose="03000509000000000000" pitchFamily="65" charset="-122"/>
                              </a:rPr>
                              <m:t>+7</m:t>
                            </m:r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方正黑体_GBK" panose="03000509000000000000" pitchFamily="65" charset="-122"/>
                              </a:rPr>
                              <m:t>𝑧</m:t>
                            </m:r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方正黑体_GBK" panose="03000509000000000000" pitchFamily="65" charset="-122"/>
                              </a:rPr>
                              <m:t>+10</m:t>
                            </m:r>
                          </m:den>
                        </m:f>
                      </m:e>
                    </m:nary>
                    <m:r>
                      <a:rPr lang="en-US" altLang="zh-CN" sz="1600" i="1">
                        <a:latin typeface="Cambria Math" panose="02040503050406030204" pitchFamily="18" charset="0"/>
                        <a:ea typeface="方正黑体_GBK" panose="03000509000000000000" pitchFamily="65" charset="-122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1600" i="1">
                        <a:latin typeface="Cambria Math" panose="02040503050406030204" pitchFamily="18" charset="0"/>
                        <a:ea typeface="方正黑体_GBK" panose="03000509000000000000" pitchFamily="65" charset="-122"/>
                      </a:rPr>
                      <m:t>dz</m:t>
                    </m:r>
                  </m:oMath>
                </a14:m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Wingdings" panose="05000000000000000000" pitchFamily="2" charset="2"/>
                  </a:rPr>
                  <a:t>，其中积分路径</a:t>
                </a:r>
                <a14:m>
                  <m:oMath xmlns:m="http://schemas.openxmlformats.org/officeDocument/2006/math">
                    <m:r>
                      <a:rPr lang="en-US" altLang="zh-CN" sz="1600" i="1" dirty="0">
                        <a:latin typeface="Cambria Math" panose="02040503050406030204" pitchFamily="18" charset="0"/>
                        <a:ea typeface="方正黑体_GBK" panose="03000509000000000000" pitchFamily="65" charset="-122"/>
                        <a:sym typeface="Wingdings" panose="05000000000000000000" pitchFamily="2" charset="2"/>
                      </a:rPr>
                      <m:t>𝐶</m:t>
                    </m:r>
                  </m:oMath>
                </a14:m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Wingdings" panose="05000000000000000000" pitchFamily="2" charset="2"/>
                  </a:rPr>
                  <a:t>为曲线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方正黑体_GBK" panose="03000509000000000000" pitchFamily="65" charset="-122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ea typeface="方正黑体_GBK" panose="03000509000000000000" pitchFamily="65" charset="-122"/>
                            <a:sym typeface="Wingdings" panose="05000000000000000000" pitchFamily="2" charset="2"/>
                          </a:rPr>
                          <m:t>𝑧</m:t>
                        </m:r>
                      </m:e>
                    </m:d>
                    <m:r>
                      <a:rPr lang="en-US" altLang="zh-CN" sz="1600" i="1">
                        <a:latin typeface="Cambria Math" panose="02040503050406030204" pitchFamily="18" charset="0"/>
                        <a:ea typeface="方正黑体_GBK" panose="03000509000000000000" pitchFamily="65" charset="-122"/>
                        <a:sym typeface="Wingdings" panose="05000000000000000000" pitchFamily="2" charset="2"/>
                      </a:rPr>
                      <m:t>=1</m:t>
                    </m:r>
                  </m:oMath>
                </a14:m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</a:t>
                </a:r>
              </a:p>
            </p:txBody>
          </p:sp>
        </mc:Choice>
        <mc:Fallback>
          <p:sp>
            <p:nvSpPr>
              <p:cNvPr id="44" name="文本框 43">
                <a:extLst>
                  <a:ext uri="{FF2B5EF4-FFF2-40B4-BE49-F238E27FC236}">
                    <a16:creationId xmlns:a16="http://schemas.microsoft.com/office/drawing/2014/main" id="{07F29541-54D2-AF47-2502-579C86BA8E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363" y="2999350"/>
                <a:ext cx="8382225" cy="618439"/>
              </a:xfrm>
              <a:prstGeom prst="rect">
                <a:avLst/>
              </a:prstGeom>
              <a:blipFill>
                <a:blip r:embed="rId5"/>
                <a:stretch>
                  <a:fillRect l="-436" t="-40594" b="-10990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79A88965-4712-70C9-2659-73EBED719BA3}"/>
                  </a:ext>
                </a:extLst>
              </p:cNvPr>
              <p:cNvSpPr txBox="1"/>
              <p:nvPr/>
            </p:nvSpPr>
            <p:spPr>
              <a:xfrm>
                <a:off x="605121" y="3621092"/>
                <a:ext cx="10828199" cy="11899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5000"/>
                  </a:lnSpc>
                </a:pPr>
                <a:r>
                  <a:rPr lang="zh-CN" altLang="en-US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解：</a:t>
                </a:r>
                <a:r>
                  <a:rPr lang="en-US" altLang="zh-CN" dirty="0"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  <a:ea typeface="方正黑体_GBK" panose="03000509000000000000" pitchFamily="65" charset="-122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方正黑体_GBK" panose="03000509000000000000" pitchFamily="65" charset="-122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方正黑体_GBK" panose="03000509000000000000" pitchFamily="65" charset="-122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方正黑体_GBK" panose="03000509000000000000" pitchFamily="65" charset="-122"/>
                              </a:rPr>
                              <m:t>2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方正黑体_GBK" panose="03000509000000000000" pitchFamily="65" charset="-122"/>
                              </a:rPr>
                              <m:t>𝑧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方正黑体_GBK" panose="03000509000000000000" pitchFamily="65" charset="-122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方正黑体_GBK" panose="03000509000000000000" pitchFamily="65" charset="-122"/>
                              </a:rPr>
                              <m:t>𝑧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方正黑体_GBK" panose="03000509000000000000" pitchFamily="65" charset="-122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i="1">
                            <a:latin typeface="Cambria Math" panose="02040503050406030204" pitchFamily="18" charset="0"/>
                            <a:ea typeface="方正黑体_GBK" panose="03000509000000000000" pitchFamily="65" charset="-122"/>
                          </a:rPr>
                          <m:t>+7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方正黑体_GBK" panose="03000509000000000000" pitchFamily="65" charset="-122"/>
                          </a:rPr>
                          <m:t>𝑧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方正黑体_GBK" panose="03000509000000000000" pitchFamily="65" charset="-122"/>
                          </a:rPr>
                          <m:t>+10</m:t>
                        </m:r>
                      </m:den>
                    </m:f>
                    <m:r>
                      <a:rPr lang="en-US" altLang="zh-CN" b="0" i="1" smtClean="0">
                        <a:latin typeface="Cambria Math" panose="02040503050406030204" pitchFamily="18" charset="0"/>
                        <a:ea typeface="方正黑体_GBK" panose="03000509000000000000" pitchFamily="65" charset="-122"/>
                      </a:rPr>
                      <m:t>=</m:t>
                    </m:r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  <a:ea typeface="方正黑体_GBK" panose="03000509000000000000" pitchFamily="65" charset="-122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方正黑体_GBK" panose="03000509000000000000" pitchFamily="65" charset="-122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方正黑体_GBK" panose="03000509000000000000" pitchFamily="65" charset="-122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方正黑体_GBK" panose="03000509000000000000" pitchFamily="65" charset="-122"/>
                              </a:rPr>
                              <m:t>2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方正黑体_GBK" panose="03000509000000000000" pitchFamily="65" charset="-122"/>
                              </a:rPr>
                              <m:t>𝑧</m:t>
                            </m:r>
                          </m:sup>
                        </m:sSup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方正黑体_GBK" panose="03000509000000000000" pitchFamily="65" charset="-122"/>
                          </a:rPr>
                          <m:t>(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方正黑体_GBK" panose="03000509000000000000" pitchFamily="65" charset="-122"/>
                          </a:rPr>
                          <m:t>𝑧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方正黑体_GBK" panose="03000509000000000000" pitchFamily="65" charset="-122"/>
                          </a:rPr>
                          <m:t>+5)(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方正黑体_GBK" panose="03000509000000000000" pitchFamily="65" charset="-122"/>
                          </a:rPr>
                          <m:t>𝑧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方正黑体_GBK" panose="03000509000000000000" pitchFamily="65" charset="-122"/>
                          </a:rPr>
                          <m:t>+2)</m:t>
                        </m:r>
                      </m:den>
                    </m:f>
                  </m:oMath>
                </a14:m>
                <a:r>
                  <a:rPr lang="zh-CN" altLang="en-US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，其奇点为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𝑧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=−5,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𝑧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=−2</m:t>
                    </m:r>
                  </m:oMath>
                </a14:m>
                <a:r>
                  <a:rPr lang="zh-CN" altLang="en-US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，均在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i="1">
                            <a:latin typeface="Cambria Math" panose="02040503050406030204" pitchFamily="18" charset="0"/>
                            <a:ea typeface="方正黑体_GBK" panose="03000509000000000000" pitchFamily="65" charset="-122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方正黑体_GBK" panose="03000509000000000000" pitchFamily="65" charset="-122"/>
                            <a:sym typeface="Wingdings" panose="05000000000000000000" pitchFamily="2" charset="2"/>
                          </a:rPr>
                          <m:t>𝑧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  <a:ea typeface="方正黑体_GBK" panose="03000509000000000000" pitchFamily="65" charset="-122"/>
                        <a:sym typeface="Wingdings" panose="05000000000000000000" pitchFamily="2" charset="2"/>
                      </a:rPr>
                      <m:t>=1</m:t>
                    </m:r>
                  </m:oMath>
                </a14:m>
                <a:r>
                  <a:rPr lang="zh-CN" altLang="en-US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之外。</a:t>
                </a:r>
                <a:endParaRPr lang="en-US" altLang="zh-CN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>
                  <a:lnSpc>
                    <a:spcPct val="125000"/>
                  </a:lnSpc>
                </a:pPr>
                <a:r>
                  <a:rPr lang="en-US" altLang="zh-CN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   </a:t>
                </a:r>
                <a:r>
                  <a:rPr lang="zh-CN" altLang="en-US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故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  <a:ea typeface="方正黑体_GBK" panose="03000509000000000000" pitchFamily="65" charset="-122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方正黑体_GBK" panose="03000509000000000000" pitchFamily="65" charset="-122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方正黑体_GBK" panose="03000509000000000000" pitchFamily="65" charset="-122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方正黑体_GBK" panose="03000509000000000000" pitchFamily="65" charset="-122"/>
                              </a:rPr>
                              <m:t>2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方正黑体_GBK" panose="03000509000000000000" pitchFamily="65" charset="-122"/>
                              </a:rPr>
                              <m:t>𝑧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方正黑体_GBK" panose="03000509000000000000" pitchFamily="65" charset="-122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方正黑体_GBK" panose="03000509000000000000" pitchFamily="65" charset="-122"/>
                              </a:rPr>
                              <m:t>𝑧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方正黑体_GBK" panose="03000509000000000000" pitchFamily="65" charset="-122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i="1">
                            <a:latin typeface="Cambria Math" panose="02040503050406030204" pitchFamily="18" charset="0"/>
                            <a:ea typeface="方正黑体_GBK" panose="03000509000000000000" pitchFamily="65" charset="-122"/>
                          </a:rPr>
                          <m:t>+7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方正黑体_GBK" panose="03000509000000000000" pitchFamily="65" charset="-122"/>
                          </a:rPr>
                          <m:t>𝑧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方正黑体_GBK" panose="03000509000000000000" pitchFamily="65" charset="-122"/>
                          </a:rPr>
                          <m:t>+10</m:t>
                        </m:r>
                      </m:den>
                    </m:f>
                  </m:oMath>
                </a14:m>
                <a:r>
                  <a:rPr lang="zh-CN" altLang="en-US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在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i="1">
                            <a:latin typeface="Cambria Math" panose="02040503050406030204" pitchFamily="18" charset="0"/>
                            <a:ea typeface="方正黑体_GBK" panose="03000509000000000000" pitchFamily="65" charset="-122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方正黑体_GBK" panose="03000509000000000000" pitchFamily="65" charset="-122"/>
                            <a:sym typeface="Wingdings" panose="05000000000000000000" pitchFamily="2" charset="2"/>
                          </a:rPr>
                          <m:t>𝑧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  <a:ea typeface="方正黑体_GBK" panose="03000509000000000000" pitchFamily="65" charset="-122"/>
                        <a:sym typeface="Wingdings" panose="05000000000000000000" pitchFamily="2" charset="2"/>
                      </a:rPr>
                      <m:t>=1</m:t>
                    </m:r>
                  </m:oMath>
                </a14:m>
                <a:r>
                  <a:rPr lang="zh-CN" altLang="en-US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及其内部处处解析，故</a:t>
                </a:r>
                <a14:m>
                  <m:oMath xmlns:m="http://schemas.openxmlformats.org/officeDocument/2006/math">
                    <m:nary>
                      <m:naryPr>
                        <m:chr m:val="∮"/>
                        <m:ctrlPr>
                          <a:rPr lang="zh-CN" altLang="en-US" i="1">
                            <a:latin typeface="Cambria Math" panose="02040503050406030204" pitchFamily="18" charset="0"/>
                            <a:ea typeface="方正黑体_GBK" panose="03000509000000000000" pitchFamily="65" charset="-122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i="1">
                            <a:latin typeface="Cambria Math" panose="02040503050406030204" pitchFamily="18" charset="0"/>
                            <a:ea typeface="方正黑体_GBK" panose="03000509000000000000" pitchFamily="65" charset="-122"/>
                          </a:rPr>
                          <m:t>𝐶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  <a:ea typeface="方正黑体_GBK" panose="03000509000000000000" pitchFamily="65" charset="-122"/>
                          </a:rPr>
                          <m:t> </m:t>
                        </m:r>
                      </m:sup>
                      <m:e>
                        <m:f>
                          <m:f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方正黑体_GBK" panose="03000509000000000000" pitchFamily="65" charset="-122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  <a:ea typeface="方正黑体_GBK" panose="03000509000000000000" pitchFamily="65" charset="-122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方正黑体_GBK" panose="03000509000000000000" pitchFamily="65" charset="-122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方正黑体_GBK" panose="03000509000000000000" pitchFamily="65" charset="-122"/>
                                  </a:rPr>
                                  <m:t>2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方正黑体_GBK" panose="03000509000000000000" pitchFamily="65" charset="-122"/>
                                  </a:rPr>
                                  <m:t>𝑧</m:t>
                                </m:r>
                              </m:sup>
                            </m:sSup>
                          </m:num>
                          <m:den>
                            <m:sSup>
                              <m:sSup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  <a:ea typeface="方正黑体_GBK" panose="03000509000000000000" pitchFamily="65" charset="-122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方正黑体_GBK" panose="03000509000000000000" pitchFamily="65" charset="-122"/>
                                  </a:rPr>
                                  <m:t>𝑧</m:t>
                                </m:r>
                              </m:e>
                              <m: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方正黑体_GBK" panose="03000509000000000000" pitchFamily="65" charset="-122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方正黑体_GBK" panose="03000509000000000000" pitchFamily="65" charset="-122"/>
                              </a:rPr>
                              <m:t>+7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方正黑体_GBK" panose="03000509000000000000" pitchFamily="65" charset="-122"/>
                              </a:rPr>
                              <m:t>𝑧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方正黑体_GBK" panose="03000509000000000000" pitchFamily="65" charset="-122"/>
                              </a:rPr>
                              <m:t>+10</m:t>
                            </m:r>
                          </m:den>
                        </m:f>
                      </m:e>
                    </m:nary>
                    <m:r>
                      <a:rPr lang="en-US" altLang="zh-CN" i="1">
                        <a:latin typeface="Cambria Math" panose="02040503050406030204" pitchFamily="18" charset="0"/>
                        <a:ea typeface="方正黑体_GBK" panose="03000509000000000000" pitchFamily="65" charset="-122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i="1">
                        <a:latin typeface="Cambria Math" panose="02040503050406030204" pitchFamily="18" charset="0"/>
                        <a:ea typeface="方正黑体_GBK" panose="03000509000000000000" pitchFamily="65" charset="-122"/>
                      </a:rPr>
                      <m:t>dz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方正黑体_GBK" panose="03000509000000000000" pitchFamily="65" charset="-122"/>
                      </a:rPr>
                      <m:t>=0</m:t>
                    </m:r>
                  </m:oMath>
                </a14:m>
                <a:r>
                  <a:rPr lang="en-US" altLang="zh-CN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.</a:t>
                </a:r>
              </a:p>
            </p:txBody>
          </p:sp>
        </mc:Choice>
        <mc:Fallback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79A88965-4712-70C9-2659-73EBED719B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121" y="3621092"/>
                <a:ext cx="10828199" cy="1189941"/>
              </a:xfrm>
              <a:prstGeom prst="rect">
                <a:avLst/>
              </a:prstGeom>
              <a:blipFill>
                <a:blip r:embed="rId6"/>
                <a:stretch>
                  <a:fillRect l="-450" b="-5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本框 4">
            <a:extLst>
              <a:ext uri="{FF2B5EF4-FFF2-40B4-BE49-F238E27FC236}">
                <a16:creationId xmlns:a16="http://schemas.microsoft.com/office/drawing/2014/main" id="{BB817218-B179-42C3-7BBF-2A0036A6BC04}"/>
              </a:ext>
            </a:extLst>
          </p:cNvPr>
          <p:cNvSpPr txBox="1"/>
          <p:nvPr/>
        </p:nvSpPr>
        <p:spPr>
          <a:xfrm>
            <a:off x="507460" y="496110"/>
            <a:ext cx="35262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柯西</a:t>
            </a:r>
            <a:r>
              <a:rPr lang="en-US" altLang="zh-CN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-</a:t>
            </a:r>
            <a:r>
              <a:rPr lang="zh-CN" altLang="en-US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古萨基本定理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64343E90-7515-9B8C-5D97-A35C4BDE5AAC}"/>
              </a:ext>
            </a:extLst>
          </p:cNvPr>
          <p:cNvGrpSpPr/>
          <p:nvPr/>
        </p:nvGrpSpPr>
        <p:grpSpPr>
          <a:xfrm>
            <a:off x="478701" y="5018873"/>
            <a:ext cx="11234597" cy="1158261"/>
            <a:chOff x="449943" y="1784963"/>
            <a:chExt cx="11234597" cy="1158261"/>
          </a:xfrm>
        </p:grpSpPr>
        <p:sp>
          <p:nvSpPr>
            <p:cNvPr id="14" name="矩形: 圆角 13">
              <a:extLst>
                <a:ext uri="{FF2B5EF4-FFF2-40B4-BE49-F238E27FC236}">
                  <a16:creationId xmlns:a16="http://schemas.microsoft.com/office/drawing/2014/main" id="{E198F50D-7B56-388B-B929-37AA0B3E0123}"/>
                </a:ext>
              </a:extLst>
            </p:cNvPr>
            <p:cNvSpPr/>
            <p:nvPr/>
          </p:nvSpPr>
          <p:spPr>
            <a:xfrm>
              <a:off x="449943" y="1784963"/>
              <a:ext cx="11234597" cy="1158261"/>
            </a:xfrm>
            <a:prstGeom prst="roundRect">
              <a:avLst>
                <a:gd name="adj" fmla="val 13064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56091871-DFB0-58A0-8F7F-518DB0CF62CE}"/>
                </a:ext>
              </a:extLst>
            </p:cNvPr>
            <p:cNvCxnSpPr>
              <a:cxnSpLocks/>
            </p:cNvCxnSpPr>
            <p:nvPr/>
          </p:nvCxnSpPr>
          <p:spPr>
            <a:xfrm>
              <a:off x="576363" y="2317539"/>
              <a:ext cx="10953845" cy="0"/>
            </a:xfrm>
            <a:prstGeom prst="line">
              <a:avLst/>
            </a:prstGeom>
            <a:ln w="19050" cmpd="sng">
              <a:solidFill>
                <a:schemeClr val="bg1">
                  <a:lumMod val="50000"/>
                </a:schemeClr>
              </a:solidFill>
              <a:prstDash val="lgDash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107115F9-B149-C50B-C891-4349B0BB9C26}"/>
                  </a:ext>
                </a:extLst>
              </p:cNvPr>
              <p:cNvSpPr txBox="1"/>
              <p:nvPr/>
            </p:nvSpPr>
            <p:spPr>
              <a:xfrm>
                <a:off x="576362" y="5037179"/>
                <a:ext cx="8382225" cy="4832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例</a:t>
                </a:r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2.3</a:t>
                </a:r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：计算</a:t>
                </a:r>
                <a14:m>
                  <m:oMath xmlns:m="http://schemas.openxmlformats.org/officeDocument/2006/math">
                    <m:nary>
                      <m:naryPr>
                        <m:chr m:val="∮"/>
                        <m:ctrlPr>
                          <a:rPr lang="zh-CN" altLang="en-US" sz="1600" i="1" smtClean="0">
                            <a:latin typeface="Cambria Math" panose="02040503050406030204" pitchFamily="18" charset="0"/>
                            <a:ea typeface="方正黑体_GBK" panose="03000509000000000000" pitchFamily="65" charset="-122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1600" b="0" i="1" smtClean="0">
                            <a:latin typeface="Cambria Math" panose="02040503050406030204" pitchFamily="18" charset="0"/>
                            <a:ea typeface="方正黑体_GBK" panose="03000509000000000000" pitchFamily="65" charset="-122"/>
                          </a:rPr>
                          <m:t>𝐶</m:t>
                        </m:r>
                      </m:sub>
                      <m:sup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方正黑体_GBK" panose="03000509000000000000" pitchFamily="65" charset="-122"/>
                          </a:rPr>
                          <m:t> </m:t>
                        </m:r>
                      </m:sup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方正黑体_GBK" panose="03000509000000000000" pitchFamily="65" charset="-122"/>
                          </a:rPr>
                          <m:t>6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方正黑体_GBK" panose="03000509000000000000" pitchFamily="65" charset="-122"/>
                          </a:rPr>
                          <m:t>𝑧</m:t>
                        </m:r>
                        <m:func>
                          <m:funcPr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  <a:ea typeface="方正黑体_GBK" panose="03000509000000000000" pitchFamily="65" charset="-122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1600" b="0" i="0" smtClean="0">
                                <a:latin typeface="Cambria Math" panose="02040503050406030204" pitchFamily="18" charset="0"/>
                                <a:ea typeface="方正黑体_GBK" panose="03000509000000000000" pitchFamily="65" charset="-122"/>
                              </a:rPr>
                              <m:t>cos</m:t>
                            </m:r>
                          </m:fName>
                          <m:e>
                            <m:sSup>
                              <m:sSupPr>
                                <m:ctrlPr>
                                  <a:rPr lang="en-US" altLang="zh-CN" sz="1600" b="0" i="1" smtClean="0">
                                    <a:latin typeface="Cambria Math" panose="02040503050406030204" pitchFamily="18" charset="0"/>
                                    <a:ea typeface="方正黑体_GBK" panose="03000509000000000000" pitchFamily="65" charset="-122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  <a:ea typeface="方正黑体_GBK" panose="03000509000000000000" pitchFamily="65" charset="-122"/>
                                  </a:rPr>
                                  <m:t>𝑧</m:t>
                                </m:r>
                              </m:e>
                              <m:sup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  <a:ea typeface="方正黑体_GBK" panose="03000509000000000000" pitchFamily="65" charset="-122"/>
                                  </a:rPr>
                                  <m:t>2</m:t>
                                </m:r>
                              </m:sup>
                            </m:sSup>
                          </m:e>
                        </m:func>
                      </m:e>
                    </m:nary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方正黑体_GBK" panose="03000509000000000000" pitchFamily="65" charset="-122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1600" i="1">
                        <a:latin typeface="Cambria Math" panose="02040503050406030204" pitchFamily="18" charset="0"/>
                        <a:ea typeface="方正黑体_GBK" panose="03000509000000000000" pitchFamily="65" charset="-122"/>
                      </a:rPr>
                      <m:t>dz</m:t>
                    </m:r>
                  </m:oMath>
                </a14:m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Wingdings" panose="05000000000000000000" pitchFamily="2" charset="2"/>
                  </a:rPr>
                  <a:t>，其中积分路径</a:t>
                </a:r>
                <a14:m>
                  <m:oMath xmlns:m="http://schemas.openxmlformats.org/officeDocument/2006/math"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方正黑体_GBK" panose="03000509000000000000" pitchFamily="65" charset="-122"/>
                        <a:sym typeface="Wingdings" panose="05000000000000000000" pitchFamily="2" charset="2"/>
                      </a:rPr>
                      <m:t>𝐶</m:t>
                    </m:r>
                  </m:oMath>
                </a14:m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Wingdings" panose="05000000000000000000" pitchFamily="2" charset="2"/>
                  </a:rPr>
                  <a:t>为曲线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方正黑体_GBK" panose="03000509000000000000" pitchFamily="65" charset="-122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方正黑体_GBK" panose="03000509000000000000" pitchFamily="65" charset="-122"/>
                            <a:sym typeface="Wingdings" panose="05000000000000000000" pitchFamily="2" charset="2"/>
                          </a:rPr>
                          <m:t>𝑧</m:t>
                        </m:r>
                      </m:e>
                    </m:d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方正黑体_GBK" panose="03000509000000000000" pitchFamily="65" charset="-122"/>
                        <a:sym typeface="Wingdings" panose="05000000000000000000" pitchFamily="2" charset="2"/>
                      </a:rPr>
                      <m:t>=1</m:t>
                    </m:r>
                  </m:oMath>
                </a14:m>
                <a:r>
                  <a:rPr lang="en-US" altLang="zh-CN" sz="1600" b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</a:t>
                </a:r>
              </a:p>
            </p:txBody>
          </p:sp>
        </mc:Choice>
        <mc:Fallback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107115F9-B149-C50B-C891-4349B0BB9C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362" y="5037179"/>
                <a:ext cx="8382225" cy="483209"/>
              </a:xfrm>
              <a:prstGeom prst="rect">
                <a:avLst/>
              </a:prstGeom>
              <a:blipFill>
                <a:blip r:embed="rId7"/>
                <a:stretch>
                  <a:fillRect l="-436" t="-75000" b="-1412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A2A02E52-F138-FBCE-251F-E22AF25BDD1D}"/>
                  </a:ext>
                </a:extLst>
              </p:cNvPr>
              <p:cNvSpPr txBox="1"/>
              <p:nvPr/>
            </p:nvSpPr>
            <p:spPr>
              <a:xfrm>
                <a:off x="576362" y="5607699"/>
                <a:ext cx="10828199" cy="474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5000"/>
                  </a:lnSpc>
                </a:pPr>
                <a:r>
                  <a:rPr lang="zh-CN" altLang="en-US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解：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方正黑体_GBK" panose="03000509000000000000" pitchFamily="65" charset="-122"/>
                      </a:rPr>
                      <m:t>6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方正黑体_GBK" panose="03000509000000000000" pitchFamily="65" charset="-122"/>
                      </a:rPr>
                      <m:t>𝑧</m:t>
                    </m:r>
                    <m:func>
                      <m:funcPr>
                        <m:ctrlPr>
                          <a:rPr lang="en-US" altLang="zh-CN" i="1">
                            <a:latin typeface="Cambria Math" panose="02040503050406030204" pitchFamily="18" charset="0"/>
                            <a:ea typeface="方正黑体_GBK" panose="03000509000000000000" pitchFamily="65" charset="-122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  <a:ea typeface="方正黑体_GBK" panose="03000509000000000000" pitchFamily="65" charset="-122"/>
                          </a:rPr>
                          <m:t>cos</m:t>
                        </m:r>
                      </m:fName>
                      <m:e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方正黑体_GBK" panose="03000509000000000000" pitchFamily="65" charset="-122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方正黑体_GBK" panose="03000509000000000000" pitchFamily="65" charset="-122"/>
                              </a:rPr>
                              <m:t>𝑧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方正黑体_GBK" panose="03000509000000000000" pitchFamily="65" charset="-122"/>
                              </a:rPr>
                              <m:t>2</m:t>
                            </m:r>
                          </m:sup>
                        </m:sSup>
                      </m:e>
                    </m:func>
                  </m:oMath>
                </a14:m>
                <a:r>
                  <a:rPr lang="zh-CN" altLang="en-US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在复平面上处处解析，故</a:t>
                </a:r>
                <a14:m>
                  <m:oMath xmlns:m="http://schemas.openxmlformats.org/officeDocument/2006/math">
                    <m:nary>
                      <m:naryPr>
                        <m:chr m:val="∮"/>
                        <m:ctrlPr>
                          <a:rPr lang="zh-CN" altLang="en-US" i="1">
                            <a:latin typeface="Cambria Math" panose="02040503050406030204" pitchFamily="18" charset="0"/>
                            <a:ea typeface="方正黑体_GBK" panose="03000509000000000000" pitchFamily="65" charset="-122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i="1">
                            <a:latin typeface="Cambria Math" panose="02040503050406030204" pitchFamily="18" charset="0"/>
                            <a:ea typeface="方正黑体_GBK" panose="03000509000000000000" pitchFamily="65" charset="-122"/>
                          </a:rPr>
                          <m:t>𝐶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  <a:ea typeface="方正黑体_GBK" panose="03000509000000000000" pitchFamily="65" charset="-122"/>
                          </a:rPr>
                          <m:t> </m:t>
                        </m:r>
                      </m:sup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方正黑体_GBK" panose="03000509000000000000" pitchFamily="65" charset="-122"/>
                          </a:rPr>
                          <m:t>6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方正黑体_GBK" panose="03000509000000000000" pitchFamily="65" charset="-122"/>
                          </a:rPr>
                          <m:t>𝑧</m:t>
                        </m:r>
                        <m:func>
                          <m:func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方正黑体_GBK" panose="03000509000000000000" pitchFamily="65" charset="-122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Cambria Math" panose="02040503050406030204" pitchFamily="18" charset="0"/>
                                <a:ea typeface="方正黑体_GBK" panose="03000509000000000000" pitchFamily="65" charset="-122"/>
                              </a:rPr>
                              <m:t>cos</m:t>
                            </m:r>
                          </m:fName>
                          <m:e>
                            <m:sSup>
                              <m:sSup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  <a:ea typeface="方正黑体_GBK" panose="03000509000000000000" pitchFamily="65" charset="-122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方正黑体_GBK" panose="03000509000000000000" pitchFamily="65" charset="-122"/>
                                  </a:rPr>
                                  <m:t>𝑧</m:t>
                                </m:r>
                              </m:e>
                              <m: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方正黑体_GBK" panose="03000509000000000000" pitchFamily="65" charset="-122"/>
                                  </a:rPr>
                                  <m:t>2</m:t>
                                </m:r>
                              </m:sup>
                            </m:sSup>
                          </m:e>
                        </m:func>
                      </m:e>
                    </m:nary>
                    <m:r>
                      <a:rPr lang="en-US" altLang="zh-CN" i="1">
                        <a:latin typeface="Cambria Math" panose="02040503050406030204" pitchFamily="18" charset="0"/>
                        <a:ea typeface="方正黑体_GBK" panose="03000509000000000000" pitchFamily="65" charset="-122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i="1">
                        <a:latin typeface="Cambria Math" panose="02040503050406030204" pitchFamily="18" charset="0"/>
                        <a:ea typeface="方正黑体_GBK" panose="03000509000000000000" pitchFamily="65" charset="-122"/>
                      </a:rPr>
                      <m:t>dz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方正黑体_GBK" panose="03000509000000000000" pitchFamily="65" charset="-122"/>
                      </a:rPr>
                      <m:t>=0</m:t>
                    </m:r>
                  </m:oMath>
                </a14:m>
                <a:r>
                  <a:rPr lang="en-US" altLang="zh-CN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.</a:t>
                </a:r>
              </a:p>
            </p:txBody>
          </p:sp>
        </mc:Choice>
        <mc:Fallback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A2A02E52-F138-FBCE-251F-E22AF25BDD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362" y="5607699"/>
                <a:ext cx="10828199" cy="474553"/>
              </a:xfrm>
              <a:prstGeom prst="rect">
                <a:avLst/>
              </a:prstGeom>
              <a:blipFill>
                <a:blip r:embed="rId8"/>
                <a:stretch>
                  <a:fillRect l="-507" t="-101282" b="-16794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文本框 17">
            <a:extLst>
              <a:ext uri="{FF2B5EF4-FFF2-40B4-BE49-F238E27FC236}">
                <a16:creationId xmlns:a16="http://schemas.microsoft.com/office/drawing/2014/main" id="{BB99DBA3-1AEA-37EA-ED1A-1FD25405497A}"/>
              </a:ext>
            </a:extLst>
          </p:cNvPr>
          <p:cNvSpPr txBox="1"/>
          <p:nvPr/>
        </p:nvSpPr>
        <p:spPr>
          <a:xfrm>
            <a:off x="4033736" y="775742"/>
            <a:ext cx="27719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6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解析函数沿闭合路径的积分</a:t>
            </a:r>
            <a:endParaRPr lang="en-US" altLang="zh-CN" sz="1600" dirty="0"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87383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1" grpId="0"/>
      <p:bldP spid="44" grpId="0"/>
      <p:bldP spid="45" grpId="0"/>
      <p:bldP spid="16" grpId="0"/>
      <p:bldP spid="1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143FF26B-CC77-0DBB-021F-F6F65A8FA87C}"/>
              </a:ext>
            </a:extLst>
          </p:cNvPr>
          <p:cNvCxnSpPr/>
          <p:nvPr/>
        </p:nvCxnSpPr>
        <p:spPr>
          <a:xfrm>
            <a:off x="576364" y="1136063"/>
            <a:ext cx="11039272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366AA635-A21B-A433-4648-23FD4F0AB104}"/>
              </a:ext>
            </a:extLst>
          </p:cNvPr>
          <p:cNvSpPr txBox="1"/>
          <p:nvPr/>
        </p:nvSpPr>
        <p:spPr>
          <a:xfrm>
            <a:off x="507458" y="496110"/>
            <a:ext cx="35262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原函数与不定积分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DF8EA2AA-3607-76BF-CED9-450E9DC65B0B}"/>
                  </a:ext>
                </a:extLst>
              </p:cNvPr>
              <p:cNvSpPr txBox="1"/>
              <p:nvPr/>
            </p:nvSpPr>
            <p:spPr>
              <a:xfrm>
                <a:off x="507460" y="1298962"/>
                <a:ext cx="11108176" cy="13919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在学习高等数学中的曲线积分时，我们就知道，函数沿闭合路径积分为</a:t>
                </a:r>
                <a:r>
                  <a:rPr lang="en-US" altLang="zh-CN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0</a:t>
                </a:r>
                <a:r>
                  <a:rPr lang="zh-CN" altLang="en-US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，与 函数的曲线积分与路径无关 是等价概念。</a:t>
                </a:r>
                <a:endParaRPr lang="en-US" altLang="zh-CN" sz="1600" dirty="0">
                  <a:latin typeface="方正小标宋简体" panose="02000000000000000000" pitchFamily="2" charset="-122"/>
                  <a:ea typeface="方正小标宋简体" panose="02000000000000000000" pitchFamily="2" charset="-122"/>
                </a:endParaRPr>
              </a:p>
              <a:p>
                <a:pPr>
                  <a:lnSpc>
                    <a:spcPct val="150000"/>
                  </a:lnSpc>
                  <a:spcBef>
                    <a:spcPts val="600"/>
                  </a:spcBef>
                </a:pPr>
                <a:r>
                  <a:rPr lang="zh-CN" altLang="en-US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于是，要计算一个</a:t>
                </a:r>
                <a:r>
                  <a:rPr lang="zh-CN" altLang="en-US" sz="1600" u="sng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解析函数 </a:t>
                </a:r>
                <a:r>
                  <a:rPr lang="zh-CN" altLang="en-US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𝑧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en-US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点到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𝑧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点的曲线积分，便可以不指定具体的路径（结果都一样），直接写做：</a:t>
                </a:r>
                <a14:m>
                  <m:oMath xmlns:m="http://schemas.openxmlformats.org/officeDocument/2006/math">
                    <m:nary>
                      <m:naryPr>
                        <m:ctrlPr>
                          <a:rPr lang="en-US" altLang="zh-CN" sz="1600" i="1" smtClean="0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</m:ctrlPr>
                          </m:sSubPr>
                          <m:e>
                            <m:r>
                              <m:rPr>
                                <m:brk m:alnAt="23"/>
                              </m:rPr>
                              <a:rPr lang="en-US" altLang="zh-CN" sz="1600" b="0" i="1" smtClean="0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𝑧</m:t>
                            </m:r>
                          </m:e>
                          <m:sub>
                            <m:r>
                              <m:rPr>
                                <m:brk m:alnAt="23"/>
                              </m:rPr>
                              <a:rPr lang="en-US" altLang="zh-CN" sz="1600" b="0" i="1" smtClean="0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0</m:t>
                            </m:r>
                          </m:sub>
                        </m:sSub>
                      </m:sub>
                      <m:sup>
                        <m:sSub>
                          <m:sSubPr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1</m:t>
                            </m:r>
                          </m:sub>
                        </m:sSub>
                      </m:sup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𝑓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(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𝑧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)</m:t>
                        </m:r>
                      </m:e>
                    </m:nary>
                    <m:r>
                      <m:rPr>
                        <m:sty m:val="p"/>
                      </m:rPr>
                      <a:rPr lang="en-US" altLang="zh-CN" sz="1600" i="1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dz</m:t>
                    </m:r>
                  </m:oMath>
                </a14:m>
                <a:r>
                  <a:rPr lang="en-US" altLang="zh-CN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 .</a:t>
                </a:r>
              </a:p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这和 实变函数的定积分 在形式上是类似的。这里不加证明的指出，如此的积分 的确可以沿用 定积分 的概念与计算方法。</a:t>
                </a:r>
                <a:endParaRPr lang="en-US" altLang="zh-CN" sz="1600" dirty="0">
                  <a:latin typeface="方正小标宋简体" panose="02000000000000000000" pitchFamily="2" charset="-122"/>
                  <a:ea typeface="方正小标宋简体" panose="02000000000000000000" pitchFamily="2" charset="-122"/>
                </a:endParaRP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DF8EA2AA-3607-76BF-CED9-450E9DC65B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460" y="1298962"/>
                <a:ext cx="11108176" cy="1391920"/>
              </a:xfrm>
              <a:prstGeom prst="rect">
                <a:avLst/>
              </a:prstGeom>
              <a:blipFill>
                <a:blip r:embed="rId5"/>
                <a:stretch>
                  <a:fillRect l="-274" b="-197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71D04D63-AB29-9693-C2AF-0C264BCD2AE4}"/>
              </a:ext>
            </a:extLst>
          </p:cNvPr>
          <p:cNvSpPr txBox="1"/>
          <p:nvPr/>
        </p:nvSpPr>
        <p:spPr>
          <a:xfrm>
            <a:off x="4033736" y="775742"/>
            <a:ext cx="27719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6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解析函数沿任意路径的积分</a:t>
            </a:r>
            <a:endParaRPr lang="en-US" altLang="zh-CN" sz="1600" dirty="0"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25C8E5EB-F895-F79B-AF46-2A3D540941D2}"/>
                  </a:ext>
                </a:extLst>
              </p:cNvPr>
              <p:cNvSpPr txBox="1"/>
              <p:nvPr/>
            </p:nvSpPr>
            <p:spPr>
              <a:xfrm>
                <a:off x="576363" y="2810462"/>
                <a:ext cx="11039273" cy="9335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zh-CN" altLang="en-US" sz="16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若区域</a:t>
                </a:r>
                <a14:m>
                  <m:oMath xmlns:m="http://schemas.openxmlformats.org/officeDocument/2006/math"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𝐷</m:t>
                    </m:r>
                  </m:oMath>
                </a14:m>
                <a:r>
                  <a:rPr lang="zh-CN" altLang="en-US" sz="16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上处处解析的函数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𝑓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(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𝑧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)</m:t>
                    </m:r>
                  </m:oMath>
                </a14:m>
                <a:r>
                  <a:rPr lang="zh-CN" altLang="en-US" sz="16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满足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600" b="0" i="1" dirty="0" smtClean="0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</m:ctrlPr>
                      </m:sSupPr>
                      <m:e>
                        <m:r>
                          <a:rPr lang="en-US" altLang="zh-CN" sz="1600" b="0" i="1" dirty="0" smtClean="0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𝐹</m:t>
                        </m:r>
                      </m:e>
                      <m:sup>
                        <m:r>
                          <a:rPr lang="en-US" altLang="zh-CN" sz="1600" b="0" i="1" dirty="0" smtClean="0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altLang="zh-CN" sz="1600" b="0" i="1" dirty="0" smtClean="0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</m:ctrlPr>
                      </m:dPr>
                      <m:e>
                        <m:r>
                          <a:rPr lang="en-US" altLang="zh-CN" sz="1600" b="0" i="1" dirty="0" smtClean="0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𝑧</m:t>
                        </m:r>
                      </m:e>
                    </m:d>
                    <m:r>
                      <a:rPr lang="en-US" altLang="zh-CN" sz="1600" b="0" i="1" dirty="0" smtClean="0"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=</m:t>
                    </m:r>
                    <m:r>
                      <a:rPr lang="en-US" altLang="zh-CN" sz="1600" b="0" i="1" dirty="0" smtClean="0"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𝑓</m:t>
                    </m:r>
                    <m:r>
                      <a:rPr lang="en-US" altLang="zh-CN" sz="1600" b="0" i="1" dirty="0" smtClean="0"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(</m:t>
                    </m:r>
                    <m:r>
                      <a:rPr lang="en-US" altLang="zh-CN" sz="1600" b="0" i="1" dirty="0" smtClean="0"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𝑧</m:t>
                    </m:r>
                    <m:r>
                      <a:rPr lang="en-US" altLang="zh-CN" sz="1600" b="0" i="1" dirty="0" smtClean="0"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)</m:t>
                    </m:r>
                  </m:oMath>
                </a14:m>
                <a:r>
                  <a:rPr lang="zh-CN" altLang="en-US" sz="16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，则称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𝐹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(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𝑧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)</m:t>
                    </m:r>
                  </m:oMath>
                </a14:m>
                <a:r>
                  <a:rPr lang="zh-CN" altLang="en-US" sz="16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为</a:t>
                </a:r>
                <a14:m>
                  <m:oMath xmlns:m="http://schemas.openxmlformats.org/officeDocument/2006/math">
                    <m:r>
                      <a:rPr lang="en-US" altLang="zh-CN" sz="1600" b="0" i="1" dirty="0" smtClean="0"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𝑓</m:t>
                    </m:r>
                    <m:r>
                      <a:rPr lang="en-US" altLang="zh-CN" sz="1600" b="0" i="1" dirty="0" smtClean="0"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(</m:t>
                    </m:r>
                    <m:r>
                      <a:rPr lang="en-US" altLang="zh-CN" sz="1600" b="0" i="1" dirty="0" smtClean="0"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𝑧</m:t>
                    </m:r>
                    <m:r>
                      <a:rPr lang="en-US" altLang="zh-CN" sz="1600" b="0" i="1" dirty="0" smtClean="0"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)</m:t>
                    </m:r>
                  </m:oMath>
                </a14:m>
                <a:r>
                  <a:rPr lang="zh-CN" altLang="en-US" sz="16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的原函数，且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𝐹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(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𝑧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)</m:t>
                    </m:r>
                  </m:oMath>
                </a14:m>
                <a:r>
                  <a:rPr lang="zh-CN" altLang="en-US" sz="16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同样是解析函数</a:t>
                </a:r>
                <a:endParaRPr lang="en-US" altLang="zh-CN" sz="1600" dirty="0"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zh-CN" altLang="en-US" sz="16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牛顿</a:t>
                </a:r>
                <a:r>
                  <a:rPr lang="en-US" altLang="zh-CN" sz="16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-</a:t>
                </a:r>
                <a:r>
                  <a:rPr lang="zh-CN" altLang="en-US" sz="16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莱布尼茨公式：</a:t>
                </a:r>
                <a14:m>
                  <m:oMath xmlns:m="http://schemas.openxmlformats.org/officeDocument/2006/math">
                    <m:nary>
                      <m:nary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</m:ctrlPr>
                          </m:sSubPr>
                          <m:e>
                            <m:r>
                              <m:rPr>
                                <m:brk m:alnAt="23"/>
                              </m:rPr>
                              <a:rPr lang="en-US" altLang="zh-CN" sz="1600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𝑧</m:t>
                            </m:r>
                          </m:e>
                          <m:sub>
                            <m:r>
                              <m:rPr>
                                <m:brk m:alnAt="23"/>
                              </m:rPr>
                              <a:rPr lang="en-US" altLang="zh-CN" sz="1600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0</m:t>
                            </m:r>
                          </m:sub>
                        </m:sSub>
                      </m:sub>
                      <m:sup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1</m:t>
                            </m:r>
                          </m:sub>
                        </m:sSub>
                      </m:sup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𝑓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(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𝑧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)</m:t>
                        </m:r>
                      </m:e>
                    </m:nary>
                    <m:r>
                      <m:rPr>
                        <m:sty m:val="p"/>
                      </m:rPr>
                      <a:rPr lang="en-US" altLang="zh-CN" sz="1600" i="1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dz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=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𝐹</m:t>
                    </m:r>
                    <m:d>
                      <m:d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−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𝐹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(</m:t>
                    </m:r>
                    <m:sSub>
                      <m:sSub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𝑧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0</m:t>
                        </m:r>
                      </m:sub>
                    </m:sSub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)</m:t>
                    </m:r>
                  </m:oMath>
                </a14:m>
                <a:r>
                  <a:rPr lang="en-US" altLang="zh-CN" sz="16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		</a:t>
                </a:r>
                <a:r>
                  <a:rPr lang="zh-CN" altLang="en-US" sz="16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不定积分：</a:t>
                </a:r>
                <a14:m>
                  <m:oMath xmlns:m="http://schemas.openxmlformats.org/officeDocument/2006/math"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zh-CN" altLang="en-US" sz="1600" i="1" smtClean="0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</m:ctrlPr>
                      </m:naryPr>
                      <m:sub/>
                      <m:sup/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𝑓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(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𝑧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)</m:t>
                        </m:r>
                      </m:e>
                    </m:nary>
                    <m:r>
                      <m:rPr>
                        <m:sty m:val="p"/>
                      </m:rPr>
                      <a:rPr lang="en-US" altLang="zh-CN" sz="1600" i="1"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dz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=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𝐹</m:t>
                    </m:r>
                    <m:d>
                      <m:d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</m:ctrlPr>
                      </m:d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𝑧</m:t>
                        </m:r>
                      </m:e>
                    </m:d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+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𝐶</m:t>
                    </m:r>
                  </m:oMath>
                </a14:m>
                <a:endParaRPr lang="en-US" altLang="zh-CN" sz="1600" dirty="0"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25C8E5EB-F895-F79B-AF46-2A3D540941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363" y="2810462"/>
                <a:ext cx="11039273" cy="933525"/>
              </a:xfrm>
              <a:prstGeom prst="rect">
                <a:avLst/>
              </a:prstGeom>
              <a:blipFill>
                <a:blip r:embed="rId6"/>
                <a:stretch>
                  <a:fillRect b="-7058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组合 5">
            <a:extLst>
              <a:ext uri="{FF2B5EF4-FFF2-40B4-BE49-F238E27FC236}">
                <a16:creationId xmlns:a16="http://schemas.microsoft.com/office/drawing/2014/main" id="{86DADF04-CF2A-049D-074B-7B83B84176EE}"/>
              </a:ext>
            </a:extLst>
          </p:cNvPr>
          <p:cNvGrpSpPr/>
          <p:nvPr/>
        </p:nvGrpSpPr>
        <p:grpSpPr>
          <a:xfrm>
            <a:off x="576362" y="3902970"/>
            <a:ext cx="11039273" cy="1266774"/>
            <a:chOff x="576362" y="4647138"/>
            <a:chExt cx="11039273" cy="1266774"/>
          </a:xfrm>
        </p:grpSpPr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0CEAB991-9F2E-D5F5-36F2-9772E59D47D9}"/>
                </a:ext>
              </a:extLst>
            </p:cNvPr>
            <p:cNvGrpSpPr/>
            <p:nvPr/>
          </p:nvGrpSpPr>
          <p:grpSpPr>
            <a:xfrm>
              <a:off x="576362" y="4647138"/>
              <a:ext cx="11039273" cy="1266774"/>
              <a:chOff x="576362" y="4224270"/>
              <a:chExt cx="11039273" cy="1266774"/>
            </a:xfrm>
          </p:grpSpPr>
          <p:grpSp>
            <p:nvGrpSpPr>
              <p:cNvPr id="19" name="组合 18">
                <a:extLst>
                  <a:ext uri="{FF2B5EF4-FFF2-40B4-BE49-F238E27FC236}">
                    <a16:creationId xmlns:a16="http://schemas.microsoft.com/office/drawing/2014/main" id="{22D99139-BE96-AD89-6602-1829F0FE3427}"/>
                  </a:ext>
                </a:extLst>
              </p:cNvPr>
              <p:cNvGrpSpPr/>
              <p:nvPr/>
            </p:nvGrpSpPr>
            <p:grpSpPr>
              <a:xfrm>
                <a:off x="576362" y="4224270"/>
                <a:ext cx="11039273" cy="1266774"/>
                <a:chOff x="576362" y="4224270"/>
                <a:chExt cx="11039273" cy="1266774"/>
              </a:xfrm>
            </p:grpSpPr>
            <p:sp>
              <p:nvSpPr>
                <p:cNvPr id="26" name="矩形: 圆角 25">
                  <a:extLst>
                    <a:ext uri="{FF2B5EF4-FFF2-40B4-BE49-F238E27FC236}">
                      <a16:creationId xmlns:a16="http://schemas.microsoft.com/office/drawing/2014/main" id="{1D3F19E3-766E-A178-B806-3739F7BDE477}"/>
                    </a:ext>
                  </a:extLst>
                </p:cNvPr>
                <p:cNvSpPr/>
                <p:nvPr/>
              </p:nvSpPr>
              <p:spPr>
                <a:xfrm>
                  <a:off x="576362" y="4224270"/>
                  <a:ext cx="11039273" cy="1266774"/>
                </a:xfrm>
                <a:prstGeom prst="roundRect">
                  <a:avLst/>
                </a:prstGeom>
                <a:solidFill>
                  <a:schemeClr val="accent5">
                    <a:lumMod val="20000"/>
                    <a:lumOff val="80000"/>
                    <a:alpha val="69804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8" name="文本框 27">
                  <a:extLst>
                    <a:ext uri="{FF2B5EF4-FFF2-40B4-BE49-F238E27FC236}">
                      <a16:creationId xmlns:a16="http://schemas.microsoft.com/office/drawing/2014/main" id="{540D803E-EE4F-FAB4-4A00-C5453F4B21E6}"/>
                    </a:ext>
                  </a:extLst>
                </p:cNvPr>
                <p:cNvSpPr txBox="1"/>
                <p:nvPr/>
              </p:nvSpPr>
              <p:spPr>
                <a:xfrm>
                  <a:off x="799679" y="4542236"/>
                  <a:ext cx="1385031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latin typeface="汉仪润圆-65简" panose="00020600040101010101" pitchFamily="18" charset="-122"/>
                      <a:ea typeface="汉仪润圆-65简" panose="00020600040101010101" pitchFamily="18" charset="-122"/>
                    </a:rPr>
                    <a:t>复变函数的</a:t>
                  </a:r>
                  <a:endParaRPr lang="en-US" altLang="zh-CN" dirty="0">
                    <a:latin typeface="汉仪润圆-65简" panose="00020600040101010101" pitchFamily="18" charset="-122"/>
                    <a:ea typeface="汉仪润圆-65简" panose="00020600040101010101" pitchFamily="18" charset="-122"/>
                  </a:endParaRPr>
                </a:p>
                <a:p>
                  <a:pPr algn="ctr"/>
                  <a:r>
                    <a:rPr lang="zh-CN" altLang="en-US" dirty="0">
                      <a:latin typeface="汉仪润圆-65简" panose="00020600040101010101" pitchFamily="18" charset="-122"/>
                      <a:ea typeface="汉仪润圆-65简" panose="00020600040101010101" pitchFamily="18" charset="-122"/>
                    </a:rPr>
                    <a:t>积分计算法</a:t>
                  </a:r>
                </a:p>
              </p:txBody>
            </p:sp>
            <p:sp>
              <p:nvSpPr>
                <p:cNvPr id="44" name="文本框 43">
                  <a:extLst>
                    <a:ext uri="{FF2B5EF4-FFF2-40B4-BE49-F238E27FC236}">
                      <a16:creationId xmlns:a16="http://schemas.microsoft.com/office/drawing/2014/main" id="{7A11502C-B3CC-4B0F-32CD-58DB66AD7DC0}"/>
                    </a:ext>
                  </a:extLst>
                </p:cNvPr>
                <p:cNvSpPr txBox="1"/>
                <p:nvPr/>
              </p:nvSpPr>
              <p:spPr>
                <a:xfrm>
                  <a:off x="2515384" y="4596047"/>
                  <a:ext cx="176645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1400" dirty="0">
                      <a:latin typeface="仿宋" panose="02010609060101010101" pitchFamily="49" charset="-122"/>
                      <a:ea typeface="仿宋" panose="02010609060101010101" pitchFamily="49" charset="-122"/>
                    </a:rPr>
                    <a:t>方法三</a:t>
                  </a:r>
                  <a:endParaRPr lang="en-US" altLang="zh-CN" sz="1400" dirty="0">
                    <a:latin typeface="仿宋" panose="02010609060101010101" pitchFamily="49" charset="-122"/>
                    <a:ea typeface="仿宋" panose="02010609060101010101" pitchFamily="49" charset="-122"/>
                  </a:endParaRPr>
                </a:p>
                <a:p>
                  <a:pPr algn="ctr"/>
                  <a:r>
                    <a:rPr lang="zh-CN" altLang="en-US" sz="1400" dirty="0">
                      <a:latin typeface="仿宋" panose="02010609060101010101" pitchFamily="49" charset="-122"/>
                      <a:ea typeface="仿宋" panose="02010609060101010101" pitchFamily="49" charset="-122"/>
                    </a:rPr>
                    <a:t>牛顿</a:t>
                  </a:r>
                  <a:r>
                    <a:rPr lang="en-US" altLang="zh-CN" sz="1400" dirty="0">
                      <a:latin typeface="仿宋" panose="02010609060101010101" pitchFamily="49" charset="-122"/>
                      <a:ea typeface="仿宋" panose="02010609060101010101" pitchFamily="49" charset="-122"/>
                    </a:rPr>
                    <a:t>-</a:t>
                  </a:r>
                  <a:r>
                    <a:rPr lang="zh-CN" altLang="en-US" sz="1400" dirty="0">
                      <a:latin typeface="仿宋" panose="02010609060101010101" pitchFamily="49" charset="-122"/>
                      <a:ea typeface="仿宋" panose="02010609060101010101" pitchFamily="49" charset="-122"/>
                    </a:rPr>
                    <a:t>莱布尼茨公式</a:t>
                  </a:r>
                </a:p>
              </p:txBody>
            </p:sp>
            <p:cxnSp>
              <p:nvCxnSpPr>
                <p:cNvPr id="54" name="直接连接符 53">
                  <a:extLst>
                    <a:ext uri="{FF2B5EF4-FFF2-40B4-BE49-F238E27FC236}">
                      <a16:creationId xmlns:a16="http://schemas.microsoft.com/office/drawing/2014/main" id="{42DA7905-164E-2AB0-E476-F9B2FE7B7EB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406146" y="4380490"/>
                  <a:ext cx="0" cy="955280"/>
                </a:xfrm>
                <a:prstGeom prst="line">
                  <a:avLst/>
                </a:prstGeom>
                <a:ln w="19050">
                  <a:solidFill>
                    <a:schemeClr val="accent5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直接连接符 54">
                  <a:extLst>
                    <a:ext uri="{FF2B5EF4-FFF2-40B4-BE49-F238E27FC236}">
                      <a16:creationId xmlns:a16="http://schemas.microsoft.com/office/drawing/2014/main" id="{BF5D3F34-D8CC-2D38-36EA-AAFDA2D02C3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391077" y="4504884"/>
                  <a:ext cx="0" cy="721037"/>
                </a:xfrm>
                <a:prstGeom prst="line">
                  <a:avLst/>
                </a:prstGeom>
                <a:ln w="19050">
                  <a:solidFill>
                    <a:schemeClr val="accent5">
                      <a:lumMod val="60000"/>
                      <a:lumOff val="40000"/>
                    </a:schemeClr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文本框 20">
                    <a:extLst>
                      <a:ext uri="{FF2B5EF4-FFF2-40B4-BE49-F238E27FC236}">
                        <a16:creationId xmlns:a16="http://schemas.microsoft.com/office/drawing/2014/main" id="{816CD091-C041-F638-DF65-88868559EDEF}"/>
                      </a:ext>
                    </a:extLst>
                  </p:cNvPr>
                  <p:cNvSpPr txBox="1"/>
                  <p:nvPr/>
                </p:nvSpPr>
                <p:spPr>
                  <a:xfrm>
                    <a:off x="4406147" y="4461361"/>
                    <a:ext cx="7195094" cy="307777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zh-CN" altLang="en-US" sz="1400" dirty="0">
                        <a:latin typeface="汉仪润圆-65简" panose="00020600040101010101" pitchFamily="18" charset="-122"/>
                        <a:ea typeface="汉仪润圆-65简" panose="00020600040101010101" pitchFamily="18" charset="-122"/>
                      </a:rPr>
                      <a:t>适用情况：</a:t>
                    </a:r>
                    <a:r>
                      <a:rPr lang="zh-CN" altLang="en-US" sz="1400" dirty="0">
                        <a:latin typeface="仿宋" panose="02010609060101010101" pitchFamily="49" charset="-122"/>
                        <a:ea typeface="仿宋" panose="02010609060101010101" pitchFamily="49" charset="-122"/>
                      </a:rPr>
                      <a:t>被积函数</a:t>
                    </a:r>
                    <a14:m>
                      <m:oMath xmlns:m="http://schemas.openxmlformats.org/officeDocument/2006/math">
                        <m:r>
                          <a:rPr lang="en-US" altLang="zh-CN" sz="1400" i="1" dirty="0" smtClean="0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𝑓</m:t>
                        </m:r>
                        <m:r>
                          <a:rPr lang="en-US" altLang="zh-CN" sz="1400" i="1" dirty="0" smtClean="0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(</m:t>
                        </m:r>
                        <m:r>
                          <a:rPr lang="en-US" altLang="zh-CN" sz="1400" i="1" dirty="0" smtClean="0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𝑧</m:t>
                        </m:r>
                        <m:r>
                          <a:rPr lang="en-US" altLang="zh-CN" sz="1400" i="1" dirty="0" smtClean="0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)</m:t>
                        </m:r>
                      </m:oMath>
                    </a14:m>
                    <a:r>
                      <a:rPr lang="zh-CN" altLang="en-US" sz="1400" dirty="0">
                        <a:latin typeface="仿宋" panose="02010609060101010101" pitchFamily="49" charset="-122"/>
                        <a:ea typeface="仿宋" panose="02010609060101010101" pitchFamily="49" charset="-122"/>
                      </a:rPr>
                      <a:t>在</a:t>
                    </a:r>
                    <a:r>
                      <a:rPr lang="zh-CN" altLang="en-US" sz="1400" b="1" dirty="0">
                        <a:latin typeface="仿宋" panose="02010609060101010101" pitchFamily="49" charset="-122"/>
                        <a:ea typeface="仿宋" panose="02010609060101010101" pitchFamily="49" charset="-122"/>
                      </a:rPr>
                      <a:t>区域内处处解析</a:t>
                    </a:r>
                    <a:r>
                      <a:rPr lang="zh-CN" altLang="en-US" sz="1400" dirty="0">
                        <a:latin typeface="仿宋" panose="02010609060101010101" pitchFamily="49" charset="-122"/>
                        <a:ea typeface="仿宋" panose="02010609060101010101" pitchFamily="49" charset="-122"/>
                      </a:rPr>
                      <a:t>，积分路径可任取（或只给出了起、终点）</a:t>
                    </a:r>
                  </a:p>
                </p:txBody>
              </p:sp>
            </mc:Choice>
            <mc:Fallback xmlns="">
              <p:sp>
                <p:nvSpPr>
                  <p:cNvPr id="21" name="文本框 20">
                    <a:extLst>
                      <a:ext uri="{FF2B5EF4-FFF2-40B4-BE49-F238E27FC236}">
                        <a16:creationId xmlns:a16="http://schemas.microsoft.com/office/drawing/2014/main" id="{816CD091-C041-F638-DF65-88868559EDE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06147" y="4461361"/>
                    <a:ext cx="7195094" cy="307777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t="-7843" b="-19608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5" name="直接连接符 24">
                <a:extLst>
                  <a:ext uri="{FF2B5EF4-FFF2-40B4-BE49-F238E27FC236}">
                    <a16:creationId xmlns:a16="http://schemas.microsoft.com/office/drawing/2014/main" id="{76FE2D83-2F87-2A09-ADE3-01F3C55E83A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81182" y="4868768"/>
                <a:ext cx="6661732" cy="0"/>
              </a:xfrm>
              <a:prstGeom prst="line">
                <a:avLst/>
              </a:prstGeom>
              <a:ln w="19050">
                <a:solidFill>
                  <a:schemeClr val="bg1">
                    <a:lumMod val="75000"/>
                  </a:schemeClr>
                </a:solidFill>
                <a:prstDash val="dashDot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文本框 12">
                  <a:extLst>
                    <a:ext uri="{FF2B5EF4-FFF2-40B4-BE49-F238E27FC236}">
                      <a16:creationId xmlns:a16="http://schemas.microsoft.com/office/drawing/2014/main" id="{DF06573F-18E6-1161-7DBB-9B2D1EA3CDA6}"/>
                    </a:ext>
                  </a:extLst>
                </p:cNvPr>
                <p:cNvSpPr txBox="1"/>
                <p:nvPr/>
              </p:nvSpPr>
              <p:spPr>
                <a:xfrm>
                  <a:off x="4406146" y="5416172"/>
                  <a:ext cx="7195094" cy="39254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zh-CN" altLang="en-US" sz="1400" dirty="0">
                      <a:latin typeface="汉仪润圆-65简" panose="00020600040101010101" pitchFamily="18" charset="-122"/>
                      <a:ea typeface="汉仪润圆-65简" panose="00020600040101010101" pitchFamily="18" charset="-122"/>
                    </a:rPr>
                    <a:t>结果：</a:t>
                  </a:r>
                  <a14:m>
                    <m:oMath xmlns:m="http://schemas.openxmlformats.org/officeDocument/2006/math">
                      <m:nary>
                        <m:naryPr>
                          <m:ctrlPr>
                            <a:rPr lang="en-US" altLang="zh-CN" sz="1400" i="1">
                              <a:latin typeface="Cambria Math" panose="02040503050406030204" pitchFamily="18" charset="0"/>
                              <a:ea typeface="方正小标宋简体" panose="02000000000000000000" pitchFamily="2" charset="-122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  <a:ea typeface="方正小标宋简体" panose="02000000000000000000" pitchFamily="2" charset="-122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23"/>
                                </m:rPr>
                                <a:rPr lang="en-US" altLang="zh-CN" sz="1400" i="1">
                                  <a:latin typeface="Cambria Math" panose="02040503050406030204" pitchFamily="18" charset="0"/>
                                  <a:ea typeface="方正小标宋简体" panose="02000000000000000000" pitchFamily="2" charset="-122"/>
                                </a:rPr>
                                <m:t>𝑧</m:t>
                              </m:r>
                            </m:e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1400" i="1">
                                  <a:latin typeface="Cambria Math" panose="02040503050406030204" pitchFamily="18" charset="0"/>
                                  <a:ea typeface="方正小标宋简体" panose="02000000000000000000" pitchFamily="2" charset="-122"/>
                                </a:rPr>
                                <m:t>0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  <a:ea typeface="方正小标宋简体" panose="02000000000000000000" pitchFamily="2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  <a:ea typeface="方正小标宋简体" panose="02000000000000000000" pitchFamily="2" charset="-122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  <a:ea typeface="方正小标宋简体" panose="02000000000000000000" pitchFamily="2" charset="-122"/>
                                </a:rPr>
                                <m:t>1</m:t>
                              </m:r>
                            </m:sub>
                          </m:sSub>
                        </m:sup>
                        <m:e>
                          <m:r>
                            <a:rPr lang="en-US" altLang="zh-CN" sz="1400" i="1">
                              <a:latin typeface="Cambria Math" panose="02040503050406030204" pitchFamily="18" charset="0"/>
                              <a:ea typeface="方正小标宋简体" panose="02000000000000000000" pitchFamily="2" charset="-122"/>
                            </a:rPr>
                            <m:t>𝑓</m:t>
                          </m:r>
                          <m:r>
                            <a:rPr lang="en-US" altLang="zh-CN" sz="1400" i="1">
                              <a:latin typeface="Cambria Math" panose="02040503050406030204" pitchFamily="18" charset="0"/>
                              <a:ea typeface="方正小标宋简体" panose="02000000000000000000" pitchFamily="2" charset="-122"/>
                            </a:rPr>
                            <m:t>(</m:t>
                          </m:r>
                          <m:r>
                            <a:rPr lang="en-US" altLang="zh-CN" sz="1400" i="1">
                              <a:latin typeface="Cambria Math" panose="02040503050406030204" pitchFamily="18" charset="0"/>
                              <a:ea typeface="方正小标宋简体" panose="02000000000000000000" pitchFamily="2" charset="-122"/>
                            </a:rPr>
                            <m:t>𝑧</m:t>
                          </m:r>
                          <m:r>
                            <a:rPr lang="en-US" altLang="zh-CN" sz="1400" i="1">
                              <a:latin typeface="Cambria Math" panose="02040503050406030204" pitchFamily="18" charset="0"/>
                              <a:ea typeface="方正小标宋简体" panose="02000000000000000000" pitchFamily="2" charset="-122"/>
                            </a:rPr>
                            <m:t>)</m:t>
                          </m:r>
                        </m:e>
                      </m:nary>
                      <m:r>
                        <m:rPr>
                          <m:sty m:val="p"/>
                        </m:rPr>
                        <a:rPr lang="en-US" altLang="zh-CN" sz="1400" i="1">
                          <a:latin typeface="Cambria Math" panose="02040503050406030204" pitchFamily="18" charset="0"/>
                          <a:ea typeface="方正小标宋简体" panose="02000000000000000000" pitchFamily="2" charset="-122"/>
                        </a:rPr>
                        <m:t>dz</m:t>
                      </m:r>
                      <m:r>
                        <a:rPr lang="en-US" altLang="zh-CN" sz="1400" i="1">
                          <a:latin typeface="Cambria Math" panose="02040503050406030204" pitchFamily="18" charset="0"/>
                          <a:ea typeface="方正小标宋简体" panose="02000000000000000000" pitchFamily="2" charset="-122"/>
                        </a:rPr>
                        <m:t>=</m:t>
                      </m:r>
                      <m:r>
                        <a:rPr lang="en-US" altLang="zh-CN" sz="1400" i="1">
                          <a:latin typeface="Cambria Math" panose="02040503050406030204" pitchFamily="18" charset="0"/>
                          <a:ea typeface="方正小标宋简体" panose="02000000000000000000" pitchFamily="2" charset="-122"/>
                        </a:rPr>
                        <m:t>𝐹</m:t>
                      </m:r>
                      <m:d>
                        <m:dPr>
                          <m:ctrlPr>
                            <a:rPr lang="en-US" altLang="zh-CN" sz="1400" i="1">
                              <a:latin typeface="Cambria Math" panose="02040503050406030204" pitchFamily="18" charset="0"/>
                              <a:ea typeface="方正小标宋简体" panose="02000000000000000000" pitchFamily="2" charset="-12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  <a:ea typeface="方正小标宋简体" panose="02000000000000000000" pitchFamily="2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  <a:ea typeface="方正小标宋简体" panose="02000000000000000000" pitchFamily="2" charset="-122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  <a:ea typeface="方正小标宋简体" panose="02000000000000000000" pitchFamily="2" charset="-122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altLang="zh-CN" sz="1400" i="1">
                          <a:latin typeface="Cambria Math" panose="02040503050406030204" pitchFamily="18" charset="0"/>
                          <a:ea typeface="方正小标宋简体" panose="02000000000000000000" pitchFamily="2" charset="-122"/>
                        </a:rPr>
                        <m:t>−</m:t>
                      </m:r>
                      <m:r>
                        <a:rPr lang="en-US" altLang="zh-CN" sz="1400" i="1">
                          <a:latin typeface="Cambria Math" panose="02040503050406030204" pitchFamily="18" charset="0"/>
                          <a:ea typeface="方正小标宋简体" panose="02000000000000000000" pitchFamily="2" charset="-122"/>
                        </a:rPr>
                        <m:t>𝐹</m:t>
                      </m:r>
                      <m:r>
                        <a:rPr lang="en-US" altLang="zh-CN" sz="1400" i="1">
                          <a:latin typeface="Cambria Math" panose="02040503050406030204" pitchFamily="18" charset="0"/>
                          <a:ea typeface="方正小标宋简体" panose="02000000000000000000" pitchFamily="2" charset="-122"/>
                        </a:rPr>
                        <m:t>(</m:t>
                      </m:r>
                      <m:sSub>
                        <m:sSubPr>
                          <m:ctrlPr>
                            <a:rPr lang="en-US" altLang="zh-CN" sz="1400" i="1">
                              <a:latin typeface="Cambria Math" panose="02040503050406030204" pitchFamily="18" charset="0"/>
                              <a:ea typeface="方正小标宋简体" panose="02000000000000000000" pitchFamily="2" charset="-122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latin typeface="Cambria Math" panose="02040503050406030204" pitchFamily="18" charset="0"/>
                              <a:ea typeface="方正小标宋简体" panose="02000000000000000000" pitchFamily="2" charset="-122"/>
                            </a:rPr>
                            <m:t>𝑧</m:t>
                          </m:r>
                        </m:e>
                        <m:sub>
                          <m:r>
                            <a:rPr lang="en-US" altLang="zh-CN" sz="1400" i="1">
                              <a:latin typeface="Cambria Math" panose="02040503050406030204" pitchFamily="18" charset="0"/>
                              <a:ea typeface="方正小标宋简体" panose="02000000000000000000" pitchFamily="2" charset="-122"/>
                            </a:rPr>
                            <m:t>0</m:t>
                          </m:r>
                        </m:sub>
                      </m:sSub>
                      <m:r>
                        <a:rPr lang="en-US" altLang="zh-CN" sz="1400" i="1">
                          <a:latin typeface="Cambria Math" panose="02040503050406030204" pitchFamily="18" charset="0"/>
                          <a:ea typeface="方正小标宋简体" panose="02000000000000000000" pitchFamily="2" charset="-122"/>
                        </a:rPr>
                        <m:t>)</m:t>
                      </m:r>
                    </m:oMath>
                  </a14:m>
                  <a:endParaRPr lang="zh-CN" altLang="en-US" sz="1400" dirty="0">
                    <a:latin typeface="仿宋" panose="02010609060101010101" pitchFamily="49" charset="-122"/>
                    <a:ea typeface="仿宋" panose="02010609060101010101" pitchFamily="49" charset="-122"/>
                  </a:endParaRPr>
                </a:p>
              </p:txBody>
            </p:sp>
          </mc:Choice>
          <mc:Fallback xmlns="">
            <p:sp>
              <p:nvSpPr>
                <p:cNvPr id="13" name="文本框 12">
                  <a:extLst>
                    <a:ext uri="{FF2B5EF4-FFF2-40B4-BE49-F238E27FC236}">
                      <a16:creationId xmlns:a16="http://schemas.microsoft.com/office/drawing/2014/main" id="{DF06573F-18E6-1161-7DBB-9B2D1EA3CDA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06146" y="5416172"/>
                  <a:ext cx="7195094" cy="392543"/>
                </a:xfrm>
                <a:prstGeom prst="rect">
                  <a:avLst/>
                </a:prstGeom>
                <a:blipFill>
                  <a:blip r:embed="rId8"/>
                  <a:stretch>
                    <a:fillRect t="-93846" b="-14153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6" name="文本框 55">
            <a:extLst>
              <a:ext uri="{FF2B5EF4-FFF2-40B4-BE49-F238E27FC236}">
                <a16:creationId xmlns:a16="http://schemas.microsoft.com/office/drawing/2014/main" id="{6543BA46-0323-A6C0-7550-2BC442B5A788}"/>
              </a:ext>
            </a:extLst>
          </p:cNvPr>
          <p:cNvSpPr txBox="1"/>
          <p:nvPr/>
        </p:nvSpPr>
        <p:spPr>
          <a:xfrm>
            <a:off x="576364" y="5269374"/>
            <a:ext cx="110248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latin typeface="楷体" panose="02010609060101010101" pitchFamily="49" charset="-122"/>
                <a:ea typeface="楷体" panose="02010609060101010101" pitchFamily="49" charset="-122"/>
              </a:rPr>
              <a:t>* </a:t>
            </a:r>
            <a:r>
              <a:rPr lang="zh-CN" altLang="en-US" sz="1400" dirty="0">
                <a:latin typeface="楷体" panose="02010609060101010101" pitchFamily="49" charset="-122"/>
                <a:ea typeface="楷体" panose="02010609060101010101" pitchFamily="49" charset="-122"/>
              </a:rPr>
              <a:t>这里的解析区域要求必须是</a:t>
            </a:r>
            <a:r>
              <a:rPr lang="zh-CN" altLang="en-US" sz="1400" u="sng" dirty="0">
                <a:latin typeface="楷体" panose="02010609060101010101" pitchFamily="49" charset="-122"/>
                <a:ea typeface="楷体" panose="02010609060101010101" pitchFamily="49" charset="-122"/>
              </a:rPr>
              <a:t>单连通域</a:t>
            </a:r>
            <a:r>
              <a:rPr lang="zh-CN" altLang="en-US" sz="1400" dirty="0">
                <a:latin typeface="楷体" panose="02010609060101010101" pitchFamily="49" charset="-122"/>
                <a:ea typeface="楷体" panose="02010609060101010101" pitchFamily="49" charset="-122"/>
              </a:rPr>
              <a:t>，且起终点必须都在区域内。区域内有奇点（多连通域）时不能成立。</a:t>
            </a:r>
            <a:endParaRPr lang="zh-CN" altLang="en-US" sz="14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392308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  <p:bldP spid="5" grpId="0"/>
      <p:bldP spid="5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143FF26B-CC77-0DBB-021F-F6F65A8FA87C}"/>
              </a:ext>
            </a:extLst>
          </p:cNvPr>
          <p:cNvCxnSpPr/>
          <p:nvPr/>
        </p:nvCxnSpPr>
        <p:spPr>
          <a:xfrm>
            <a:off x="576364" y="1136063"/>
            <a:ext cx="11039272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6" name="组合 5">
            <a:extLst>
              <a:ext uri="{FF2B5EF4-FFF2-40B4-BE49-F238E27FC236}">
                <a16:creationId xmlns:a16="http://schemas.microsoft.com/office/drawing/2014/main" id="{70ED8ACC-FF7E-B671-2795-77319436D72C}"/>
              </a:ext>
            </a:extLst>
          </p:cNvPr>
          <p:cNvGrpSpPr/>
          <p:nvPr/>
        </p:nvGrpSpPr>
        <p:grpSpPr>
          <a:xfrm>
            <a:off x="478701" y="1414849"/>
            <a:ext cx="11234597" cy="1636732"/>
            <a:chOff x="449943" y="1784964"/>
            <a:chExt cx="11234597" cy="1636732"/>
          </a:xfrm>
        </p:grpSpPr>
        <p:sp>
          <p:nvSpPr>
            <p:cNvPr id="12" name="矩形: 圆角 11">
              <a:extLst>
                <a:ext uri="{FF2B5EF4-FFF2-40B4-BE49-F238E27FC236}">
                  <a16:creationId xmlns:a16="http://schemas.microsoft.com/office/drawing/2014/main" id="{7B9C7BAF-5A85-8DA5-8884-60E0A67DD5F2}"/>
                </a:ext>
              </a:extLst>
            </p:cNvPr>
            <p:cNvSpPr/>
            <p:nvPr/>
          </p:nvSpPr>
          <p:spPr>
            <a:xfrm>
              <a:off x="449943" y="1784964"/>
              <a:ext cx="11234597" cy="1636732"/>
            </a:xfrm>
            <a:prstGeom prst="roundRect">
              <a:avLst>
                <a:gd name="adj" fmla="val 13064"/>
              </a:avLst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C6F946F0-1912-9BA1-68F4-E01627E428E4}"/>
                </a:ext>
              </a:extLst>
            </p:cNvPr>
            <p:cNvCxnSpPr>
              <a:cxnSpLocks/>
            </p:cNvCxnSpPr>
            <p:nvPr/>
          </p:nvCxnSpPr>
          <p:spPr>
            <a:xfrm>
              <a:off x="576363" y="2324117"/>
              <a:ext cx="10953845" cy="0"/>
            </a:xfrm>
            <a:prstGeom prst="line">
              <a:avLst/>
            </a:prstGeom>
            <a:ln w="19050" cmpd="sng">
              <a:solidFill>
                <a:schemeClr val="bg1">
                  <a:lumMod val="50000"/>
                </a:schemeClr>
              </a:solidFill>
              <a:prstDash val="lgDash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FC38D516-CF7F-675C-0673-2CE70752F529}"/>
                  </a:ext>
                </a:extLst>
              </p:cNvPr>
              <p:cNvSpPr txBox="1"/>
              <p:nvPr/>
            </p:nvSpPr>
            <p:spPr>
              <a:xfrm>
                <a:off x="576363" y="2079130"/>
                <a:ext cx="11039273" cy="8431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解：被积函数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方正黑体_GBK" panose="03000509000000000000" pitchFamily="65" charset="-122"/>
                      </a:rPr>
                      <m:t>2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  <a:ea typeface="方正黑体_GBK" panose="03000509000000000000" pitchFamily="65" charset="-122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方正黑体_GBK" panose="03000509000000000000" pitchFamily="65" charset="-122"/>
                          </a:rPr>
                          <m:t>𝑧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  <a:ea typeface="方正黑体_GBK" panose="03000509000000000000" pitchFamily="65" charset="-122"/>
                          </a:rPr>
                          <m:t>2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  <a:ea typeface="方正黑体_GBK" panose="03000509000000000000" pitchFamily="65" charset="-122"/>
                      </a:rPr>
                      <m:t>+8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方正黑体_GBK" panose="03000509000000000000" pitchFamily="65" charset="-122"/>
                      </a:rPr>
                      <m:t>𝑧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方正黑体_GBK" panose="03000509000000000000" pitchFamily="65" charset="-122"/>
                      </a:rPr>
                      <m:t>+1</m:t>
                    </m:r>
                  </m:oMath>
                </a14:m>
                <a:r>
                  <a:rPr lang="zh-CN" altLang="en-US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在复平面上处处解析，</a:t>
                </a:r>
                <a:endParaRPr lang="en-US" altLang="zh-CN" i="1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>
                  <a:spcBef>
                    <a:spcPts val="600"/>
                  </a:spcBef>
                </a:pPr>
                <a:r>
                  <a:rPr lang="zh-CN" altLang="en-US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    故</a:t>
                </a:r>
                <a14:m>
                  <m:oMath xmlns:m="http://schemas.openxmlformats.org/officeDocument/2006/math">
                    <m:nary>
                      <m:naryPr>
                        <m:ctrlPr>
                          <a:rPr lang="zh-CN" altLang="en-US" i="1">
                            <a:latin typeface="Cambria Math" panose="02040503050406030204" pitchFamily="18" charset="0"/>
                            <a:ea typeface="方正黑体_GBK" panose="03000509000000000000" pitchFamily="65" charset="-122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i="1">
                            <a:latin typeface="Cambria Math" panose="02040503050406030204" pitchFamily="18" charset="0"/>
                            <a:ea typeface="方正黑体_GBK" panose="03000509000000000000" pitchFamily="65" charset="-122"/>
                          </a:rPr>
                          <m:t>𝐶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  <a:ea typeface="方正黑体_GBK" panose="03000509000000000000" pitchFamily="65" charset="-122"/>
                          </a:rPr>
                          <m:t> </m:t>
                        </m:r>
                      </m:sup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方正黑体_GBK" panose="03000509000000000000" pitchFamily="65" charset="-122"/>
                          </a:rPr>
                          <m:t>(2</m:t>
                        </m:r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方正黑体_GBK" panose="03000509000000000000" pitchFamily="65" charset="-122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方正黑体_GBK" panose="03000509000000000000" pitchFamily="65" charset="-122"/>
                              </a:rPr>
                              <m:t>𝑧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方正黑体_GBK" panose="03000509000000000000" pitchFamily="65" charset="-122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i="1">
                            <a:latin typeface="Cambria Math" panose="02040503050406030204" pitchFamily="18" charset="0"/>
                            <a:ea typeface="方正黑体_GBK" panose="03000509000000000000" pitchFamily="65" charset="-122"/>
                          </a:rPr>
                          <m:t>+8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方正黑体_GBK" panose="03000509000000000000" pitchFamily="65" charset="-122"/>
                          </a:rPr>
                          <m:t>𝑧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方正黑体_GBK" panose="03000509000000000000" pitchFamily="65" charset="-122"/>
                          </a:rPr>
                          <m:t>+1)</m:t>
                        </m:r>
                      </m:e>
                    </m:nary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  <a:ea typeface="方正黑体_GBK" panose="03000509000000000000" pitchFamily="65" charset="-122"/>
                      </a:rPr>
                      <m:t>dz</m:t>
                    </m:r>
                    <m:r>
                      <a:rPr lang="en-US" altLang="zh-CN" b="0" i="0" smtClean="0">
                        <a:latin typeface="Cambria Math" panose="02040503050406030204" pitchFamily="18" charset="0"/>
                        <a:ea typeface="方正黑体_GBK" panose="03000509000000000000" pitchFamily="65" charset="-122"/>
                      </a:rPr>
                      <m:t>=</m:t>
                    </m:r>
                    <m:nary>
                      <m:naryPr>
                        <m:ctrlPr>
                          <a:rPr lang="zh-CN" altLang="en-US" i="1">
                            <a:latin typeface="Cambria Math" panose="02040503050406030204" pitchFamily="18" charset="0"/>
                            <a:ea typeface="方正黑体_GBK" panose="03000509000000000000" pitchFamily="65" charset="-122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b="0" i="1" smtClean="0">
                            <a:latin typeface="Cambria Math" panose="02040503050406030204" pitchFamily="18" charset="0"/>
                            <a:ea typeface="方正黑体_GBK" panose="03000509000000000000" pitchFamily="65" charset="-122"/>
                          </a:rPr>
                          <m:t>0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方正黑体_GBK" panose="03000509000000000000" pitchFamily="65" charset="-122"/>
                          </a:rPr>
                          <m:t>2</m:t>
                        </m:r>
                        <m:r>
                          <a:rPr lang="en-US" altLang="zh-CN" i="1" smtClean="0">
                            <a:latin typeface="Cambria Math" panose="02040503050406030204" pitchFamily="18" charset="0"/>
                            <a:ea typeface="方正黑体_GBK" panose="03000509000000000000" pitchFamily="65" charset="-122"/>
                          </a:rPr>
                          <m:t>𝜋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方正黑体_GBK" panose="03000509000000000000" pitchFamily="65" charset="-122"/>
                          </a:rPr>
                          <m:t>𝑎</m:t>
                        </m:r>
                      </m:sup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方正黑体_GBK" panose="03000509000000000000" pitchFamily="65" charset="-122"/>
                          </a:rPr>
                          <m:t>(2</m:t>
                        </m:r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方正黑体_GBK" panose="03000509000000000000" pitchFamily="65" charset="-122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方正黑体_GBK" panose="03000509000000000000" pitchFamily="65" charset="-122"/>
                              </a:rPr>
                              <m:t>𝑧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方正黑体_GBK" panose="03000509000000000000" pitchFamily="65" charset="-122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i="1">
                            <a:latin typeface="Cambria Math" panose="02040503050406030204" pitchFamily="18" charset="0"/>
                            <a:ea typeface="方正黑体_GBK" panose="03000509000000000000" pitchFamily="65" charset="-122"/>
                          </a:rPr>
                          <m:t>+8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方正黑体_GBK" panose="03000509000000000000" pitchFamily="65" charset="-122"/>
                          </a:rPr>
                          <m:t>𝑧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方正黑体_GBK" panose="03000509000000000000" pitchFamily="65" charset="-122"/>
                          </a:rPr>
                          <m:t>+1)</m:t>
                        </m:r>
                      </m:e>
                    </m:nary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  <a:ea typeface="方正黑体_GBK" panose="03000509000000000000" pitchFamily="65" charset="-122"/>
                      </a:rPr>
                      <m:t>dz</m:t>
                    </m:r>
                    <m:r>
                      <a:rPr lang="en-US" altLang="zh-CN" b="0" i="0" smtClean="0">
                        <a:latin typeface="Cambria Math" panose="02040503050406030204" pitchFamily="18" charset="0"/>
                        <a:ea typeface="方正黑体_GBK" panose="03000509000000000000" pitchFamily="65" charset="-122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方正黑体_GBK" panose="03000509000000000000" pitchFamily="65" charset="-122"/>
                          </a:rPr>
                        </m:ctrlPr>
                      </m:fPr>
                      <m:num>
                        <m:r>
                          <a:rPr lang="en-US" altLang="zh-CN" b="0" i="0" smtClean="0">
                            <a:latin typeface="Cambria Math" panose="02040503050406030204" pitchFamily="18" charset="0"/>
                            <a:ea typeface="方正黑体_GBK" panose="03000509000000000000" pitchFamily="65" charset="-122"/>
                          </a:rPr>
                          <m:t>16</m:t>
                        </m:r>
                      </m:num>
                      <m:den>
                        <m:r>
                          <a:rPr lang="en-US" altLang="zh-CN" b="0" i="0" smtClean="0">
                            <a:latin typeface="Cambria Math" panose="02040503050406030204" pitchFamily="18" charset="0"/>
                            <a:ea typeface="方正黑体_GBK" panose="03000509000000000000" pitchFamily="65" charset="-122"/>
                          </a:rPr>
                          <m:t>3</m:t>
                        </m:r>
                      </m:den>
                    </m:f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π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+16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+2</m:t>
                    </m:r>
                    <m:r>
                      <a:rPr lang="zh-CN" alt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altLang="zh-CN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.</a:t>
                </a:r>
              </a:p>
            </p:txBody>
          </p:sp>
        </mc:Choice>
        <mc:Fallback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FC38D516-CF7F-675C-0673-2CE70752F5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363" y="2079130"/>
                <a:ext cx="11039273" cy="843116"/>
              </a:xfrm>
              <a:prstGeom prst="rect">
                <a:avLst/>
              </a:prstGeom>
              <a:blipFill>
                <a:blip r:embed="rId3"/>
                <a:stretch>
                  <a:fillRect l="-497" t="-16667" b="-920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1" name="组合 40">
            <a:extLst>
              <a:ext uri="{FF2B5EF4-FFF2-40B4-BE49-F238E27FC236}">
                <a16:creationId xmlns:a16="http://schemas.microsoft.com/office/drawing/2014/main" id="{284AE527-E190-448A-2C67-BCDE8A3DAF0F}"/>
              </a:ext>
            </a:extLst>
          </p:cNvPr>
          <p:cNvGrpSpPr/>
          <p:nvPr/>
        </p:nvGrpSpPr>
        <p:grpSpPr>
          <a:xfrm>
            <a:off x="478701" y="3330366"/>
            <a:ext cx="11234597" cy="1858927"/>
            <a:chOff x="449943" y="1784962"/>
            <a:chExt cx="11234597" cy="1858927"/>
          </a:xfrm>
        </p:grpSpPr>
        <p:sp>
          <p:nvSpPr>
            <p:cNvPr id="42" name="矩形: 圆角 41">
              <a:extLst>
                <a:ext uri="{FF2B5EF4-FFF2-40B4-BE49-F238E27FC236}">
                  <a16:creationId xmlns:a16="http://schemas.microsoft.com/office/drawing/2014/main" id="{523AEB23-48BD-4C09-5123-54CC072B6183}"/>
                </a:ext>
              </a:extLst>
            </p:cNvPr>
            <p:cNvSpPr/>
            <p:nvPr/>
          </p:nvSpPr>
          <p:spPr>
            <a:xfrm>
              <a:off x="449943" y="1784962"/>
              <a:ext cx="11234597" cy="1858927"/>
            </a:xfrm>
            <a:prstGeom prst="roundRect">
              <a:avLst>
                <a:gd name="adj" fmla="val 13064"/>
              </a:avLst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3" name="直接连接符 42">
              <a:extLst>
                <a:ext uri="{FF2B5EF4-FFF2-40B4-BE49-F238E27FC236}">
                  <a16:creationId xmlns:a16="http://schemas.microsoft.com/office/drawing/2014/main" id="{C31192E3-FC6E-EFA8-B88C-34A878B6DE0D}"/>
                </a:ext>
              </a:extLst>
            </p:cNvPr>
            <p:cNvCxnSpPr>
              <a:cxnSpLocks/>
            </p:cNvCxnSpPr>
            <p:nvPr/>
          </p:nvCxnSpPr>
          <p:spPr>
            <a:xfrm>
              <a:off x="576363" y="2390877"/>
              <a:ext cx="10953845" cy="0"/>
            </a:xfrm>
            <a:prstGeom prst="line">
              <a:avLst/>
            </a:prstGeom>
            <a:ln w="19050" cmpd="sng">
              <a:solidFill>
                <a:schemeClr val="bg1">
                  <a:lumMod val="50000"/>
                </a:schemeClr>
              </a:solidFill>
              <a:prstDash val="lgDash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44" name="文本框 43">
                <a:extLst>
                  <a:ext uri="{FF2B5EF4-FFF2-40B4-BE49-F238E27FC236}">
                    <a16:creationId xmlns:a16="http://schemas.microsoft.com/office/drawing/2014/main" id="{07F29541-54D2-AF47-2502-579C86BA8EB8}"/>
                  </a:ext>
                </a:extLst>
              </p:cNvPr>
              <p:cNvSpPr txBox="1"/>
              <p:nvPr/>
            </p:nvSpPr>
            <p:spPr>
              <a:xfrm>
                <a:off x="576363" y="1430278"/>
                <a:ext cx="11039272" cy="4857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例</a:t>
                </a:r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3.1</a:t>
                </a:r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：计算积分</a:t>
                </a:r>
                <a14:m>
                  <m:oMath xmlns:m="http://schemas.openxmlformats.org/officeDocument/2006/math">
                    <m:nary>
                      <m:naryPr>
                        <m:ctrlPr>
                          <a:rPr lang="zh-CN" altLang="en-US" sz="1600" i="1" smtClean="0">
                            <a:latin typeface="Cambria Math" panose="02040503050406030204" pitchFamily="18" charset="0"/>
                            <a:ea typeface="方正黑体_GBK" panose="03000509000000000000" pitchFamily="65" charset="-122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1600" b="0" i="1" smtClean="0">
                            <a:latin typeface="Cambria Math" panose="02040503050406030204" pitchFamily="18" charset="0"/>
                            <a:ea typeface="方正黑体_GBK" panose="03000509000000000000" pitchFamily="65" charset="-122"/>
                          </a:rPr>
                          <m:t>𝐶</m:t>
                        </m:r>
                      </m:sub>
                      <m:sup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方正黑体_GBK" panose="03000509000000000000" pitchFamily="65" charset="-122"/>
                          </a:rPr>
                          <m:t> </m:t>
                        </m:r>
                      </m:sup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方正黑体_GBK" panose="03000509000000000000" pitchFamily="65" charset="-122"/>
                          </a:rPr>
                          <m:t>(2</m:t>
                        </m:r>
                        <m:sSup>
                          <m:sSupPr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  <a:ea typeface="方正黑体_GBK" panose="03000509000000000000" pitchFamily="65" charset="-122"/>
                              </a:rPr>
                            </m:ctrlPr>
                          </m:sSupPr>
                          <m:e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方正黑体_GBK" panose="03000509000000000000" pitchFamily="65" charset="-122"/>
                              </a:rPr>
                              <m:t>𝑧</m:t>
                            </m:r>
                          </m:e>
                          <m:sup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方正黑体_GBK" panose="03000509000000000000" pitchFamily="65" charset="-122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方正黑体_GBK" panose="03000509000000000000" pitchFamily="65" charset="-122"/>
                          </a:rPr>
                          <m:t>+8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方正黑体_GBK" panose="03000509000000000000" pitchFamily="65" charset="-122"/>
                          </a:rPr>
                          <m:t>𝑧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方正黑体_GBK" panose="03000509000000000000" pitchFamily="65" charset="-122"/>
                          </a:rPr>
                          <m:t>+1)</m:t>
                        </m:r>
                      </m:e>
                    </m:nary>
                    <m:r>
                      <m:rPr>
                        <m:sty m:val="p"/>
                      </m:rPr>
                      <a:rPr lang="en-US" altLang="zh-CN" sz="1600" b="0" i="0" smtClean="0">
                        <a:latin typeface="Cambria Math" panose="02040503050406030204" pitchFamily="18" charset="0"/>
                        <a:ea typeface="方正黑体_GBK" panose="03000509000000000000" pitchFamily="65" charset="-122"/>
                      </a:rPr>
                      <m:t>dz</m:t>
                    </m:r>
                  </m:oMath>
                </a14:m>
                <a:r>
                  <a:rPr lang="zh-CN" altLang="en-US" sz="1600" b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，其中积分路径</a:t>
                </a:r>
                <a14:m>
                  <m:oMath xmlns:m="http://schemas.openxmlformats.org/officeDocument/2006/math">
                    <m:r>
                      <a:rPr lang="en-US" altLang="zh-CN" sz="1600" b="0" i="1" dirty="0" smtClean="0">
                        <a:latin typeface="Cambria Math" panose="02040503050406030204" pitchFamily="18" charset="0"/>
                        <a:ea typeface="方正黑体_GBK" panose="03000509000000000000" pitchFamily="65" charset="-122"/>
                      </a:rPr>
                      <m:t>𝐶</m:t>
                    </m:r>
                  </m:oMath>
                </a14:m>
                <a:r>
                  <a:rPr lang="zh-CN" altLang="en-US" sz="1600" b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为摆线：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方正黑体_GBK" panose="03000509000000000000" pitchFamily="65" charset="-122"/>
                      </a:rPr>
                      <m:t>𝑥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方正黑体_GBK" panose="03000509000000000000" pitchFamily="65" charset="-122"/>
                      </a:rPr>
                      <m:t>=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方正黑体_GBK" panose="03000509000000000000" pitchFamily="65" charset="-122"/>
                      </a:rPr>
                      <m:t>𝑎</m:t>
                    </m:r>
                    <m:d>
                      <m:d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方正黑体_GBK" panose="03000509000000000000" pitchFamily="65" charset="-122"/>
                          </a:rPr>
                        </m:ctrlPr>
                      </m:dPr>
                      <m:e>
                        <m:r>
                          <a:rPr lang="zh-CN" altLang="en-US" sz="1600" b="0" i="1" smtClean="0">
                            <a:latin typeface="Cambria Math" panose="02040503050406030204" pitchFamily="18" charset="0"/>
                            <a:ea typeface="方正黑体_GBK" panose="03000509000000000000" pitchFamily="65" charset="-122"/>
                          </a:rPr>
                          <m:t>𝜃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方正黑体_GBK" panose="03000509000000000000" pitchFamily="65" charset="-122"/>
                          </a:rPr>
                          <m:t>−</m:t>
                        </m:r>
                        <m:func>
                          <m:funcPr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  <a:ea typeface="方正黑体_GBK" panose="03000509000000000000" pitchFamily="65" charset="-122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1600" b="0" i="0" smtClean="0">
                                <a:latin typeface="Cambria Math" panose="02040503050406030204" pitchFamily="18" charset="0"/>
                                <a:ea typeface="方正黑体_GBK" panose="03000509000000000000" pitchFamily="65" charset="-122"/>
                              </a:rPr>
                              <m:t>sin</m:t>
                            </m:r>
                          </m:fName>
                          <m:e>
                            <m:r>
                              <a:rPr lang="zh-CN" altLang="en-US" sz="1600" b="0" i="1" smtClean="0">
                                <a:latin typeface="Cambria Math" panose="02040503050406030204" pitchFamily="18" charset="0"/>
                                <a:ea typeface="方正黑体_GBK" panose="03000509000000000000" pitchFamily="65" charset="-122"/>
                              </a:rPr>
                              <m:t>𝜃</m:t>
                            </m:r>
                          </m:e>
                        </m:func>
                      </m:e>
                    </m:d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方正黑体_GBK" panose="03000509000000000000" pitchFamily="65" charset="-122"/>
                      </a:rPr>
                      <m:t>,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方正黑体_GBK" panose="03000509000000000000" pitchFamily="65" charset="-122"/>
                      </a:rPr>
                      <m:t>𝑦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方正黑体_GBK" panose="03000509000000000000" pitchFamily="65" charset="-122"/>
                      </a:rPr>
                      <m:t>=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方正黑体_GBK" panose="03000509000000000000" pitchFamily="65" charset="-122"/>
                      </a:rPr>
                      <m:t>𝑎</m:t>
                    </m:r>
                    <m:d>
                      <m:d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方正黑体_GBK" panose="03000509000000000000" pitchFamily="65" charset="-122"/>
                          </a:rPr>
                        </m:ctrlPr>
                      </m:d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方正黑体_GBK" panose="03000509000000000000" pitchFamily="65" charset="-122"/>
                          </a:rPr>
                          <m:t>1−</m:t>
                        </m:r>
                        <m:func>
                          <m:funcPr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  <a:ea typeface="方正黑体_GBK" panose="03000509000000000000" pitchFamily="65" charset="-122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1600" b="0" i="0" smtClean="0">
                                <a:latin typeface="Cambria Math" panose="02040503050406030204" pitchFamily="18" charset="0"/>
                                <a:ea typeface="方正黑体_GBK" panose="03000509000000000000" pitchFamily="65" charset="-122"/>
                              </a:rPr>
                              <m:t>cos</m:t>
                            </m:r>
                          </m:fName>
                          <m:e>
                            <m:r>
                              <a:rPr lang="zh-CN" altLang="en-US" sz="1600" b="0" i="1" smtClean="0">
                                <a:latin typeface="Cambria Math" panose="02040503050406030204" pitchFamily="18" charset="0"/>
                                <a:ea typeface="方正黑体_GBK" panose="03000509000000000000" pitchFamily="65" charset="-122"/>
                              </a:rPr>
                              <m:t>𝜃</m:t>
                            </m:r>
                          </m:e>
                        </m:func>
                      </m:e>
                    </m:d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方正黑体_GBK" panose="03000509000000000000" pitchFamily="65" charset="-122"/>
                      </a:rPr>
                      <m:t>,  0≤</m:t>
                    </m:r>
                    <m:r>
                      <a:rPr lang="zh-CN" altLang="en-US" sz="1600" b="0" i="1" smtClean="0">
                        <a:latin typeface="Cambria Math" panose="02040503050406030204" pitchFamily="18" charset="0"/>
                        <a:ea typeface="方正黑体_GBK" panose="03000509000000000000" pitchFamily="65" charset="-122"/>
                      </a:rPr>
                      <m:t>𝜃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方正黑体_GBK" panose="03000509000000000000" pitchFamily="65" charset="-122"/>
                      </a:rPr>
                      <m:t>≤2</m:t>
                    </m:r>
                    <m:r>
                      <a:rPr lang="zh-CN" altLang="en-US" sz="1600" b="0" i="1" smtClean="0">
                        <a:latin typeface="Cambria Math" panose="02040503050406030204" pitchFamily="18" charset="0"/>
                        <a:ea typeface="方正黑体_GBK" panose="03000509000000000000" pitchFamily="65" charset="-122"/>
                      </a:rPr>
                      <m:t>𝜋</m:t>
                    </m:r>
                  </m:oMath>
                </a14:m>
                <a:r>
                  <a:rPr lang="en-US" altLang="zh-CN" sz="1600" b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</a:t>
                </a:r>
              </a:p>
            </p:txBody>
          </p:sp>
        </mc:Choice>
        <mc:Fallback>
          <p:sp>
            <p:nvSpPr>
              <p:cNvPr id="44" name="文本框 43">
                <a:extLst>
                  <a:ext uri="{FF2B5EF4-FFF2-40B4-BE49-F238E27FC236}">
                    <a16:creationId xmlns:a16="http://schemas.microsoft.com/office/drawing/2014/main" id="{07F29541-54D2-AF47-2502-579C86BA8E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363" y="1430278"/>
                <a:ext cx="11039272" cy="485710"/>
              </a:xfrm>
              <a:prstGeom prst="rect">
                <a:avLst/>
              </a:prstGeom>
              <a:blipFill>
                <a:blip r:embed="rId4"/>
                <a:stretch>
                  <a:fillRect l="-331" t="-75949" b="-14430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79A88965-4712-70C9-2659-73EBED719BA3}"/>
                  </a:ext>
                </a:extLst>
              </p:cNvPr>
              <p:cNvSpPr txBox="1"/>
              <p:nvPr/>
            </p:nvSpPr>
            <p:spPr>
              <a:xfrm>
                <a:off x="605121" y="3983231"/>
                <a:ext cx="10828199" cy="10327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5000"/>
                  </a:lnSpc>
                </a:pPr>
                <a:r>
                  <a:rPr lang="zh-CN" altLang="en-US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解：被积函数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i="1">
                            <a:latin typeface="Cambria Math" panose="02040503050406030204" pitchFamily="18" charset="0"/>
                            <a:ea typeface="方正黑体_GBK" panose="03000509000000000000" pitchFamily="65" charset="-122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  <a:ea typeface="方正黑体_GBK" panose="03000509000000000000" pitchFamily="65" charset="-122"/>
                          </a:rPr>
                          <m:t>cos</m:t>
                        </m:r>
                      </m:fName>
                      <m:e>
                        <m:f>
                          <m:f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方正黑体_GBK" panose="03000509000000000000" pitchFamily="65" charset="-122"/>
                              </a:rPr>
                            </m:ctrlPr>
                          </m:fPr>
                          <m:num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方正黑体_GBK" panose="03000509000000000000" pitchFamily="65" charset="-122"/>
                              </a:rPr>
                              <m:t>𝑧</m:t>
                            </m:r>
                          </m:num>
                          <m:den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方正黑体_GBK" panose="03000509000000000000" pitchFamily="65" charset="-122"/>
                              </a:rPr>
                              <m:t>2</m:t>
                            </m:r>
                          </m:den>
                        </m:f>
                      </m:e>
                    </m:func>
                  </m:oMath>
                </a14:m>
                <a:r>
                  <a:rPr lang="zh-CN" altLang="en-US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在复平面上处处解析，</a:t>
                </a:r>
                <a:endParaRPr lang="en-US" altLang="zh-CN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>
                  <a:lnSpc>
                    <a:spcPct val="125000"/>
                  </a:lnSpc>
                </a:pPr>
                <a:r>
                  <a:rPr lang="en-US" altLang="zh-CN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    </a:t>
                </a:r>
                <a:r>
                  <a:rPr lang="zh-CN" altLang="en-US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故</a:t>
                </a:r>
                <a14:m>
                  <m:oMath xmlns:m="http://schemas.openxmlformats.org/officeDocument/2006/math">
                    <m:nary>
                      <m:naryPr>
                        <m:ctrlPr>
                          <a:rPr lang="zh-CN" altLang="en-US" i="1">
                            <a:latin typeface="Cambria Math" panose="02040503050406030204" pitchFamily="18" charset="0"/>
                            <a:ea typeface="方正黑体_GBK" panose="03000509000000000000" pitchFamily="65" charset="-122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i="1">
                            <a:latin typeface="Cambria Math" panose="02040503050406030204" pitchFamily="18" charset="0"/>
                            <a:ea typeface="方正黑体_GBK" panose="03000509000000000000" pitchFamily="65" charset="-122"/>
                          </a:rPr>
                          <m:t>0</m:t>
                        </m:r>
                      </m:sub>
                      <m:sup>
                        <m:r>
                          <a:rPr lang="zh-CN" altLang="en-US" i="1">
                            <a:latin typeface="Cambria Math" panose="02040503050406030204" pitchFamily="18" charset="0"/>
                            <a:ea typeface="方正黑体_GBK" panose="03000509000000000000" pitchFamily="65" charset="-122"/>
                          </a:rPr>
                          <m:t>𝜋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方正黑体_GBK" panose="03000509000000000000" pitchFamily="65" charset="-122"/>
                          </a:rPr>
                          <m:t>+2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方正黑体_GBK" panose="03000509000000000000" pitchFamily="65" charset="-122"/>
                          </a:rPr>
                          <m:t>𝑖</m:t>
                        </m:r>
                      </m:sup>
                      <m:e>
                        <m:func>
                          <m:func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方正黑体_GBK" panose="03000509000000000000" pitchFamily="65" charset="-122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Cambria Math" panose="02040503050406030204" pitchFamily="18" charset="0"/>
                                <a:ea typeface="方正黑体_GBK" panose="03000509000000000000" pitchFamily="65" charset="-122"/>
                              </a:rPr>
                              <m:t>cos</m:t>
                            </m:r>
                          </m:fName>
                          <m:e>
                            <m:f>
                              <m:f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  <a:ea typeface="方正黑体_GBK" panose="03000509000000000000" pitchFamily="65" charset="-122"/>
                                  </a:rPr>
                                </m:ctrlPr>
                              </m:fPr>
                              <m:num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方正黑体_GBK" panose="03000509000000000000" pitchFamily="65" charset="-122"/>
                                  </a:rPr>
                                  <m:t>𝑧</m:t>
                                </m:r>
                              </m:num>
                              <m:den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方正黑体_GBK" panose="03000509000000000000" pitchFamily="65" charset="-122"/>
                                  </a:rPr>
                                  <m:t>2</m:t>
                                </m:r>
                              </m:den>
                            </m:f>
                          </m:e>
                        </m:func>
                      </m:e>
                    </m:nary>
                    <m:r>
                      <a:rPr lang="en-US" altLang="zh-CN" i="1">
                        <a:latin typeface="Cambria Math" panose="02040503050406030204" pitchFamily="18" charset="0"/>
                        <a:ea typeface="方正黑体_GBK" panose="03000509000000000000" pitchFamily="65" charset="-122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i="1">
                        <a:latin typeface="Cambria Math" panose="02040503050406030204" pitchFamily="18" charset="0"/>
                        <a:ea typeface="方正黑体_GBK" panose="03000509000000000000" pitchFamily="65" charset="-122"/>
                      </a:rPr>
                      <m:t>dz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方正黑体_GBK" panose="03000509000000000000" pitchFamily="65" charset="-122"/>
                      </a:rPr>
                      <m:t>=2</m:t>
                    </m:r>
                    <m:func>
                      <m:func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方正黑体_GBK" panose="03000509000000000000" pitchFamily="65" charset="-122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  <a:ea typeface="方正黑体_GBK" panose="03000509000000000000" pitchFamily="65" charset="-122"/>
                          </a:rPr>
                          <m:t>sin</m:t>
                        </m:r>
                      </m:fName>
                      <m:e>
                        <m:f>
                          <m:f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方正黑体_GBK" panose="03000509000000000000" pitchFamily="65" charset="-122"/>
                              </a:rPr>
                            </m:ctrlPr>
                          </m:fPr>
                          <m:num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方正黑体_GBK" panose="03000509000000000000" pitchFamily="65" charset="-122"/>
                              </a:rPr>
                              <m:t>𝑧</m:t>
                            </m:r>
                          </m:num>
                          <m:den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方正黑体_GBK" panose="03000509000000000000" pitchFamily="65" charset="-122"/>
                              </a:rPr>
                              <m:t>2</m:t>
                            </m:r>
                          </m:den>
                        </m:f>
                      </m:e>
                    </m:func>
                    <m:d>
                      <m:dPr>
                        <m:begChr m:val="|"/>
                        <m:endChr m:val=""/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方正黑体_GBK" panose="03000509000000000000" pitchFamily="65" charset="-122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方正黑体_GBK" panose="03000509000000000000" pitchFamily="65" charset="-122"/>
                              </a:rPr>
                            </m:ctrlPr>
                          </m:fPr>
                          <m:num>
                            <m:r>
                              <a:rPr lang="zh-CN" altLang="en-US" b="0" i="1" smtClean="0">
                                <a:latin typeface="Cambria Math" panose="02040503050406030204" pitchFamily="18" charset="0"/>
                                <a:ea typeface="方正黑体_GBK" panose="03000509000000000000" pitchFamily="65" charset="-122"/>
                              </a:rPr>
                              <m:t>𝜋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方正黑体_GBK" panose="03000509000000000000" pitchFamily="65" charset="-122"/>
                              </a:rPr>
                              <m:t>+2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方正黑体_GBK" panose="03000509000000000000" pitchFamily="65" charset="-122"/>
                              </a:rPr>
                              <m:t>𝑖</m:t>
                            </m:r>
                          </m:num>
                          <m:den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方正黑体_GBK" panose="03000509000000000000" pitchFamily="65" charset="-122"/>
                              </a:rPr>
                              <m:t>0</m:t>
                            </m:r>
                          </m:den>
                        </m:f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  <a:ea typeface="方正黑体_GBK" panose="03000509000000000000" pitchFamily="65" charset="-122"/>
                      </a:rPr>
                      <m:t>=2</m:t>
                    </m:r>
                    <m:func>
                      <m:func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方正黑体_GBK" panose="03000509000000000000" pitchFamily="65" charset="-122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  <a:ea typeface="方正黑体_GBK" panose="03000509000000000000" pitchFamily="65" charset="-122"/>
                          </a:rPr>
                          <m:t>sin</m:t>
                        </m:r>
                      </m:fName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方正黑体_GBK" panose="03000509000000000000" pitchFamily="65" charset="-122"/>
                          </a:rPr>
                          <m:t>(</m:t>
                        </m:r>
                        <m:f>
                          <m:f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方正黑体_GBK" panose="03000509000000000000" pitchFamily="65" charset="-122"/>
                              </a:rPr>
                            </m:ctrlPr>
                          </m:fPr>
                          <m:num>
                            <m:r>
                              <a:rPr lang="zh-CN" altLang="en-US" b="0" i="1" smtClean="0">
                                <a:latin typeface="Cambria Math" panose="02040503050406030204" pitchFamily="18" charset="0"/>
                                <a:ea typeface="方正黑体_GBK" panose="03000509000000000000" pitchFamily="65" charset="-122"/>
                              </a:rPr>
                              <m:t>𝜋</m:t>
                            </m:r>
                          </m:num>
                          <m:den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方正黑体_GBK" panose="03000509000000000000" pitchFamily="65" charset="-122"/>
                              </a:rPr>
                              <m:t>2</m:t>
                            </m:r>
                          </m:den>
                        </m:f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方正黑体_GBK" panose="03000509000000000000" pitchFamily="65" charset="-122"/>
                          </a:rPr>
                          <m:t>+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方正黑体_GBK" panose="03000509000000000000" pitchFamily="65" charset="-122"/>
                          </a:rPr>
                          <m:t>𝑖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方正黑体_GBK" panose="03000509000000000000" pitchFamily="65" charset="-122"/>
                          </a:rPr>
                          <m:t>)</m:t>
                        </m:r>
                      </m:e>
                    </m:func>
                    <m:r>
                      <a:rPr lang="en-US" altLang="zh-CN" b="0" i="1" smtClean="0">
                        <a:latin typeface="Cambria Math" panose="02040503050406030204" pitchFamily="18" charset="0"/>
                        <a:ea typeface="方正黑体_GBK" panose="03000509000000000000" pitchFamily="65" charset="-122"/>
                      </a:rPr>
                      <m:t>=2</m:t>
                    </m:r>
                    <m:func>
                      <m:func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方正黑体_GBK" panose="03000509000000000000" pitchFamily="65" charset="-122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  <a:ea typeface="方正黑体_GBK" panose="03000509000000000000" pitchFamily="65" charset="-122"/>
                          </a:rPr>
                          <m:t>cos</m:t>
                        </m:r>
                      </m:fName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方正黑体_GBK" panose="03000509000000000000" pitchFamily="65" charset="-122"/>
                          </a:rPr>
                          <m:t>𝑖</m:t>
                        </m:r>
                      </m:e>
                    </m:func>
                    <m:r>
                      <a:rPr lang="en-US" altLang="zh-CN" b="0" i="1" smtClean="0">
                        <a:latin typeface="Cambria Math" panose="02040503050406030204" pitchFamily="18" charset="0"/>
                        <a:ea typeface="方正黑体_GBK" panose="03000509000000000000" pitchFamily="65" charset="-122"/>
                      </a:rPr>
                      <m:t>.</m:t>
                    </m:r>
                  </m:oMath>
                </a14:m>
                <a:endParaRPr lang="en-US" altLang="zh-CN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mc:Choice>
        <mc:Fallback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79A88965-4712-70C9-2659-73EBED719B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121" y="3983231"/>
                <a:ext cx="10828199" cy="1032783"/>
              </a:xfrm>
              <a:prstGeom prst="rect">
                <a:avLst/>
              </a:prstGeom>
              <a:blipFill>
                <a:blip r:embed="rId5"/>
                <a:stretch>
                  <a:fillRect l="-450" t="-32941" b="-1229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2B61722E-099B-5565-3454-D00B5A2B1E44}"/>
                  </a:ext>
                </a:extLst>
              </p:cNvPr>
              <p:cNvSpPr txBox="1"/>
              <p:nvPr/>
            </p:nvSpPr>
            <p:spPr>
              <a:xfrm>
                <a:off x="576363" y="3283417"/>
                <a:ext cx="8382225" cy="5876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例</a:t>
                </a:r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3.2</a:t>
                </a:r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：计算积分</a:t>
                </a:r>
                <a14:m>
                  <m:oMath xmlns:m="http://schemas.openxmlformats.org/officeDocument/2006/math">
                    <m:nary>
                      <m:naryPr>
                        <m:ctrlPr>
                          <a:rPr lang="zh-CN" altLang="en-US" sz="1600" i="1" smtClean="0">
                            <a:latin typeface="Cambria Math" panose="02040503050406030204" pitchFamily="18" charset="0"/>
                            <a:ea typeface="方正黑体_GBK" panose="03000509000000000000" pitchFamily="65" charset="-122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1600" b="0" i="1" smtClean="0">
                            <a:latin typeface="Cambria Math" panose="02040503050406030204" pitchFamily="18" charset="0"/>
                            <a:ea typeface="方正黑体_GBK" panose="03000509000000000000" pitchFamily="65" charset="-122"/>
                          </a:rPr>
                          <m:t>0</m:t>
                        </m:r>
                      </m:sub>
                      <m:sup>
                        <m:r>
                          <a:rPr lang="zh-CN" altLang="en-US" sz="1600" i="1" smtClean="0">
                            <a:latin typeface="Cambria Math" panose="02040503050406030204" pitchFamily="18" charset="0"/>
                            <a:ea typeface="方正黑体_GBK" panose="03000509000000000000" pitchFamily="65" charset="-122"/>
                          </a:rPr>
                          <m:t>𝜋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方正黑体_GBK" panose="03000509000000000000" pitchFamily="65" charset="-122"/>
                          </a:rPr>
                          <m:t>+2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方正黑体_GBK" panose="03000509000000000000" pitchFamily="65" charset="-122"/>
                          </a:rPr>
                          <m:t>𝑖</m:t>
                        </m:r>
                      </m:sup>
                      <m:e>
                        <m:func>
                          <m:funcPr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  <a:ea typeface="方正黑体_GBK" panose="03000509000000000000" pitchFamily="65" charset="-122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1600" b="0" i="0" smtClean="0">
                                <a:latin typeface="Cambria Math" panose="02040503050406030204" pitchFamily="18" charset="0"/>
                                <a:ea typeface="方正黑体_GBK" panose="03000509000000000000" pitchFamily="65" charset="-122"/>
                              </a:rPr>
                              <m:t>cos</m:t>
                            </m:r>
                          </m:fName>
                          <m:e>
                            <m:f>
                              <m:fPr>
                                <m:ctrlPr>
                                  <a:rPr lang="en-US" altLang="zh-CN" sz="1600" b="0" i="1" smtClean="0">
                                    <a:latin typeface="Cambria Math" panose="02040503050406030204" pitchFamily="18" charset="0"/>
                                    <a:ea typeface="方正黑体_GBK" panose="03000509000000000000" pitchFamily="65" charset="-122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  <a:ea typeface="方正黑体_GBK" panose="03000509000000000000" pitchFamily="65" charset="-122"/>
                                  </a:rPr>
                                  <m:t>𝑧</m:t>
                                </m:r>
                              </m:num>
                              <m:den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  <a:ea typeface="方正黑体_GBK" panose="03000509000000000000" pitchFamily="65" charset="-122"/>
                                  </a:rPr>
                                  <m:t>2</m:t>
                                </m:r>
                              </m:den>
                            </m:f>
                          </m:e>
                        </m:func>
                      </m:e>
                    </m:nary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方正黑体_GBK" panose="03000509000000000000" pitchFamily="65" charset="-122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1600" i="1">
                        <a:latin typeface="Cambria Math" panose="02040503050406030204" pitchFamily="18" charset="0"/>
                        <a:ea typeface="方正黑体_GBK" panose="03000509000000000000" pitchFamily="65" charset="-122"/>
                      </a:rPr>
                      <m:t>dz</m:t>
                    </m:r>
                  </m:oMath>
                </a14:m>
                <a:r>
                  <a:rPr lang="en-US" altLang="zh-CN" sz="1600" b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</a:t>
                </a:r>
              </a:p>
            </p:txBody>
          </p:sp>
        </mc:Choice>
        <mc:Fallback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2B61722E-099B-5565-3454-D00B5A2B1E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363" y="3283417"/>
                <a:ext cx="8382225" cy="587661"/>
              </a:xfrm>
              <a:prstGeom prst="rect">
                <a:avLst/>
              </a:prstGeom>
              <a:blipFill>
                <a:blip r:embed="rId6"/>
                <a:stretch>
                  <a:fillRect l="-436" t="-47917" b="-1156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文本框 1">
            <a:extLst>
              <a:ext uri="{FF2B5EF4-FFF2-40B4-BE49-F238E27FC236}">
                <a16:creationId xmlns:a16="http://schemas.microsoft.com/office/drawing/2014/main" id="{425EADD9-3013-7636-163A-216732BE4484}"/>
              </a:ext>
            </a:extLst>
          </p:cNvPr>
          <p:cNvSpPr txBox="1"/>
          <p:nvPr/>
        </p:nvSpPr>
        <p:spPr>
          <a:xfrm>
            <a:off x="507458" y="496110"/>
            <a:ext cx="35262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原函数与不定积分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69F381E-8781-BF87-4AB1-BA5AE1204904}"/>
              </a:ext>
            </a:extLst>
          </p:cNvPr>
          <p:cNvSpPr txBox="1"/>
          <p:nvPr/>
        </p:nvSpPr>
        <p:spPr>
          <a:xfrm>
            <a:off x="4033736" y="775742"/>
            <a:ext cx="27719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6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解析函数沿任意路径的积分</a:t>
            </a:r>
            <a:endParaRPr lang="en-US" altLang="zh-CN" sz="1600" dirty="0"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899069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44" grpId="0"/>
      <p:bldP spid="45" grpId="0"/>
      <p:bldP spid="19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8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7.7|11.7|21.7|32.1|49.5|10.2|4.7|4.3|3.7|16.9|10.9|31.2|10.2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4.1|5.7|8.8|24.7|2.4|6.6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.6|25.8|6|16|55.4|29.4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4.5|18.6|38.9|28.1|77.3|99.3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2.6|8.7|37.6|21.6|10.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7|24.9|25.6|51.9|62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3|55.6|9.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.9|34.5|6.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9.2|43|22.1|7.5|6.3|12.7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.4|20.5|23.6|44.6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9.1|125.3|22|109.9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1.4|14.7|22.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4|45.9|20.9|37.5|1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9.3|22.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2.9|49|19.6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19790</TotalTime>
  <Words>3000</Words>
  <Application>Microsoft Office PowerPoint</Application>
  <PresentationFormat>宽屏</PresentationFormat>
  <Paragraphs>240</Paragraphs>
  <Slides>16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8" baseType="lpstr">
      <vt:lpstr>汉仪润圆-65简</vt:lpstr>
      <vt:lpstr>方正清刻本悦宋简体</vt:lpstr>
      <vt:lpstr>方正小标宋简体</vt:lpstr>
      <vt:lpstr>等线</vt:lpstr>
      <vt:lpstr>楷体</vt:lpstr>
      <vt:lpstr>华文宋体</vt:lpstr>
      <vt:lpstr>等线 Light</vt:lpstr>
      <vt:lpstr>Cambria Math</vt:lpstr>
      <vt:lpstr>微软雅黑</vt:lpstr>
      <vt:lpstr>仿宋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展 未央</dc:creator>
  <cp:lastModifiedBy>展 未央</cp:lastModifiedBy>
  <cp:revision>213</cp:revision>
  <dcterms:created xsi:type="dcterms:W3CDTF">2022-05-05T07:14:53Z</dcterms:created>
  <dcterms:modified xsi:type="dcterms:W3CDTF">2023-03-22T14:18:22Z</dcterms:modified>
</cp:coreProperties>
</file>